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61" r:id="rId3"/>
    <p:sldId id="272" r:id="rId4"/>
    <p:sldId id="271" r:id="rId5"/>
    <p:sldId id="257" r:id="rId6"/>
    <p:sldId id="273" r:id="rId7"/>
    <p:sldId id="274" r:id="rId8"/>
    <p:sldId id="275" r:id="rId9"/>
    <p:sldId id="276" r:id="rId10"/>
    <p:sldId id="258" r:id="rId11"/>
    <p:sldId id="277" r:id="rId12"/>
    <p:sldId id="278" r:id="rId13"/>
    <p:sldId id="279" r:id="rId14"/>
    <p:sldId id="280" r:id="rId15"/>
    <p:sldId id="260" r:id="rId16"/>
    <p:sldId id="259" r:id="rId17"/>
    <p:sldId id="281" r:id="rId18"/>
    <p:sldId id="290" r:id="rId19"/>
    <p:sldId id="270" r:id="rId20"/>
    <p:sldId id="282" r:id="rId21"/>
    <p:sldId id="283" r:id="rId22"/>
    <p:sldId id="284" r:id="rId23"/>
    <p:sldId id="285" r:id="rId24"/>
    <p:sldId id="286" r:id="rId25"/>
    <p:sldId id="287" r:id="rId26"/>
    <p:sldId id="288" r:id="rId27"/>
    <p:sldId id="289" r:id="rId28"/>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DM Sans" panose="020B0604020202020204" charset="0"/>
      <p:regular r:id="rId34"/>
      <p:bold r:id="rId35"/>
      <p:italic r:id="rId36"/>
      <p:boldItalic r:id="rId37"/>
    </p:embeddedFont>
    <p:embeddedFont>
      <p:font typeface="Kollektif" panose="020B0604020202020204" charset="0"/>
      <p:regular r:id="rId38"/>
    </p:embeddedFont>
    <p:embeddedFont>
      <p:font typeface="Kollektif Bold"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612"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rystyna Malonoha" userId="53e174f3-a2ac-4f45-92bc-f0d2e3be8800" providerId="ADAL" clId="{66EFA91C-F04F-4C6C-81FD-F9696FF79A14}"/>
    <pc:docChg chg="modSld">
      <pc:chgData name="Khrystyna Malonoha" userId="53e174f3-a2ac-4f45-92bc-f0d2e3be8800" providerId="ADAL" clId="{66EFA91C-F04F-4C6C-81FD-F9696FF79A14}" dt="2024-05-24T12:48:32.023" v="1" actId="20577"/>
      <pc:docMkLst>
        <pc:docMk/>
      </pc:docMkLst>
      <pc:sldChg chg="modSp mod">
        <pc:chgData name="Khrystyna Malonoha" userId="53e174f3-a2ac-4f45-92bc-f0d2e3be8800" providerId="ADAL" clId="{66EFA91C-F04F-4C6C-81FD-F9696FF79A14}" dt="2024-05-24T12:48:32.023" v="1" actId="20577"/>
        <pc:sldMkLst>
          <pc:docMk/>
          <pc:sldMk cId="0" sldId="256"/>
        </pc:sldMkLst>
        <pc:spChg chg="mod">
          <ac:chgData name="Khrystyna Malonoha" userId="53e174f3-a2ac-4f45-92bc-f0d2e3be8800" providerId="ADAL" clId="{66EFA91C-F04F-4C6C-81FD-F9696FF79A14}" dt="2024-05-24T12:48:32.023" v="1" actId="20577"/>
          <ac:spMkLst>
            <pc:docMk/>
            <pc:sldMk cId="0" sldId="256"/>
            <ac:spMk id="10" creationId="{00000000-0000-0000-0000-000000000000}"/>
          </ac:spMkLst>
        </pc:spChg>
      </pc:sldChg>
      <pc:sldChg chg="modSp mod">
        <pc:chgData name="Khrystyna Malonoha" userId="53e174f3-a2ac-4f45-92bc-f0d2e3be8800" providerId="ADAL" clId="{66EFA91C-F04F-4C6C-81FD-F9696FF79A14}" dt="2024-05-21T22:40:04.764" v="0" actId="1076"/>
        <pc:sldMkLst>
          <pc:docMk/>
          <pc:sldMk cId="0" sldId="261"/>
        </pc:sldMkLst>
        <pc:spChg chg="mod">
          <ac:chgData name="Khrystyna Malonoha" userId="53e174f3-a2ac-4f45-92bc-f0d2e3be8800" providerId="ADAL" clId="{66EFA91C-F04F-4C6C-81FD-F9696FF79A14}" dt="2024-05-21T22:40:04.764" v="0" actId="1076"/>
          <ac:spMkLst>
            <pc:docMk/>
            <pc:sldMk cId="0" sldId="261"/>
            <ac:spMk id="22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BEF6E2-E7E4-49DA-AF85-3A6A106BB436}" type="datetimeFigureOut">
              <a:rPr lang="en-GB" smtClean="0"/>
              <a:t>24/05/2024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6E8309-E33A-4EC6-B987-7BD9C1210AA6}" type="slidenum">
              <a:rPr lang="en-GB" smtClean="0"/>
              <a:t>‹#›</a:t>
            </a:fld>
            <a:endParaRPr lang="en-GB"/>
          </a:p>
        </p:txBody>
      </p:sp>
    </p:spTree>
    <p:extLst>
      <p:ext uri="{BB962C8B-B14F-4D97-AF65-F5344CB8AC3E}">
        <p14:creationId xmlns:p14="http://schemas.microsoft.com/office/powerpoint/2010/main" val="127796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E8309-E33A-4EC6-B987-7BD9C1210AA6}" type="slidenum">
              <a:rPr lang="en-GB" smtClean="0"/>
              <a:t>1</a:t>
            </a:fld>
            <a:endParaRPr lang="en-GB"/>
          </a:p>
        </p:txBody>
      </p:sp>
    </p:spTree>
    <p:extLst>
      <p:ext uri="{BB962C8B-B14F-4D97-AF65-F5344CB8AC3E}">
        <p14:creationId xmlns:p14="http://schemas.microsoft.com/office/powerpoint/2010/main" val="1524234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E8309-E33A-4EC6-B987-7BD9C1210AA6}" type="slidenum">
              <a:rPr lang="en-GB" smtClean="0"/>
              <a:t>16</a:t>
            </a:fld>
            <a:endParaRPr lang="en-GB"/>
          </a:p>
        </p:txBody>
      </p:sp>
    </p:spTree>
    <p:extLst>
      <p:ext uri="{BB962C8B-B14F-4D97-AF65-F5344CB8AC3E}">
        <p14:creationId xmlns:p14="http://schemas.microsoft.com/office/powerpoint/2010/main" val="72981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E8309-E33A-4EC6-B987-7BD9C1210AA6}" type="slidenum">
              <a:rPr lang="en-GB" smtClean="0"/>
              <a:t>3</a:t>
            </a:fld>
            <a:endParaRPr lang="en-GB"/>
          </a:p>
        </p:txBody>
      </p:sp>
    </p:spTree>
    <p:extLst>
      <p:ext uri="{BB962C8B-B14F-4D97-AF65-F5344CB8AC3E}">
        <p14:creationId xmlns:p14="http://schemas.microsoft.com/office/powerpoint/2010/main" val="162129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E8309-E33A-4EC6-B987-7BD9C1210AA6}" type="slidenum">
              <a:rPr lang="en-GB" smtClean="0"/>
              <a:t>4</a:t>
            </a:fld>
            <a:endParaRPr lang="en-GB"/>
          </a:p>
        </p:txBody>
      </p:sp>
    </p:spTree>
    <p:extLst>
      <p:ext uri="{BB962C8B-B14F-4D97-AF65-F5344CB8AC3E}">
        <p14:creationId xmlns:p14="http://schemas.microsoft.com/office/powerpoint/2010/main" val="2737106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E8309-E33A-4EC6-B987-7BD9C1210AA6}" type="slidenum">
              <a:rPr lang="en-GB" smtClean="0"/>
              <a:t>5</a:t>
            </a:fld>
            <a:endParaRPr lang="en-GB" dirty="0"/>
          </a:p>
        </p:txBody>
      </p:sp>
    </p:spTree>
    <p:extLst>
      <p:ext uri="{BB962C8B-B14F-4D97-AF65-F5344CB8AC3E}">
        <p14:creationId xmlns:p14="http://schemas.microsoft.com/office/powerpoint/2010/main" val="327874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E8309-E33A-4EC6-B987-7BD9C1210AA6}" type="slidenum">
              <a:rPr lang="en-GB" smtClean="0"/>
              <a:t>6</a:t>
            </a:fld>
            <a:endParaRPr lang="en-GB" dirty="0"/>
          </a:p>
        </p:txBody>
      </p:sp>
    </p:spTree>
    <p:extLst>
      <p:ext uri="{BB962C8B-B14F-4D97-AF65-F5344CB8AC3E}">
        <p14:creationId xmlns:p14="http://schemas.microsoft.com/office/powerpoint/2010/main" val="1969394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E8309-E33A-4EC6-B987-7BD9C1210AA6}" type="slidenum">
              <a:rPr lang="en-GB" smtClean="0"/>
              <a:t>7</a:t>
            </a:fld>
            <a:endParaRPr lang="en-GB" dirty="0"/>
          </a:p>
        </p:txBody>
      </p:sp>
    </p:spTree>
    <p:extLst>
      <p:ext uri="{BB962C8B-B14F-4D97-AF65-F5344CB8AC3E}">
        <p14:creationId xmlns:p14="http://schemas.microsoft.com/office/powerpoint/2010/main" val="120287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E8309-E33A-4EC6-B987-7BD9C1210AA6}" type="slidenum">
              <a:rPr lang="en-GB" smtClean="0"/>
              <a:t>8</a:t>
            </a:fld>
            <a:endParaRPr lang="en-GB" dirty="0"/>
          </a:p>
        </p:txBody>
      </p:sp>
    </p:spTree>
    <p:extLst>
      <p:ext uri="{BB962C8B-B14F-4D97-AF65-F5344CB8AC3E}">
        <p14:creationId xmlns:p14="http://schemas.microsoft.com/office/powerpoint/2010/main" val="140527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6E8309-E33A-4EC6-B987-7BD9C1210AA6}" type="slidenum">
              <a:rPr lang="en-GB" smtClean="0"/>
              <a:t>9</a:t>
            </a:fld>
            <a:endParaRPr lang="en-GB" dirty="0"/>
          </a:p>
        </p:txBody>
      </p:sp>
    </p:spTree>
    <p:extLst>
      <p:ext uri="{BB962C8B-B14F-4D97-AF65-F5344CB8AC3E}">
        <p14:creationId xmlns:p14="http://schemas.microsoft.com/office/powerpoint/2010/main" val="114728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1.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sv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svg"/><Relationship Id="rId7" Type="http://schemas.openxmlformats.org/officeDocument/2006/relationships/image" Target="../media/image27.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hyperlink" Target="mailto:hans.wirback@folkuniversitetet.se"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4.jpg"/><Relationship Id="rId3" Type="http://schemas.openxmlformats.org/officeDocument/2006/relationships/image" Target="../media/image1.png"/><Relationship Id="rId7" Type="http://schemas.openxmlformats.org/officeDocument/2006/relationships/image" Target="../media/image9.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3.svg"/><Relationship Id="rId4" Type="http://schemas.openxmlformats.org/officeDocument/2006/relationships/image" Target="../media/image2.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jp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7.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24.jpg"/><Relationship Id="rId4" Type="http://schemas.openxmlformats.org/officeDocument/2006/relationships/image" Target="../media/image2.sv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sv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sv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sv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sv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2938" y="7991636"/>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800000">
            <a:off x="173930" y="907544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10800000">
            <a:off x="1160331" y="9067825"/>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762000" y="2869533"/>
            <a:ext cx="17068800" cy="3926716"/>
          </a:xfrm>
          <a:prstGeom prst="rect">
            <a:avLst/>
          </a:prstGeom>
        </p:spPr>
        <p:txBody>
          <a:bodyPr wrap="square" lIns="0" tIns="0" rIns="0" bIns="0" rtlCol="0" anchor="t">
            <a:spAutoFit/>
          </a:bodyPr>
          <a:lstStyle/>
          <a:p>
            <a:pPr algn="ctr">
              <a:lnSpc>
                <a:spcPts val="9999"/>
              </a:lnSpc>
            </a:pPr>
            <a:r>
              <a:rPr lang="en-US" sz="9999" dirty="0">
                <a:solidFill>
                  <a:srgbClr val="593C8F"/>
                </a:solidFill>
                <a:latin typeface="Kollektif Bold"/>
              </a:rPr>
              <a:t>MAAS</a:t>
            </a:r>
          </a:p>
          <a:p>
            <a:pPr algn="ctr">
              <a:lnSpc>
                <a:spcPct val="150000"/>
              </a:lnSpc>
            </a:pPr>
            <a:r>
              <a:rPr lang="en-GB" sz="2800" dirty="0">
                <a:solidFill>
                  <a:srgbClr val="593C8F"/>
                </a:solidFill>
                <a:latin typeface="Kollektif Bold"/>
              </a:rPr>
              <a:t>Match, Attach, and Sustain: </a:t>
            </a:r>
          </a:p>
          <a:p>
            <a:pPr algn="ctr">
              <a:lnSpc>
                <a:spcPct val="150000"/>
              </a:lnSpc>
            </a:pPr>
            <a:r>
              <a:rPr lang="en-GB" sz="2800" dirty="0">
                <a:solidFill>
                  <a:srgbClr val="593C8F"/>
                </a:solidFill>
                <a:latin typeface="Kollektif Bold"/>
              </a:rPr>
              <a:t>New Methods for Europe’s  Job Brokers </a:t>
            </a:r>
          </a:p>
          <a:p>
            <a:pPr algn="ctr">
              <a:lnSpc>
                <a:spcPct val="150000"/>
              </a:lnSpc>
            </a:pPr>
            <a:r>
              <a:rPr lang="en-GB" sz="2800" dirty="0">
                <a:solidFill>
                  <a:srgbClr val="593C8F"/>
                </a:solidFill>
                <a:latin typeface="Kollektif Bold"/>
              </a:rPr>
              <a:t>supporting Tourism businesses, Ukrainian refugees, and job seekers</a:t>
            </a:r>
          </a:p>
          <a:p>
            <a:pPr algn="ctr">
              <a:lnSpc>
                <a:spcPts val="5500"/>
              </a:lnSpc>
            </a:pPr>
            <a:endParaRPr lang="en-US" sz="5500" dirty="0">
              <a:solidFill>
                <a:srgbClr val="593C8F"/>
              </a:solidFill>
              <a:latin typeface="Kollektif Bold"/>
            </a:endParaRPr>
          </a:p>
        </p:txBody>
      </p:sp>
      <p:sp>
        <p:nvSpPr>
          <p:cNvPr id="11" name="TextBox 11"/>
          <p:cNvSpPr txBox="1"/>
          <p:nvPr/>
        </p:nvSpPr>
        <p:spPr>
          <a:xfrm>
            <a:off x="2272720" y="9456199"/>
            <a:ext cx="15879726" cy="771237"/>
          </a:xfrm>
          <a:prstGeom prst="rect">
            <a:avLst/>
          </a:prstGeom>
        </p:spPr>
        <p:txBody>
          <a:bodyPr wrap="square" lIns="0" tIns="0" rIns="0" bIns="0" rtlCol="0" anchor="t">
            <a:spAutoFit/>
          </a:bodyPr>
          <a:lstStyle/>
          <a:p>
            <a:pPr>
              <a:lnSpc>
                <a:spcPts val="1979"/>
              </a:lnSpc>
            </a:pPr>
            <a:r>
              <a:rPr lang="en-US" sz="1799" dirty="0">
                <a:solidFill>
                  <a:srgbClr val="000000"/>
                </a:solidFill>
                <a:latin typeface="DM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a:t>
            </a:r>
            <a:r>
              <a:rPr lang="en-GB" sz="1800" dirty="0">
                <a:effectLst/>
                <a:latin typeface="DM Sans" panose="020B0604020202020204" charset="0"/>
                <a:ea typeface="Times New Roman" panose="02020603050405020304" pitchFamily="18" charset="0"/>
              </a:rPr>
              <a:t>2023-1-SE01-KA220-VET-000159421</a:t>
            </a:r>
            <a:endParaRPr lang="en-US" sz="1799" dirty="0">
              <a:solidFill>
                <a:srgbClr val="000000"/>
              </a:solidFill>
              <a:latin typeface="DM Sans" panose="020B0604020202020204" charset="0"/>
            </a:endParaRPr>
          </a:p>
        </p:txBody>
      </p:sp>
      <p:grpSp>
        <p:nvGrpSpPr>
          <p:cNvPr id="16" name="Group 8">
            <a:extLst>
              <a:ext uri="{FF2B5EF4-FFF2-40B4-BE49-F238E27FC236}">
                <a16:creationId xmlns:a16="http://schemas.microsoft.com/office/drawing/2014/main" id="{437CE75F-6DBE-4224-BB22-E39CE17236F0}"/>
              </a:ext>
            </a:extLst>
          </p:cNvPr>
          <p:cNvGrpSpPr/>
          <p:nvPr/>
        </p:nvGrpSpPr>
        <p:grpSpPr>
          <a:xfrm rot="18243903">
            <a:off x="13818301" y="6197243"/>
            <a:ext cx="7415398" cy="3565095"/>
            <a:chOff x="0" y="0"/>
            <a:chExt cx="660400" cy="317500"/>
          </a:xfrm>
        </p:grpSpPr>
        <p:sp>
          <p:nvSpPr>
            <p:cNvPr id="17" name="Freeform 9">
              <a:extLst>
                <a:ext uri="{FF2B5EF4-FFF2-40B4-BE49-F238E27FC236}">
                  <a16:creationId xmlns:a16="http://schemas.microsoft.com/office/drawing/2014/main" id="{7884F6B7-F90A-42E6-9EF9-A2A5DE5EEFFA}"/>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8" name="TextBox 10">
              <a:extLst>
                <a:ext uri="{FF2B5EF4-FFF2-40B4-BE49-F238E27FC236}">
                  <a16:creationId xmlns:a16="http://schemas.microsoft.com/office/drawing/2014/main" id="{ECCC622C-23A3-4646-8965-6EF77BAE62A4}"/>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4" name="AutoShape 11">
            <a:extLst>
              <a:ext uri="{FF2B5EF4-FFF2-40B4-BE49-F238E27FC236}">
                <a16:creationId xmlns:a16="http://schemas.microsoft.com/office/drawing/2014/main" id="{666917DA-36E9-4D88-9E92-964CA0DF6C3A}"/>
              </a:ext>
            </a:extLst>
          </p:cNvPr>
          <p:cNvSpPr/>
          <p:nvPr/>
        </p:nvSpPr>
        <p:spPr>
          <a:xfrm>
            <a:off x="16079146" y="6889848"/>
            <a:ext cx="5185216" cy="5132702"/>
          </a:xfrm>
          <a:prstGeom prst="line">
            <a:avLst/>
          </a:prstGeom>
          <a:ln w="28575" cap="flat">
            <a:solidFill>
              <a:srgbClr val="8CA9AD"/>
            </a:solidFill>
            <a:prstDash val="solid"/>
            <a:headEnd type="none" w="sm" len="sm"/>
            <a:tailEnd type="none" w="sm" len="sm"/>
          </a:ln>
        </p:spPr>
      </p:sp>
      <p:sp>
        <p:nvSpPr>
          <p:cNvPr id="25" name="AutoShape 12">
            <a:extLst>
              <a:ext uri="{FF2B5EF4-FFF2-40B4-BE49-F238E27FC236}">
                <a16:creationId xmlns:a16="http://schemas.microsoft.com/office/drawing/2014/main" id="{0643F476-C344-4043-8798-B8899CF2F219}"/>
              </a:ext>
            </a:extLst>
          </p:cNvPr>
          <p:cNvSpPr/>
          <p:nvPr/>
        </p:nvSpPr>
        <p:spPr>
          <a:xfrm>
            <a:off x="15912643" y="7225668"/>
            <a:ext cx="5038853" cy="5038853"/>
          </a:xfrm>
          <a:prstGeom prst="line">
            <a:avLst/>
          </a:prstGeom>
          <a:ln w="28575" cap="flat">
            <a:solidFill>
              <a:srgbClr val="8CA9AD"/>
            </a:solidFill>
            <a:prstDash val="solid"/>
            <a:headEnd type="none" w="sm" len="sm"/>
            <a:tailEnd type="none" w="sm" len="sm"/>
          </a:ln>
        </p:spPr>
        <p:txBody>
          <a:bodyPr/>
          <a:lstStyle/>
          <a:p>
            <a:endParaRPr lang="en-GB" dirty="0"/>
          </a:p>
        </p:txBody>
      </p:sp>
      <p:sp>
        <p:nvSpPr>
          <p:cNvPr id="26" name="AutoShape 13">
            <a:extLst>
              <a:ext uri="{FF2B5EF4-FFF2-40B4-BE49-F238E27FC236}">
                <a16:creationId xmlns:a16="http://schemas.microsoft.com/office/drawing/2014/main" id="{D80D4B88-0FC4-4B73-945F-80B22C7B8DF3}"/>
              </a:ext>
            </a:extLst>
          </p:cNvPr>
          <p:cNvSpPr/>
          <p:nvPr/>
        </p:nvSpPr>
        <p:spPr>
          <a:xfrm>
            <a:off x="15718875" y="7540113"/>
            <a:ext cx="4867141" cy="4867141"/>
          </a:xfrm>
          <a:prstGeom prst="line">
            <a:avLst/>
          </a:prstGeom>
          <a:ln w="28575" cap="flat">
            <a:solidFill>
              <a:srgbClr val="8CA9AD"/>
            </a:solidFill>
            <a:prstDash val="solid"/>
            <a:headEnd type="none" w="sm" len="sm"/>
            <a:tailEnd type="none" w="sm" len="sm"/>
          </a:ln>
        </p:spPr>
      </p:sp>
      <p:sp>
        <p:nvSpPr>
          <p:cNvPr id="27" name="AutoShape 14">
            <a:extLst>
              <a:ext uri="{FF2B5EF4-FFF2-40B4-BE49-F238E27FC236}">
                <a16:creationId xmlns:a16="http://schemas.microsoft.com/office/drawing/2014/main" id="{9DCD2D46-5BAC-479F-BF4C-8B18966BC1F2}"/>
              </a:ext>
            </a:extLst>
          </p:cNvPr>
          <p:cNvSpPr/>
          <p:nvPr/>
        </p:nvSpPr>
        <p:spPr>
          <a:xfrm>
            <a:off x="15568483" y="7979790"/>
            <a:ext cx="4690515" cy="4690515"/>
          </a:xfrm>
          <a:prstGeom prst="line">
            <a:avLst/>
          </a:prstGeom>
          <a:ln w="28575" cap="flat">
            <a:solidFill>
              <a:srgbClr val="8CA9AD"/>
            </a:solidFill>
            <a:prstDash val="solid"/>
            <a:headEnd type="none" w="sm" len="sm"/>
            <a:tailEnd type="none" w="sm" len="sm"/>
          </a:ln>
        </p:spPr>
        <p:txBody>
          <a:bodyPr/>
          <a:lstStyle/>
          <a:p>
            <a:endParaRPr lang="en-GB" dirty="0"/>
          </a:p>
        </p:txBody>
      </p:sp>
      <p:sp>
        <p:nvSpPr>
          <p:cNvPr id="28" name="AutoShape 15">
            <a:extLst>
              <a:ext uri="{FF2B5EF4-FFF2-40B4-BE49-F238E27FC236}">
                <a16:creationId xmlns:a16="http://schemas.microsoft.com/office/drawing/2014/main" id="{46EFB2BA-B4C7-4D53-B612-956BB1C0318E}"/>
              </a:ext>
            </a:extLst>
          </p:cNvPr>
          <p:cNvSpPr/>
          <p:nvPr/>
        </p:nvSpPr>
        <p:spPr>
          <a:xfrm>
            <a:off x="15466828" y="8504398"/>
            <a:ext cx="4347674" cy="4347674"/>
          </a:xfrm>
          <a:prstGeom prst="line">
            <a:avLst/>
          </a:prstGeom>
          <a:ln w="28575" cap="flat">
            <a:solidFill>
              <a:srgbClr val="8CA9AD"/>
            </a:solidFill>
            <a:prstDash val="solid"/>
            <a:headEnd type="none" w="sm" len="sm"/>
            <a:tailEnd type="none" w="sm" len="sm"/>
          </a:ln>
        </p:spPr>
      </p:sp>
      <p:pic>
        <p:nvPicPr>
          <p:cNvPr id="6" name="Picture 5">
            <a:extLst>
              <a:ext uri="{FF2B5EF4-FFF2-40B4-BE49-F238E27FC236}">
                <a16:creationId xmlns:a16="http://schemas.microsoft.com/office/drawing/2014/main" id="{CCC3718C-703E-451D-B555-F7FF979BA068}"/>
              </a:ext>
            </a:extLst>
          </p:cNvPr>
          <p:cNvPicPr>
            <a:picLocks noChangeAspect="1"/>
          </p:cNvPicPr>
          <p:nvPr/>
        </p:nvPicPr>
        <p:blipFill>
          <a:blip r:embed="rId9"/>
          <a:stretch>
            <a:fillRect/>
          </a:stretch>
        </p:blipFill>
        <p:spPr>
          <a:xfrm>
            <a:off x="12660011" y="256511"/>
            <a:ext cx="5492434" cy="2164019"/>
          </a:xfrm>
          <a:prstGeom prst="rect">
            <a:avLst/>
          </a:prstGeom>
        </p:spPr>
      </p:pic>
      <p:pic>
        <p:nvPicPr>
          <p:cNvPr id="1026" name="Picture 2" descr="Co-funded by the European Union logo in png for web usage">
            <a:extLst>
              <a:ext uri="{FF2B5EF4-FFF2-40B4-BE49-F238E27FC236}">
                <a16:creationId xmlns:a16="http://schemas.microsoft.com/office/drawing/2014/main" id="{32BDB499-5FAC-49F3-BDD4-0D788542755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66747" y="358878"/>
            <a:ext cx="4467659" cy="934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8">
            <a:extLst>
              <a:ext uri="{FF2B5EF4-FFF2-40B4-BE49-F238E27FC236}">
                <a16:creationId xmlns:a16="http://schemas.microsoft.com/office/drawing/2014/main" id="{C6764143-5C07-47E7-BD8B-ED30701DE064}"/>
              </a:ext>
            </a:extLst>
          </p:cNvPr>
          <p:cNvGrpSpPr/>
          <p:nvPr/>
        </p:nvGrpSpPr>
        <p:grpSpPr>
          <a:xfrm rot="2700000">
            <a:off x="16200369" y="8859729"/>
            <a:ext cx="7415398" cy="3565095"/>
            <a:chOff x="0" y="0"/>
            <a:chExt cx="660400" cy="317500"/>
          </a:xfrm>
        </p:grpSpPr>
        <p:sp>
          <p:nvSpPr>
            <p:cNvPr id="15" name="Freeform 9">
              <a:extLst>
                <a:ext uri="{FF2B5EF4-FFF2-40B4-BE49-F238E27FC236}">
                  <a16:creationId xmlns:a16="http://schemas.microsoft.com/office/drawing/2014/main" id="{E3BC3FB6-FCFC-4117-9C83-A4DF77E44642}"/>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6" name="TextBox 10">
              <a:extLst>
                <a:ext uri="{FF2B5EF4-FFF2-40B4-BE49-F238E27FC236}">
                  <a16:creationId xmlns:a16="http://schemas.microsoft.com/office/drawing/2014/main" id="{598AE4F2-004F-4F67-811E-661634A1E901}"/>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pic>
        <p:nvPicPr>
          <p:cNvPr id="23" name="Picture 22">
            <a:extLst>
              <a:ext uri="{FF2B5EF4-FFF2-40B4-BE49-F238E27FC236}">
                <a16:creationId xmlns:a16="http://schemas.microsoft.com/office/drawing/2014/main" id="{5D76652F-C911-46FE-B615-0FBBD6D46652}"/>
              </a:ext>
            </a:extLst>
          </p:cNvPr>
          <p:cNvPicPr>
            <a:picLocks noChangeAspect="1"/>
          </p:cNvPicPr>
          <p:nvPr/>
        </p:nvPicPr>
        <p:blipFill>
          <a:blip r:embed="rId8"/>
          <a:stretch>
            <a:fillRect/>
          </a:stretch>
        </p:blipFill>
        <p:spPr>
          <a:xfrm>
            <a:off x="14782799" y="256512"/>
            <a:ext cx="3369645" cy="1327640"/>
          </a:xfrm>
          <a:prstGeom prst="rect">
            <a:avLst/>
          </a:prstGeom>
        </p:spPr>
      </p:pic>
      <p:sp>
        <p:nvSpPr>
          <p:cNvPr id="22" name="TextBox 21">
            <a:extLst>
              <a:ext uri="{FF2B5EF4-FFF2-40B4-BE49-F238E27FC236}">
                <a16:creationId xmlns:a16="http://schemas.microsoft.com/office/drawing/2014/main" id="{48DE09DD-6A29-4F39-8795-332FC467F133}"/>
              </a:ext>
            </a:extLst>
          </p:cNvPr>
          <p:cNvSpPr txBox="1"/>
          <p:nvPr/>
        </p:nvSpPr>
        <p:spPr>
          <a:xfrm>
            <a:off x="1204845" y="2632022"/>
            <a:ext cx="6248400" cy="1938992"/>
          </a:xfrm>
          <a:prstGeom prst="rect">
            <a:avLst/>
          </a:prstGeom>
          <a:noFill/>
        </p:spPr>
        <p:txBody>
          <a:bodyPr wrap="square">
            <a:spAutoFit/>
          </a:bodyPr>
          <a:lstStyle/>
          <a:p>
            <a:r>
              <a:rPr lang="en-GB" sz="6000" dirty="0">
                <a:solidFill>
                  <a:schemeClr val="accent4">
                    <a:lumMod val="75000"/>
                  </a:schemeClr>
                </a:solidFill>
                <a:effectLst/>
                <a:latin typeface="Kollektif Bold" panose="020B0604020202020204" charset="0"/>
                <a:ea typeface="Times New Roman" panose="02020603050405020304" pitchFamily="18" charset="0"/>
              </a:rPr>
              <a:t>Qualification recognition: </a:t>
            </a:r>
            <a:endParaRPr lang="en-GB" sz="6000" dirty="0">
              <a:solidFill>
                <a:schemeClr val="accent4">
                  <a:lumMod val="75000"/>
                </a:schemeClr>
              </a:solidFill>
              <a:latin typeface="Kollektif Bold" panose="020B0604020202020204" charset="0"/>
            </a:endParaRPr>
          </a:p>
        </p:txBody>
      </p:sp>
      <p:sp>
        <p:nvSpPr>
          <p:cNvPr id="24" name="Text Placeholder 35">
            <a:extLst>
              <a:ext uri="{FF2B5EF4-FFF2-40B4-BE49-F238E27FC236}">
                <a16:creationId xmlns:a16="http://schemas.microsoft.com/office/drawing/2014/main" id="{BBF37896-5BED-4751-B255-058AAE1E459F}"/>
              </a:ext>
            </a:extLst>
          </p:cNvPr>
          <p:cNvSpPr txBox="1">
            <a:spLocks/>
          </p:cNvSpPr>
          <p:nvPr/>
        </p:nvSpPr>
        <p:spPr>
          <a:xfrm>
            <a:off x="7543800" y="2803760"/>
            <a:ext cx="9829800" cy="5692539"/>
          </a:xfrm>
          <a:prstGeom prst="rect">
            <a:avLst/>
          </a:prstGeom>
        </p:spPr>
        <p:txBody>
          <a:bodyPr vert="horz" lIns="0" tIns="0" rIns="0" bIns="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5900" indent="-215900">
              <a:lnSpc>
                <a:spcPct val="150000"/>
              </a:lnSpc>
              <a:buClr>
                <a:srgbClr val="992017"/>
              </a:buClr>
              <a:buSzPct val="150000"/>
              <a:defRPr/>
            </a:pPr>
            <a:r>
              <a:rPr lang="sv-SE" dirty="0">
                <a:solidFill>
                  <a:schemeClr val="tx1">
                    <a:lumMod val="75000"/>
                    <a:lumOff val="25000"/>
                  </a:schemeClr>
                </a:solidFill>
                <a:latin typeface="DM Sans" panose="020B0604020202020204" charset="0"/>
              </a:rPr>
              <a:t> UHR- validation of participants’ foreign education. Gymnasium to PhD.</a:t>
            </a:r>
          </a:p>
          <a:p>
            <a:pPr marL="215900" indent="-215900">
              <a:lnSpc>
                <a:spcPct val="150000"/>
              </a:lnSpc>
              <a:buClr>
                <a:srgbClr val="992017"/>
              </a:buClr>
              <a:buSzPct val="150000"/>
              <a:defRPr/>
            </a:pPr>
            <a:r>
              <a:rPr lang="sv-SE" dirty="0">
                <a:solidFill>
                  <a:schemeClr val="tx1">
                    <a:lumMod val="75000"/>
                    <a:lumOff val="25000"/>
                  </a:schemeClr>
                </a:solidFill>
                <a:latin typeface="DM Sans" panose="020B0604020202020204" charset="0"/>
              </a:rPr>
              <a:t> Socialstyrelsen-(Ministry of Health Care) reviews </a:t>
            </a:r>
          </a:p>
          <a:p>
            <a:pPr marL="0" indent="0">
              <a:lnSpc>
                <a:spcPct val="150000"/>
              </a:lnSpc>
              <a:buClr>
                <a:srgbClr val="992017"/>
              </a:buClr>
              <a:buSzPct val="150000"/>
              <a:buNone/>
              <a:defRPr/>
            </a:pPr>
            <a:r>
              <a:rPr lang="sv-SE" dirty="0">
                <a:solidFill>
                  <a:schemeClr val="tx1">
                    <a:lumMod val="75000"/>
                    <a:lumOff val="25000"/>
                  </a:schemeClr>
                </a:solidFill>
                <a:latin typeface="DM Sans" panose="020B0604020202020204" charset="0"/>
              </a:rPr>
              <a:t>    Health Care personal education. </a:t>
            </a:r>
          </a:p>
          <a:p>
            <a:pPr marL="0" indent="0">
              <a:lnSpc>
                <a:spcPct val="150000"/>
              </a:lnSpc>
              <a:buClr>
                <a:srgbClr val="992017"/>
              </a:buClr>
              <a:buSzPct val="150000"/>
              <a:buNone/>
              <a:defRPr/>
            </a:pPr>
            <a:r>
              <a:rPr lang="sv-SE" dirty="0">
                <a:solidFill>
                  <a:schemeClr val="tx1">
                    <a:lumMod val="75000"/>
                    <a:lumOff val="25000"/>
                  </a:schemeClr>
                </a:solidFill>
                <a:latin typeface="DM Sans" panose="020B0604020202020204" charset="0"/>
              </a:rPr>
              <a:t>    *</a:t>
            </a:r>
            <a:r>
              <a:rPr lang="sv-SE" i="1" dirty="0">
                <a:solidFill>
                  <a:schemeClr val="tx1">
                    <a:lumMod val="75000"/>
                    <a:lumOff val="25000"/>
                  </a:schemeClr>
                </a:solidFill>
                <a:latin typeface="DM Sans" panose="020B0604020202020204" charset="0"/>
              </a:rPr>
              <a:t>23 different licensed professions</a:t>
            </a:r>
            <a:r>
              <a:rPr lang="sv-SE" dirty="0">
                <a:solidFill>
                  <a:schemeClr val="tx1">
                    <a:lumMod val="75000"/>
                    <a:lumOff val="25000"/>
                  </a:schemeClr>
                </a:solidFill>
                <a:latin typeface="DM Sans" panose="020B0604020202020204" charset="0"/>
              </a:rPr>
              <a:t>.</a:t>
            </a:r>
            <a:endParaRPr lang="sv-SE" b="1" dirty="0">
              <a:solidFill>
                <a:schemeClr val="tx1">
                  <a:lumMod val="75000"/>
                  <a:lumOff val="25000"/>
                </a:schemeClr>
              </a:solidFill>
              <a:latin typeface="DM Sans" panose="020B0604020202020204" charset="0"/>
              <a:cs typeface="Calibri"/>
            </a:endParaRPr>
          </a:p>
          <a:p>
            <a:pPr marL="215900" indent="-215900">
              <a:lnSpc>
                <a:spcPct val="150000"/>
              </a:lnSpc>
              <a:buClr>
                <a:srgbClr val="992017"/>
              </a:buClr>
              <a:buSzPct val="150000"/>
              <a:defRPr/>
            </a:pPr>
            <a:r>
              <a:rPr lang="sv-SE" dirty="0">
                <a:solidFill>
                  <a:schemeClr val="tx1">
                    <a:lumMod val="75000"/>
                    <a:lumOff val="25000"/>
                  </a:schemeClr>
                </a:solidFill>
                <a:latin typeface="DM Sans" panose="020B0604020202020204" charset="0"/>
              </a:rPr>
              <a:t> Skolverket-(Ministry of Education) reviews teachers’ education to become licensed teachers.</a:t>
            </a:r>
            <a:endParaRPr lang="sv-SE" dirty="0">
              <a:solidFill>
                <a:schemeClr val="tx1">
                  <a:lumMod val="75000"/>
                  <a:lumOff val="25000"/>
                </a:schemeClr>
              </a:solidFill>
              <a:latin typeface="DM Sans" panose="020B0604020202020204" charset="0"/>
              <a:cs typeface="Calibri"/>
            </a:endParaRPr>
          </a:p>
          <a:p>
            <a:pPr marL="0" indent="0">
              <a:lnSpc>
                <a:spcPct val="150000"/>
              </a:lnSpc>
              <a:buClr>
                <a:srgbClr val="992017"/>
              </a:buClr>
              <a:buSzPct val="150000"/>
              <a:buFont typeface="Arial" pitchFamily="34" charset="0"/>
              <a:buNone/>
              <a:defRPr/>
            </a:pPr>
            <a:endParaRPr lang="sv-SE" b="1" dirty="0">
              <a:solidFill>
                <a:schemeClr val="tx1">
                  <a:lumMod val="75000"/>
                  <a:lumOff val="25000"/>
                </a:schemeClr>
              </a:solidFill>
              <a:latin typeface="DM Sans" panose="020B0604020202020204" charset="0"/>
              <a:cs typeface="Calibri"/>
            </a:endParaRPr>
          </a:p>
          <a:p>
            <a:pPr marL="215900" indent="-215900">
              <a:lnSpc>
                <a:spcPct val="150000"/>
              </a:lnSpc>
              <a:buClr>
                <a:srgbClr val="992017"/>
              </a:buClr>
              <a:buSzPct val="150000"/>
              <a:defRPr/>
            </a:pPr>
            <a:endParaRPr lang="sv-SE" dirty="0">
              <a:solidFill>
                <a:schemeClr val="tx1">
                  <a:lumMod val="75000"/>
                  <a:lumOff val="25000"/>
                </a:schemeClr>
              </a:solidFill>
              <a:latin typeface="DM Sans" panose="020B0604020202020204" charset="0"/>
              <a:cs typeface="Calibri"/>
            </a:endParaRPr>
          </a:p>
        </p:txBody>
      </p:sp>
      <p:pic>
        <p:nvPicPr>
          <p:cNvPr id="25" name="Google Shape;173;g2b1f0ea2a99_0_0">
            <a:extLst>
              <a:ext uri="{FF2B5EF4-FFF2-40B4-BE49-F238E27FC236}">
                <a16:creationId xmlns:a16="http://schemas.microsoft.com/office/drawing/2014/main" id="{BD234633-0ECA-4683-88E1-51B88488CD0D}"/>
              </a:ext>
            </a:extLst>
          </p:cNvPr>
          <p:cNvPicPr preferRelativeResize="0"/>
          <p:nvPr/>
        </p:nvPicPr>
        <p:blipFill rotWithShape="1">
          <a:blip r:embed="rId9">
            <a:alphaModFix/>
          </a:blip>
          <a:srcRect/>
          <a:stretch/>
        </p:blipFill>
        <p:spPr>
          <a:xfrm>
            <a:off x="486795" y="162692"/>
            <a:ext cx="2789805" cy="8227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8">
            <a:extLst>
              <a:ext uri="{FF2B5EF4-FFF2-40B4-BE49-F238E27FC236}">
                <a16:creationId xmlns:a16="http://schemas.microsoft.com/office/drawing/2014/main" id="{C6764143-5C07-47E7-BD8B-ED30701DE064}"/>
              </a:ext>
            </a:extLst>
          </p:cNvPr>
          <p:cNvGrpSpPr/>
          <p:nvPr/>
        </p:nvGrpSpPr>
        <p:grpSpPr>
          <a:xfrm rot="2700000">
            <a:off x="15215419" y="8108772"/>
            <a:ext cx="7415398" cy="3565095"/>
            <a:chOff x="0" y="0"/>
            <a:chExt cx="660400" cy="317500"/>
          </a:xfrm>
        </p:grpSpPr>
        <p:sp>
          <p:nvSpPr>
            <p:cNvPr id="15" name="Freeform 9">
              <a:extLst>
                <a:ext uri="{FF2B5EF4-FFF2-40B4-BE49-F238E27FC236}">
                  <a16:creationId xmlns:a16="http://schemas.microsoft.com/office/drawing/2014/main" id="{E3BC3FB6-FCFC-4117-9C83-A4DF77E44642}"/>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6" name="TextBox 10">
              <a:extLst>
                <a:ext uri="{FF2B5EF4-FFF2-40B4-BE49-F238E27FC236}">
                  <a16:creationId xmlns:a16="http://schemas.microsoft.com/office/drawing/2014/main" id="{598AE4F2-004F-4F67-811E-661634A1E901}"/>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7" name="AutoShape 11">
            <a:extLst>
              <a:ext uri="{FF2B5EF4-FFF2-40B4-BE49-F238E27FC236}">
                <a16:creationId xmlns:a16="http://schemas.microsoft.com/office/drawing/2014/main" id="{F186C348-38FF-480F-A4D1-59707E5B9788}"/>
              </a:ext>
            </a:extLst>
          </p:cNvPr>
          <p:cNvSpPr/>
          <p:nvPr/>
        </p:nvSpPr>
        <p:spPr>
          <a:xfrm>
            <a:off x="14722852" y="8832834"/>
            <a:ext cx="5185216" cy="5132702"/>
          </a:xfrm>
          <a:prstGeom prst="line">
            <a:avLst/>
          </a:prstGeom>
          <a:ln w="28575" cap="flat">
            <a:solidFill>
              <a:srgbClr val="8CA9AD"/>
            </a:solidFill>
            <a:prstDash val="solid"/>
            <a:headEnd type="none" w="sm" len="sm"/>
            <a:tailEnd type="none" w="sm" len="sm"/>
          </a:ln>
        </p:spPr>
      </p:sp>
      <p:sp>
        <p:nvSpPr>
          <p:cNvPr id="18" name="AutoShape 12">
            <a:extLst>
              <a:ext uri="{FF2B5EF4-FFF2-40B4-BE49-F238E27FC236}">
                <a16:creationId xmlns:a16="http://schemas.microsoft.com/office/drawing/2014/main" id="{2BE0C83E-1E32-4A7A-9032-9649AA1F9285}"/>
              </a:ext>
            </a:extLst>
          </p:cNvPr>
          <p:cNvSpPr/>
          <p:nvPr/>
        </p:nvSpPr>
        <p:spPr>
          <a:xfrm>
            <a:off x="14440984" y="9159224"/>
            <a:ext cx="5038853" cy="5038853"/>
          </a:xfrm>
          <a:prstGeom prst="line">
            <a:avLst/>
          </a:prstGeom>
          <a:ln w="28575" cap="flat">
            <a:solidFill>
              <a:srgbClr val="8CA9AD"/>
            </a:solidFill>
            <a:prstDash val="solid"/>
            <a:headEnd type="none" w="sm" len="sm"/>
            <a:tailEnd type="none" w="sm" len="sm"/>
          </a:ln>
        </p:spPr>
      </p:sp>
      <p:sp>
        <p:nvSpPr>
          <p:cNvPr id="19" name="AutoShape 13">
            <a:extLst>
              <a:ext uri="{FF2B5EF4-FFF2-40B4-BE49-F238E27FC236}">
                <a16:creationId xmlns:a16="http://schemas.microsoft.com/office/drawing/2014/main" id="{E4FB7EF5-A977-4F29-816A-CC1C09416FD9}"/>
              </a:ext>
            </a:extLst>
          </p:cNvPr>
          <p:cNvSpPr/>
          <p:nvPr/>
        </p:nvSpPr>
        <p:spPr>
          <a:xfrm>
            <a:off x="14096138" y="9424785"/>
            <a:ext cx="4867141" cy="4867141"/>
          </a:xfrm>
          <a:prstGeom prst="line">
            <a:avLst/>
          </a:prstGeom>
          <a:ln w="28575" cap="flat">
            <a:solidFill>
              <a:srgbClr val="8CA9AD"/>
            </a:solidFill>
            <a:prstDash val="solid"/>
            <a:headEnd type="none" w="sm" len="sm"/>
            <a:tailEnd type="none" w="sm" len="sm"/>
          </a:ln>
        </p:spPr>
      </p:sp>
      <p:sp>
        <p:nvSpPr>
          <p:cNvPr id="20" name="AutoShape 14">
            <a:extLst>
              <a:ext uri="{FF2B5EF4-FFF2-40B4-BE49-F238E27FC236}">
                <a16:creationId xmlns:a16="http://schemas.microsoft.com/office/drawing/2014/main" id="{DEE15D12-2F9F-4D5C-B557-5E399B74503F}"/>
              </a:ext>
            </a:extLst>
          </p:cNvPr>
          <p:cNvSpPr/>
          <p:nvPr/>
        </p:nvSpPr>
        <p:spPr>
          <a:xfrm>
            <a:off x="13881311" y="9833952"/>
            <a:ext cx="4690515" cy="4690515"/>
          </a:xfrm>
          <a:prstGeom prst="line">
            <a:avLst/>
          </a:prstGeom>
          <a:ln w="28575" cap="flat">
            <a:solidFill>
              <a:srgbClr val="8CA9AD"/>
            </a:solidFill>
            <a:prstDash val="solid"/>
            <a:headEnd type="none" w="sm" len="sm"/>
            <a:tailEnd type="none" w="sm" len="sm"/>
          </a:ln>
        </p:spPr>
      </p:sp>
      <p:pic>
        <p:nvPicPr>
          <p:cNvPr id="23" name="Picture 22">
            <a:extLst>
              <a:ext uri="{FF2B5EF4-FFF2-40B4-BE49-F238E27FC236}">
                <a16:creationId xmlns:a16="http://schemas.microsoft.com/office/drawing/2014/main" id="{5D76652F-C911-46FE-B615-0FBBD6D46652}"/>
              </a:ext>
            </a:extLst>
          </p:cNvPr>
          <p:cNvPicPr>
            <a:picLocks noChangeAspect="1"/>
          </p:cNvPicPr>
          <p:nvPr/>
        </p:nvPicPr>
        <p:blipFill>
          <a:blip r:embed="rId8"/>
          <a:stretch>
            <a:fillRect/>
          </a:stretch>
        </p:blipFill>
        <p:spPr>
          <a:xfrm>
            <a:off x="15849600" y="256512"/>
            <a:ext cx="2302844" cy="907320"/>
          </a:xfrm>
          <a:prstGeom prst="rect">
            <a:avLst/>
          </a:prstGeom>
        </p:spPr>
      </p:pic>
      <p:sp>
        <p:nvSpPr>
          <p:cNvPr id="25" name="Text Placeholder 4">
            <a:extLst>
              <a:ext uri="{FF2B5EF4-FFF2-40B4-BE49-F238E27FC236}">
                <a16:creationId xmlns:a16="http://schemas.microsoft.com/office/drawing/2014/main" id="{C53EF015-6E78-4914-B7CE-0A25F5EBB8D6}"/>
              </a:ext>
            </a:extLst>
          </p:cNvPr>
          <p:cNvSpPr txBox="1">
            <a:spLocks/>
          </p:cNvSpPr>
          <p:nvPr/>
        </p:nvSpPr>
        <p:spPr>
          <a:xfrm>
            <a:off x="1083809" y="2864664"/>
            <a:ext cx="16786766" cy="606366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ü"/>
            </a:pPr>
            <a:r>
              <a:rPr lang="en-GB" sz="3000" dirty="0">
                <a:solidFill>
                  <a:schemeClr val="tx1">
                    <a:lumMod val="75000"/>
                    <a:lumOff val="25000"/>
                  </a:schemeClr>
                </a:solidFill>
              </a:rPr>
              <a:t>It depends on your staff. Our organisation is really diversified. The different positions are:</a:t>
            </a:r>
          </a:p>
          <a:p>
            <a:pPr marL="0" indent="0">
              <a:buNone/>
            </a:pPr>
            <a:r>
              <a:rPr lang="en-GB" sz="3000" dirty="0">
                <a:solidFill>
                  <a:schemeClr val="tx1">
                    <a:lumMod val="75000"/>
                    <a:lumOff val="25000"/>
                  </a:schemeClr>
                </a:solidFill>
              </a:rPr>
              <a:t>    Project manager, Teacher, Coach, Internship procurer (APL)</a:t>
            </a:r>
          </a:p>
          <a:p>
            <a:pPr>
              <a:buFont typeface="Wingdings" panose="05000000000000000000" pitchFamily="2" charset="2"/>
              <a:buChar char="ü"/>
            </a:pPr>
            <a:r>
              <a:rPr lang="en-GB" sz="3000" dirty="0">
                <a:solidFill>
                  <a:schemeClr val="tx1">
                    <a:lumMod val="75000"/>
                    <a:lumOff val="25000"/>
                  </a:schemeClr>
                </a:solidFill>
              </a:rPr>
              <a:t>Everyone is required to work with networking. </a:t>
            </a:r>
          </a:p>
          <a:p>
            <a:pPr marL="0" indent="0">
              <a:buNone/>
            </a:pPr>
            <a:endParaRPr lang="en-GB" sz="3000" dirty="0">
              <a:solidFill>
                <a:schemeClr val="tx1">
                  <a:lumMod val="75000"/>
                  <a:lumOff val="25000"/>
                </a:schemeClr>
              </a:solidFill>
            </a:endParaRPr>
          </a:p>
          <a:p>
            <a:pPr marL="0" indent="0">
              <a:buNone/>
            </a:pPr>
            <a:r>
              <a:rPr lang="en-GB" sz="3000" dirty="0">
                <a:solidFill>
                  <a:schemeClr val="tx1">
                    <a:lumMod val="75000"/>
                    <a:lumOff val="25000"/>
                  </a:schemeClr>
                </a:solidFill>
              </a:rPr>
              <a:t>    We go to lunches, and breakfast meetings for companies, organisations, and trade organisations. </a:t>
            </a:r>
          </a:p>
          <a:p>
            <a:pPr marL="0" indent="0">
              <a:buNone/>
            </a:pPr>
            <a:r>
              <a:rPr lang="en-GB" sz="3000" dirty="0">
                <a:solidFill>
                  <a:schemeClr val="tx1">
                    <a:lumMod val="75000"/>
                    <a:lumOff val="25000"/>
                  </a:schemeClr>
                </a:solidFill>
              </a:rPr>
              <a:t>    Being a senior procurer you will use your network. </a:t>
            </a:r>
          </a:p>
          <a:p>
            <a:pPr marL="0" indent="0">
              <a:buNone/>
            </a:pPr>
            <a:r>
              <a:rPr lang="en-GB" sz="3000" dirty="0">
                <a:solidFill>
                  <a:schemeClr val="tx1">
                    <a:lumMod val="75000"/>
                    <a:lumOff val="25000"/>
                  </a:schemeClr>
                </a:solidFill>
              </a:rPr>
              <a:t>    Being a junior or when there is a new contract for a city you will need to make a new network. </a:t>
            </a:r>
          </a:p>
          <a:p>
            <a:pPr marL="0" indent="0">
              <a:buNone/>
            </a:pPr>
            <a:r>
              <a:rPr lang="en-GB" sz="3000" dirty="0">
                <a:solidFill>
                  <a:schemeClr val="tx1">
                    <a:lumMod val="75000"/>
                    <a:lumOff val="25000"/>
                  </a:schemeClr>
                </a:solidFill>
              </a:rPr>
              <a:t>    We call it “cold calls” as you call companies and will most likely </a:t>
            </a:r>
          </a:p>
          <a:p>
            <a:pPr marL="0" indent="0">
              <a:buNone/>
            </a:pPr>
            <a:r>
              <a:rPr lang="en-GB" sz="3000" dirty="0">
                <a:solidFill>
                  <a:schemeClr val="tx1">
                    <a:lumMod val="75000"/>
                    <a:lumOff val="25000"/>
                  </a:schemeClr>
                </a:solidFill>
              </a:rPr>
              <a:t>    get 9 NO out of 10 calls. </a:t>
            </a:r>
          </a:p>
          <a:p>
            <a:pPr marL="0" indent="0">
              <a:buNone/>
            </a:pPr>
            <a:r>
              <a:rPr lang="en-GB" sz="3000" dirty="0">
                <a:solidFill>
                  <a:schemeClr val="tx1">
                    <a:lumMod val="75000"/>
                    <a:lumOff val="25000"/>
                  </a:schemeClr>
                </a:solidFill>
              </a:rPr>
              <a:t>    Government, Municipal and NGO.</a:t>
            </a:r>
          </a:p>
        </p:txBody>
      </p:sp>
      <p:sp>
        <p:nvSpPr>
          <p:cNvPr id="26" name="Title 1">
            <a:extLst>
              <a:ext uri="{FF2B5EF4-FFF2-40B4-BE49-F238E27FC236}">
                <a16:creationId xmlns:a16="http://schemas.microsoft.com/office/drawing/2014/main" id="{72FE6D9A-08CE-4ECC-8ACE-AA524E8A7CCD}"/>
              </a:ext>
            </a:extLst>
          </p:cNvPr>
          <p:cNvSpPr txBox="1">
            <a:spLocks/>
          </p:cNvSpPr>
          <p:nvPr/>
        </p:nvSpPr>
        <p:spPr>
          <a:xfrm>
            <a:off x="1083809" y="1303307"/>
            <a:ext cx="7391400" cy="12321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6000" dirty="0">
                <a:solidFill>
                  <a:schemeClr val="accent4">
                    <a:lumMod val="75000"/>
                  </a:schemeClr>
                </a:solidFill>
                <a:latin typeface="Kollektif Bold" panose="020B0604020202020204" charset="0"/>
              </a:rPr>
              <a:t>Partnerships:</a:t>
            </a:r>
            <a:br>
              <a:rPr lang="sv-SE" sz="6000" dirty="0">
                <a:solidFill>
                  <a:schemeClr val="accent4">
                    <a:lumMod val="75000"/>
                  </a:schemeClr>
                </a:solidFill>
                <a:highlight>
                  <a:srgbClr val="FFFF00"/>
                </a:highlight>
                <a:latin typeface="Kollektif Bold" panose="020B0604020202020204" charset="0"/>
              </a:rPr>
            </a:br>
            <a:br>
              <a:rPr lang="sv-SE" sz="6000" dirty="0">
                <a:solidFill>
                  <a:schemeClr val="accent4">
                    <a:lumMod val="75000"/>
                  </a:schemeClr>
                </a:solidFill>
                <a:highlight>
                  <a:srgbClr val="FFFF00"/>
                </a:highlight>
                <a:latin typeface="Kollektif Bold" panose="020B0604020202020204" charset="0"/>
              </a:rPr>
            </a:br>
            <a:endParaRPr lang="en-GB" sz="6000" dirty="0">
              <a:solidFill>
                <a:schemeClr val="accent4">
                  <a:lumMod val="75000"/>
                </a:schemeClr>
              </a:solidFill>
              <a:highlight>
                <a:srgbClr val="FFFF00"/>
              </a:highlight>
              <a:latin typeface="Kollektif Bold" panose="020B0604020202020204" charset="0"/>
            </a:endParaRPr>
          </a:p>
        </p:txBody>
      </p:sp>
      <p:pic>
        <p:nvPicPr>
          <p:cNvPr id="27" name="Google Shape;173;g2b1f0ea2a99_0_0">
            <a:extLst>
              <a:ext uri="{FF2B5EF4-FFF2-40B4-BE49-F238E27FC236}">
                <a16:creationId xmlns:a16="http://schemas.microsoft.com/office/drawing/2014/main" id="{226F5DF3-A5AC-4483-BF02-EF19D9537FAE}"/>
              </a:ext>
            </a:extLst>
          </p:cNvPr>
          <p:cNvPicPr preferRelativeResize="0"/>
          <p:nvPr/>
        </p:nvPicPr>
        <p:blipFill rotWithShape="1">
          <a:blip r:embed="rId9">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2580631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8">
            <a:extLst>
              <a:ext uri="{FF2B5EF4-FFF2-40B4-BE49-F238E27FC236}">
                <a16:creationId xmlns:a16="http://schemas.microsoft.com/office/drawing/2014/main" id="{C6764143-5C07-47E7-BD8B-ED30701DE064}"/>
              </a:ext>
            </a:extLst>
          </p:cNvPr>
          <p:cNvGrpSpPr/>
          <p:nvPr/>
        </p:nvGrpSpPr>
        <p:grpSpPr>
          <a:xfrm rot="2700000">
            <a:off x="15215419" y="8108772"/>
            <a:ext cx="7415398" cy="3565095"/>
            <a:chOff x="0" y="0"/>
            <a:chExt cx="660400" cy="317500"/>
          </a:xfrm>
        </p:grpSpPr>
        <p:sp>
          <p:nvSpPr>
            <p:cNvPr id="15" name="Freeform 9">
              <a:extLst>
                <a:ext uri="{FF2B5EF4-FFF2-40B4-BE49-F238E27FC236}">
                  <a16:creationId xmlns:a16="http://schemas.microsoft.com/office/drawing/2014/main" id="{E3BC3FB6-FCFC-4117-9C83-A4DF77E44642}"/>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6" name="TextBox 10">
              <a:extLst>
                <a:ext uri="{FF2B5EF4-FFF2-40B4-BE49-F238E27FC236}">
                  <a16:creationId xmlns:a16="http://schemas.microsoft.com/office/drawing/2014/main" id="{598AE4F2-004F-4F67-811E-661634A1E901}"/>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7" name="AutoShape 11">
            <a:extLst>
              <a:ext uri="{FF2B5EF4-FFF2-40B4-BE49-F238E27FC236}">
                <a16:creationId xmlns:a16="http://schemas.microsoft.com/office/drawing/2014/main" id="{F186C348-38FF-480F-A4D1-59707E5B9788}"/>
              </a:ext>
            </a:extLst>
          </p:cNvPr>
          <p:cNvSpPr/>
          <p:nvPr/>
        </p:nvSpPr>
        <p:spPr>
          <a:xfrm>
            <a:off x="14722852" y="8832834"/>
            <a:ext cx="5185216" cy="5132702"/>
          </a:xfrm>
          <a:prstGeom prst="line">
            <a:avLst/>
          </a:prstGeom>
          <a:ln w="28575" cap="flat">
            <a:solidFill>
              <a:srgbClr val="8CA9AD"/>
            </a:solidFill>
            <a:prstDash val="solid"/>
            <a:headEnd type="none" w="sm" len="sm"/>
            <a:tailEnd type="none" w="sm" len="sm"/>
          </a:ln>
        </p:spPr>
      </p:sp>
      <p:sp>
        <p:nvSpPr>
          <p:cNvPr id="18" name="AutoShape 12">
            <a:extLst>
              <a:ext uri="{FF2B5EF4-FFF2-40B4-BE49-F238E27FC236}">
                <a16:creationId xmlns:a16="http://schemas.microsoft.com/office/drawing/2014/main" id="{2BE0C83E-1E32-4A7A-9032-9649AA1F9285}"/>
              </a:ext>
            </a:extLst>
          </p:cNvPr>
          <p:cNvSpPr/>
          <p:nvPr/>
        </p:nvSpPr>
        <p:spPr>
          <a:xfrm>
            <a:off x="14440984" y="9159224"/>
            <a:ext cx="5038853" cy="5038853"/>
          </a:xfrm>
          <a:prstGeom prst="line">
            <a:avLst/>
          </a:prstGeom>
          <a:ln w="28575" cap="flat">
            <a:solidFill>
              <a:srgbClr val="8CA9AD"/>
            </a:solidFill>
            <a:prstDash val="solid"/>
            <a:headEnd type="none" w="sm" len="sm"/>
            <a:tailEnd type="none" w="sm" len="sm"/>
          </a:ln>
        </p:spPr>
      </p:sp>
      <p:sp>
        <p:nvSpPr>
          <p:cNvPr id="19" name="AutoShape 13">
            <a:extLst>
              <a:ext uri="{FF2B5EF4-FFF2-40B4-BE49-F238E27FC236}">
                <a16:creationId xmlns:a16="http://schemas.microsoft.com/office/drawing/2014/main" id="{E4FB7EF5-A977-4F29-816A-CC1C09416FD9}"/>
              </a:ext>
            </a:extLst>
          </p:cNvPr>
          <p:cNvSpPr/>
          <p:nvPr/>
        </p:nvSpPr>
        <p:spPr>
          <a:xfrm>
            <a:off x="14096138" y="9424785"/>
            <a:ext cx="4867141" cy="4867141"/>
          </a:xfrm>
          <a:prstGeom prst="line">
            <a:avLst/>
          </a:prstGeom>
          <a:ln w="28575" cap="flat">
            <a:solidFill>
              <a:srgbClr val="8CA9AD"/>
            </a:solidFill>
            <a:prstDash val="solid"/>
            <a:headEnd type="none" w="sm" len="sm"/>
            <a:tailEnd type="none" w="sm" len="sm"/>
          </a:ln>
        </p:spPr>
      </p:sp>
      <p:sp>
        <p:nvSpPr>
          <p:cNvPr id="20" name="AutoShape 14">
            <a:extLst>
              <a:ext uri="{FF2B5EF4-FFF2-40B4-BE49-F238E27FC236}">
                <a16:creationId xmlns:a16="http://schemas.microsoft.com/office/drawing/2014/main" id="{DEE15D12-2F9F-4D5C-B557-5E399B74503F}"/>
              </a:ext>
            </a:extLst>
          </p:cNvPr>
          <p:cNvSpPr/>
          <p:nvPr/>
        </p:nvSpPr>
        <p:spPr>
          <a:xfrm>
            <a:off x="13881311" y="9833952"/>
            <a:ext cx="4690515" cy="4690515"/>
          </a:xfrm>
          <a:prstGeom prst="line">
            <a:avLst/>
          </a:prstGeom>
          <a:ln w="28575" cap="flat">
            <a:solidFill>
              <a:srgbClr val="8CA9AD"/>
            </a:solidFill>
            <a:prstDash val="solid"/>
            <a:headEnd type="none" w="sm" len="sm"/>
            <a:tailEnd type="none" w="sm" len="sm"/>
          </a:ln>
        </p:spPr>
      </p:sp>
      <p:pic>
        <p:nvPicPr>
          <p:cNvPr id="23" name="Picture 22">
            <a:extLst>
              <a:ext uri="{FF2B5EF4-FFF2-40B4-BE49-F238E27FC236}">
                <a16:creationId xmlns:a16="http://schemas.microsoft.com/office/drawing/2014/main" id="{5D76652F-C911-46FE-B615-0FBBD6D46652}"/>
              </a:ext>
            </a:extLst>
          </p:cNvPr>
          <p:cNvPicPr>
            <a:picLocks noChangeAspect="1"/>
          </p:cNvPicPr>
          <p:nvPr/>
        </p:nvPicPr>
        <p:blipFill>
          <a:blip r:embed="rId8"/>
          <a:stretch>
            <a:fillRect/>
          </a:stretch>
        </p:blipFill>
        <p:spPr>
          <a:xfrm>
            <a:off x="15849600" y="256512"/>
            <a:ext cx="2302844" cy="907320"/>
          </a:xfrm>
          <a:prstGeom prst="rect">
            <a:avLst/>
          </a:prstGeom>
        </p:spPr>
      </p:pic>
      <p:sp>
        <p:nvSpPr>
          <p:cNvPr id="21" name="Text Placeholder 4">
            <a:extLst>
              <a:ext uri="{FF2B5EF4-FFF2-40B4-BE49-F238E27FC236}">
                <a16:creationId xmlns:a16="http://schemas.microsoft.com/office/drawing/2014/main" id="{A0076C64-2C60-41E8-BAAB-AF44FECC22E7}"/>
              </a:ext>
            </a:extLst>
          </p:cNvPr>
          <p:cNvSpPr txBox="1">
            <a:spLocks/>
          </p:cNvSpPr>
          <p:nvPr/>
        </p:nvSpPr>
        <p:spPr>
          <a:xfrm>
            <a:off x="1197224" y="2663196"/>
            <a:ext cx="15795376" cy="600644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2800" dirty="0">
                <a:solidFill>
                  <a:schemeClr val="tx1">
                    <a:lumMod val="75000"/>
                    <a:lumOff val="25000"/>
                  </a:schemeClr>
                </a:solidFill>
                <a:latin typeface="DM Sans" panose="020B0604020202020204" charset="0"/>
              </a:rPr>
              <a:t>For Folkuniversitetet</a:t>
            </a:r>
          </a:p>
          <a:p>
            <a:pPr marL="0" indent="0">
              <a:buNone/>
            </a:pPr>
            <a:endParaRPr lang="sv-SE" sz="2800" dirty="0">
              <a:solidFill>
                <a:schemeClr val="tx1">
                  <a:lumMod val="75000"/>
                  <a:lumOff val="25000"/>
                </a:schemeClr>
              </a:solidFill>
              <a:latin typeface="DM Sans" panose="020B0604020202020204" charset="0"/>
            </a:endParaRPr>
          </a:p>
          <a:p>
            <a:pPr marL="0" indent="0">
              <a:buNone/>
            </a:pPr>
            <a:r>
              <a:rPr lang="sv-SE" sz="2800" dirty="0">
                <a:solidFill>
                  <a:schemeClr val="tx1">
                    <a:lumMod val="75000"/>
                    <a:lumOff val="25000"/>
                  </a:schemeClr>
                </a:solidFill>
                <a:latin typeface="DM Sans" panose="020B0604020202020204" charset="0"/>
              </a:rPr>
              <a:t>In 2015-2019:</a:t>
            </a:r>
          </a:p>
          <a:p>
            <a:pPr marL="0" indent="0">
              <a:buFont typeface="Arial" pitchFamily="34" charset="0"/>
              <a:buNone/>
            </a:pPr>
            <a:r>
              <a:rPr lang="sv-SE" sz="2800" dirty="0">
                <a:solidFill>
                  <a:schemeClr val="tx1">
                    <a:lumMod val="75000"/>
                    <a:lumOff val="25000"/>
                  </a:schemeClr>
                </a:solidFill>
                <a:latin typeface="DM Sans" panose="020B0604020202020204" charset="0"/>
              </a:rPr>
              <a:t>- 45% of participants got a job.</a:t>
            </a:r>
          </a:p>
          <a:p>
            <a:pPr marL="0" indent="0">
              <a:buFont typeface="Arial" pitchFamily="34" charset="0"/>
              <a:buNone/>
            </a:pPr>
            <a:r>
              <a:rPr lang="sv-SE" sz="2800" dirty="0">
                <a:solidFill>
                  <a:schemeClr val="tx1">
                    <a:lumMod val="75000"/>
                    <a:lumOff val="25000"/>
                  </a:schemeClr>
                </a:solidFill>
                <a:latin typeface="DM Sans" panose="020B0604020202020204" charset="0"/>
              </a:rPr>
              <a:t>- 50% of participants completed Korta Vägen- got closer to the labour market.</a:t>
            </a:r>
          </a:p>
          <a:p>
            <a:pPr marL="0" indent="0">
              <a:buFont typeface="Arial" pitchFamily="34" charset="0"/>
              <a:buNone/>
            </a:pPr>
            <a:endParaRPr lang="sv-SE" sz="2800" dirty="0">
              <a:solidFill>
                <a:schemeClr val="tx1">
                  <a:lumMod val="75000"/>
                  <a:lumOff val="25000"/>
                </a:schemeClr>
              </a:solidFill>
              <a:latin typeface="DM Sans" panose="020B0604020202020204" charset="0"/>
            </a:endParaRPr>
          </a:p>
          <a:p>
            <a:pPr marL="0" indent="0">
              <a:buNone/>
            </a:pPr>
            <a:r>
              <a:rPr lang="sv-SE" sz="2800" dirty="0">
                <a:solidFill>
                  <a:schemeClr val="tx1">
                    <a:lumMod val="75000"/>
                    <a:lumOff val="25000"/>
                  </a:schemeClr>
                </a:solidFill>
                <a:latin typeface="DM Sans" panose="020B0604020202020204" charset="0"/>
              </a:rPr>
              <a:t> In 2019-2022:</a:t>
            </a:r>
          </a:p>
          <a:p>
            <a:r>
              <a:rPr lang="sv-SE" sz="2800" dirty="0">
                <a:solidFill>
                  <a:schemeClr val="tx1">
                    <a:lumMod val="75000"/>
                    <a:lumOff val="25000"/>
                  </a:schemeClr>
                </a:solidFill>
                <a:latin typeface="DM Sans" panose="020B0604020202020204" charset="0"/>
              </a:rPr>
              <a:t>Pandemic struck. We had to change to work with Swedish education instead. </a:t>
            </a:r>
          </a:p>
          <a:p>
            <a:pPr marL="0" indent="0">
              <a:buNone/>
            </a:pPr>
            <a:endParaRPr lang="sv-SE" sz="2800" dirty="0">
              <a:solidFill>
                <a:schemeClr val="tx1">
                  <a:lumMod val="75000"/>
                  <a:lumOff val="25000"/>
                </a:schemeClr>
              </a:solidFill>
              <a:latin typeface="DM Sans" panose="020B0604020202020204" charset="0"/>
            </a:endParaRPr>
          </a:p>
          <a:p>
            <a:r>
              <a:rPr lang="sv-SE" sz="2800" dirty="0">
                <a:solidFill>
                  <a:schemeClr val="tx1">
                    <a:lumMod val="75000"/>
                    <a:lumOff val="25000"/>
                  </a:schemeClr>
                </a:solidFill>
                <a:latin typeface="DM Sans" panose="020B0604020202020204" charset="0"/>
              </a:rPr>
              <a:t>In 2023: Still mostly Swedish education.</a:t>
            </a:r>
          </a:p>
          <a:p>
            <a:r>
              <a:rPr lang="sv-SE" sz="2800" dirty="0">
                <a:solidFill>
                  <a:schemeClr val="tx1">
                    <a:lumMod val="75000"/>
                    <a:lumOff val="25000"/>
                  </a:schemeClr>
                </a:solidFill>
                <a:latin typeface="DM Sans" panose="020B0604020202020204" charset="0"/>
              </a:rPr>
              <a:t>In 2024: Just started.</a:t>
            </a:r>
          </a:p>
          <a:p>
            <a:endParaRPr lang="sv-SE" sz="2800" dirty="0">
              <a:solidFill>
                <a:schemeClr val="tx1">
                  <a:lumMod val="75000"/>
                  <a:lumOff val="25000"/>
                </a:schemeClr>
              </a:solidFill>
              <a:latin typeface="DM Sans" panose="020B0604020202020204" charset="0"/>
            </a:endParaRPr>
          </a:p>
          <a:p>
            <a:endParaRPr lang="sv-SE" sz="2800" dirty="0">
              <a:solidFill>
                <a:schemeClr val="tx1">
                  <a:lumMod val="75000"/>
                  <a:lumOff val="25000"/>
                </a:schemeClr>
              </a:solidFill>
              <a:latin typeface="DM Sans" panose="020B0604020202020204" charset="0"/>
            </a:endParaRPr>
          </a:p>
          <a:p>
            <a:pPr marL="0" indent="0">
              <a:buFont typeface="Arial" pitchFamily="34" charset="0"/>
              <a:buNone/>
            </a:pPr>
            <a:endParaRPr lang="en-GB" sz="2800" dirty="0">
              <a:solidFill>
                <a:schemeClr val="tx1">
                  <a:lumMod val="75000"/>
                  <a:lumOff val="25000"/>
                </a:schemeClr>
              </a:solidFill>
              <a:latin typeface="DM Sans" panose="020B0604020202020204" charset="0"/>
            </a:endParaRPr>
          </a:p>
        </p:txBody>
      </p:sp>
      <p:sp>
        <p:nvSpPr>
          <p:cNvPr id="22" name="Title 1">
            <a:extLst>
              <a:ext uri="{FF2B5EF4-FFF2-40B4-BE49-F238E27FC236}">
                <a16:creationId xmlns:a16="http://schemas.microsoft.com/office/drawing/2014/main" id="{1153BBE3-A943-4381-B229-A3B7AF11DD9F}"/>
              </a:ext>
            </a:extLst>
          </p:cNvPr>
          <p:cNvSpPr txBox="1">
            <a:spLocks/>
          </p:cNvSpPr>
          <p:nvPr/>
        </p:nvSpPr>
        <p:spPr>
          <a:xfrm>
            <a:off x="1197224" y="1446936"/>
            <a:ext cx="9220200" cy="10530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chemeClr val="accent4">
                    <a:lumMod val="75000"/>
                  </a:schemeClr>
                </a:solidFill>
                <a:latin typeface="Kollektif Bold" panose="020B0604020202020204" charset="0"/>
                <a:ea typeface="Times New Roman" panose="02020603050405020304" pitchFamily="18" charset="0"/>
              </a:rPr>
              <a:t>Success Metrics: </a:t>
            </a:r>
            <a:br>
              <a:rPr lang="en-GB" sz="6000" dirty="0">
                <a:solidFill>
                  <a:schemeClr val="accent4">
                    <a:lumMod val="75000"/>
                  </a:schemeClr>
                </a:solidFill>
                <a:highlight>
                  <a:srgbClr val="FFFF00"/>
                </a:highlight>
                <a:latin typeface="Kollektif Bold" panose="020B0604020202020204" charset="0"/>
                <a:ea typeface="Times New Roman" panose="02020603050405020304" pitchFamily="18" charset="0"/>
              </a:rPr>
            </a:br>
            <a:endParaRPr lang="en-GB" sz="6000" dirty="0">
              <a:solidFill>
                <a:schemeClr val="accent4">
                  <a:lumMod val="75000"/>
                </a:schemeClr>
              </a:solidFill>
              <a:highlight>
                <a:srgbClr val="FFFF00"/>
              </a:highlight>
              <a:latin typeface="Kollektif Bold" panose="020B0604020202020204" charset="0"/>
              <a:ea typeface="Times New Roman" panose="02020603050405020304" pitchFamily="18" charset="0"/>
            </a:endParaRPr>
          </a:p>
        </p:txBody>
      </p:sp>
      <p:pic>
        <p:nvPicPr>
          <p:cNvPr id="24" name="Google Shape;173;g2b1f0ea2a99_0_0">
            <a:extLst>
              <a:ext uri="{FF2B5EF4-FFF2-40B4-BE49-F238E27FC236}">
                <a16:creationId xmlns:a16="http://schemas.microsoft.com/office/drawing/2014/main" id="{BEB0EC08-DD21-4BBC-B80D-812B9B12D937}"/>
              </a:ext>
            </a:extLst>
          </p:cNvPr>
          <p:cNvPicPr preferRelativeResize="0"/>
          <p:nvPr/>
        </p:nvPicPr>
        <p:blipFill rotWithShape="1">
          <a:blip r:embed="rId9">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289867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8">
            <a:extLst>
              <a:ext uri="{FF2B5EF4-FFF2-40B4-BE49-F238E27FC236}">
                <a16:creationId xmlns:a16="http://schemas.microsoft.com/office/drawing/2014/main" id="{C6764143-5C07-47E7-BD8B-ED30701DE064}"/>
              </a:ext>
            </a:extLst>
          </p:cNvPr>
          <p:cNvGrpSpPr/>
          <p:nvPr/>
        </p:nvGrpSpPr>
        <p:grpSpPr>
          <a:xfrm rot="2700000">
            <a:off x="15215419" y="8108772"/>
            <a:ext cx="7415398" cy="3565095"/>
            <a:chOff x="0" y="0"/>
            <a:chExt cx="660400" cy="317500"/>
          </a:xfrm>
        </p:grpSpPr>
        <p:sp>
          <p:nvSpPr>
            <p:cNvPr id="15" name="Freeform 9">
              <a:extLst>
                <a:ext uri="{FF2B5EF4-FFF2-40B4-BE49-F238E27FC236}">
                  <a16:creationId xmlns:a16="http://schemas.microsoft.com/office/drawing/2014/main" id="{E3BC3FB6-FCFC-4117-9C83-A4DF77E44642}"/>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6" name="TextBox 10">
              <a:extLst>
                <a:ext uri="{FF2B5EF4-FFF2-40B4-BE49-F238E27FC236}">
                  <a16:creationId xmlns:a16="http://schemas.microsoft.com/office/drawing/2014/main" id="{598AE4F2-004F-4F67-811E-661634A1E901}"/>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7" name="AutoShape 11">
            <a:extLst>
              <a:ext uri="{FF2B5EF4-FFF2-40B4-BE49-F238E27FC236}">
                <a16:creationId xmlns:a16="http://schemas.microsoft.com/office/drawing/2014/main" id="{F186C348-38FF-480F-A4D1-59707E5B9788}"/>
              </a:ext>
            </a:extLst>
          </p:cNvPr>
          <p:cNvSpPr/>
          <p:nvPr/>
        </p:nvSpPr>
        <p:spPr>
          <a:xfrm>
            <a:off x="14722852" y="8832834"/>
            <a:ext cx="5185216" cy="5132702"/>
          </a:xfrm>
          <a:prstGeom prst="line">
            <a:avLst/>
          </a:prstGeom>
          <a:ln w="28575" cap="flat">
            <a:solidFill>
              <a:srgbClr val="8CA9AD"/>
            </a:solidFill>
            <a:prstDash val="solid"/>
            <a:headEnd type="none" w="sm" len="sm"/>
            <a:tailEnd type="none" w="sm" len="sm"/>
          </a:ln>
        </p:spPr>
      </p:sp>
      <p:sp>
        <p:nvSpPr>
          <p:cNvPr id="18" name="AutoShape 12">
            <a:extLst>
              <a:ext uri="{FF2B5EF4-FFF2-40B4-BE49-F238E27FC236}">
                <a16:creationId xmlns:a16="http://schemas.microsoft.com/office/drawing/2014/main" id="{2BE0C83E-1E32-4A7A-9032-9649AA1F9285}"/>
              </a:ext>
            </a:extLst>
          </p:cNvPr>
          <p:cNvSpPr/>
          <p:nvPr/>
        </p:nvSpPr>
        <p:spPr>
          <a:xfrm>
            <a:off x="14440984" y="9159224"/>
            <a:ext cx="5038853" cy="5038853"/>
          </a:xfrm>
          <a:prstGeom prst="line">
            <a:avLst/>
          </a:prstGeom>
          <a:ln w="28575" cap="flat">
            <a:solidFill>
              <a:srgbClr val="8CA9AD"/>
            </a:solidFill>
            <a:prstDash val="solid"/>
            <a:headEnd type="none" w="sm" len="sm"/>
            <a:tailEnd type="none" w="sm" len="sm"/>
          </a:ln>
        </p:spPr>
      </p:sp>
      <p:sp>
        <p:nvSpPr>
          <p:cNvPr id="19" name="AutoShape 13">
            <a:extLst>
              <a:ext uri="{FF2B5EF4-FFF2-40B4-BE49-F238E27FC236}">
                <a16:creationId xmlns:a16="http://schemas.microsoft.com/office/drawing/2014/main" id="{E4FB7EF5-A977-4F29-816A-CC1C09416FD9}"/>
              </a:ext>
            </a:extLst>
          </p:cNvPr>
          <p:cNvSpPr/>
          <p:nvPr/>
        </p:nvSpPr>
        <p:spPr>
          <a:xfrm>
            <a:off x="14096138" y="9424785"/>
            <a:ext cx="4867141" cy="4867141"/>
          </a:xfrm>
          <a:prstGeom prst="line">
            <a:avLst/>
          </a:prstGeom>
          <a:ln w="28575" cap="flat">
            <a:solidFill>
              <a:srgbClr val="8CA9AD"/>
            </a:solidFill>
            <a:prstDash val="solid"/>
            <a:headEnd type="none" w="sm" len="sm"/>
            <a:tailEnd type="none" w="sm" len="sm"/>
          </a:ln>
        </p:spPr>
      </p:sp>
      <p:sp>
        <p:nvSpPr>
          <p:cNvPr id="20" name="AutoShape 14">
            <a:extLst>
              <a:ext uri="{FF2B5EF4-FFF2-40B4-BE49-F238E27FC236}">
                <a16:creationId xmlns:a16="http://schemas.microsoft.com/office/drawing/2014/main" id="{DEE15D12-2F9F-4D5C-B557-5E399B74503F}"/>
              </a:ext>
            </a:extLst>
          </p:cNvPr>
          <p:cNvSpPr/>
          <p:nvPr/>
        </p:nvSpPr>
        <p:spPr>
          <a:xfrm>
            <a:off x="13881311" y="9833952"/>
            <a:ext cx="4690515" cy="4690515"/>
          </a:xfrm>
          <a:prstGeom prst="line">
            <a:avLst/>
          </a:prstGeom>
          <a:ln w="28575" cap="flat">
            <a:solidFill>
              <a:srgbClr val="8CA9AD"/>
            </a:solidFill>
            <a:prstDash val="solid"/>
            <a:headEnd type="none" w="sm" len="sm"/>
            <a:tailEnd type="none" w="sm" len="sm"/>
          </a:ln>
        </p:spPr>
      </p:sp>
      <p:pic>
        <p:nvPicPr>
          <p:cNvPr id="23" name="Picture 22">
            <a:extLst>
              <a:ext uri="{FF2B5EF4-FFF2-40B4-BE49-F238E27FC236}">
                <a16:creationId xmlns:a16="http://schemas.microsoft.com/office/drawing/2014/main" id="{5D76652F-C911-46FE-B615-0FBBD6D46652}"/>
              </a:ext>
            </a:extLst>
          </p:cNvPr>
          <p:cNvPicPr>
            <a:picLocks noChangeAspect="1"/>
          </p:cNvPicPr>
          <p:nvPr/>
        </p:nvPicPr>
        <p:blipFill>
          <a:blip r:embed="rId8"/>
          <a:stretch>
            <a:fillRect/>
          </a:stretch>
        </p:blipFill>
        <p:spPr>
          <a:xfrm>
            <a:off x="14782799" y="256512"/>
            <a:ext cx="3369645" cy="1327640"/>
          </a:xfrm>
          <a:prstGeom prst="rect">
            <a:avLst/>
          </a:prstGeom>
        </p:spPr>
      </p:pic>
      <p:sp>
        <p:nvSpPr>
          <p:cNvPr id="21" name="TextBox 20">
            <a:extLst>
              <a:ext uri="{FF2B5EF4-FFF2-40B4-BE49-F238E27FC236}">
                <a16:creationId xmlns:a16="http://schemas.microsoft.com/office/drawing/2014/main" id="{07A16C82-5F5C-473C-BAB8-B1C612F5B8F3}"/>
              </a:ext>
            </a:extLst>
          </p:cNvPr>
          <p:cNvSpPr txBox="1"/>
          <p:nvPr/>
        </p:nvSpPr>
        <p:spPr>
          <a:xfrm>
            <a:off x="1398157" y="3125541"/>
            <a:ext cx="15146791" cy="4876591"/>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GB" sz="3000" dirty="0">
                <a:solidFill>
                  <a:schemeClr val="tx1">
                    <a:lumMod val="75000"/>
                    <a:lumOff val="25000"/>
                  </a:schemeClr>
                </a:solidFill>
                <a:latin typeface="DM Sans" panose="020B0604020202020204" charset="0"/>
              </a:rPr>
              <a:t>The unemployment agency has various rules and regulations that are difficult to interpret and can change over time without information. Long processing time. </a:t>
            </a:r>
          </a:p>
          <a:p>
            <a:pPr>
              <a:lnSpc>
                <a:spcPct val="150000"/>
              </a:lnSpc>
            </a:pPr>
            <a:r>
              <a:rPr lang="en-GB" sz="3000" dirty="0">
                <a:solidFill>
                  <a:schemeClr val="tx1">
                    <a:lumMod val="75000"/>
                    <a:lumOff val="25000"/>
                  </a:schemeClr>
                </a:solidFill>
                <a:latin typeface="DM Sans" panose="020B0604020202020204" charset="0"/>
              </a:rPr>
              <a:t>    A part of our job is to be updated and proactive. </a:t>
            </a:r>
          </a:p>
          <a:p>
            <a:pPr>
              <a:lnSpc>
                <a:spcPct val="150000"/>
              </a:lnSpc>
            </a:pPr>
            <a:endParaRPr lang="en-GB" sz="3000" dirty="0">
              <a:solidFill>
                <a:schemeClr val="tx1">
                  <a:lumMod val="75000"/>
                  <a:lumOff val="25000"/>
                </a:schemeClr>
              </a:solidFill>
              <a:latin typeface="DM Sans" panose="020B0604020202020204" charset="0"/>
            </a:endParaRPr>
          </a:p>
          <a:p>
            <a:pPr marL="457200" indent="-457200">
              <a:lnSpc>
                <a:spcPct val="150000"/>
              </a:lnSpc>
              <a:buFont typeface="Arial" panose="020B0604020202020204" pitchFamily="34" charset="0"/>
              <a:buChar char="•"/>
            </a:pPr>
            <a:r>
              <a:rPr lang="en-GB" sz="3000" dirty="0">
                <a:solidFill>
                  <a:schemeClr val="tx1">
                    <a:lumMod val="75000"/>
                    <a:lumOff val="25000"/>
                  </a:schemeClr>
                </a:solidFill>
                <a:latin typeface="DM Sans" panose="020B0604020202020204" charset="0"/>
              </a:rPr>
              <a:t>Swedish government changes economic rules for immigrants. There are different rules for asylum seekers, working migrants, and people in the mass escape directive. Closely monitoring political decisions.</a:t>
            </a:r>
          </a:p>
        </p:txBody>
      </p:sp>
      <p:sp>
        <p:nvSpPr>
          <p:cNvPr id="25" name="TextBox 24">
            <a:extLst>
              <a:ext uri="{FF2B5EF4-FFF2-40B4-BE49-F238E27FC236}">
                <a16:creationId xmlns:a16="http://schemas.microsoft.com/office/drawing/2014/main" id="{B14B0FF6-EE9F-4165-9F33-0975560E7663}"/>
              </a:ext>
            </a:extLst>
          </p:cNvPr>
          <p:cNvSpPr txBox="1"/>
          <p:nvPr/>
        </p:nvSpPr>
        <p:spPr>
          <a:xfrm>
            <a:off x="1447800" y="1535963"/>
            <a:ext cx="10794887" cy="1015663"/>
          </a:xfrm>
          <a:prstGeom prst="rect">
            <a:avLst/>
          </a:prstGeom>
          <a:noFill/>
        </p:spPr>
        <p:txBody>
          <a:bodyPr wrap="square">
            <a:spAutoFit/>
          </a:bodyPr>
          <a:lstStyle/>
          <a:p>
            <a:r>
              <a:rPr lang="en-GB" sz="6000" dirty="0">
                <a:solidFill>
                  <a:schemeClr val="accent4">
                    <a:lumMod val="75000"/>
                  </a:schemeClr>
                </a:solidFill>
                <a:effectLst/>
                <a:latin typeface="Kollektif Bold" panose="020B0604020202020204" charset="0"/>
                <a:ea typeface="Times New Roman" panose="02020603050405020304" pitchFamily="18" charset="0"/>
              </a:rPr>
              <a:t>Challenges and Resolutions: </a:t>
            </a:r>
            <a:endParaRPr lang="en-GB" sz="6000" dirty="0">
              <a:solidFill>
                <a:schemeClr val="accent4">
                  <a:lumMod val="75000"/>
                </a:schemeClr>
              </a:solidFill>
              <a:latin typeface="Kollektif Bold" panose="020B0604020202020204" charset="0"/>
            </a:endParaRPr>
          </a:p>
        </p:txBody>
      </p:sp>
      <p:pic>
        <p:nvPicPr>
          <p:cNvPr id="26" name="Google Shape;173;g2b1f0ea2a99_0_0">
            <a:extLst>
              <a:ext uri="{FF2B5EF4-FFF2-40B4-BE49-F238E27FC236}">
                <a16:creationId xmlns:a16="http://schemas.microsoft.com/office/drawing/2014/main" id="{1D27B55E-FE9D-4AF2-803C-058B827C2563}"/>
              </a:ext>
            </a:extLst>
          </p:cNvPr>
          <p:cNvPicPr preferRelativeResize="0"/>
          <p:nvPr/>
        </p:nvPicPr>
        <p:blipFill rotWithShape="1">
          <a:blip r:embed="rId9">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4271162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30480" y="813749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10800000">
            <a:off x="30480" y="922130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5400000">
            <a:off x="1114289" y="922130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4" name="Group 8">
            <a:extLst>
              <a:ext uri="{FF2B5EF4-FFF2-40B4-BE49-F238E27FC236}">
                <a16:creationId xmlns:a16="http://schemas.microsoft.com/office/drawing/2014/main" id="{C6764143-5C07-47E7-BD8B-ED30701DE064}"/>
              </a:ext>
            </a:extLst>
          </p:cNvPr>
          <p:cNvGrpSpPr/>
          <p:nvPr/>
        </p:nvGrpSpPr>
        <p:grpSpPr>
          <a:xfrm rot="2700000">
            <a:off x="15245899" y="8089725"/>
            <a:ext cx="7415398" cy="3565095"/>
            <a:chOff x="0" y="0"/>
            <a:chExt cx="660400" cy="317500"/>
          </a:xfrm>
        </p:grpSpPr>
        <p:sp>
          <p:nvSpPr>
            <p:cNvPr id="15" name="Freeform 9">
              <a:extLst>
                <a:ext uri="{FF2B5EF4-FFF2-40B4-BE49-F238E27FC236}">
                  <a16:creationId xmlns:a16="http://schemas.microsoft.com/office/drawing/2014/main" id="{E3BC3FB6-FCFC-4117-9C83-A4DF77E44642}"/>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6" name="TextBox 10">
              <a:extLst>
                <a:ext uri="{FF2B5EF4-FFF2-40B4-BE49-F238E27FC236}">
                  <a16:creationId xmlns:a16="http://schemas.microsoft.com/office/drawing/2014/main" id="{598AE4F2-004F-4F67-811E-661634A1E901}"/>
                </a:ext>
              </a:extLst>
            </p:cNvPr>
            <p:cNvSpPr txBox="1"/>
            <p:nvPr/>
          </p:nvSpPr>
          <p:spPr>
            <a:xfrm>
              <a:off x="0" y="146050"/>
              <a:ext cx="660400" cy="171450"/>
            </a:xfrm>
            <a:prstGeom prst="rect">
              <a:avLst/>
            </a:prstGeom>
          </p:spPr>
          <p:txBody>
            <a:bodyPr lIns="50800" tIns="50800" rIns="50800" bIns="50800" rtlCol="0" anchor="ctr"/>
            <a:lstStyle/>
            <a:p>
              <a:pPr>
                <a:lnSpc>
                  <a:spcPts val="2553"/>
                </a:lnSpc>
              </a:pPr>
              <a:endParaRPr sz="6000">
                <a:solidFill>
                  <a:schemeClr val="accent4">
                    <a:lumMod val="75000"/>
                  </a:schemeClr>
                </a:solidFill>
                <a:latin typeface="Kollektif Bold" panose="020B0604020202020204" charset="0"/>
              </a:endParaRPr>
            </a:p>
          </p:txBody>
        </p:sp>
      </p:grpSp>
      <p:sp>
        <p:nvSpPr>
          <p:cNvPr id="17" name="AutoShape 11">
            <a:extLst>
              <a:ext uri="{FF2B5EF4-FFF2-40B4-BE49-F238E27FC236}">
                <a16:creationId xmlns:a16="http://schemas.microsoft.com/office/drawing/2014/main" id="{F186C348-38FF-480F-A4D1-59707E5B9788}"/>
              </a:ext>
            </a:extLst>
          </p:cNvPr>
          <p:cNvSpPr/>
          <p:nvPr/>
        </p:nvSpPr>
        <p:spPr>
          <a:xfrm>
            <a:off x="14753332" y="8813787"/>
            <a:ext cx="5185216" cy="5132702"/>
          </a:xfrm>
          <a:prstGeom prst="line">
            <a:avLst/>
          </a:prstGeom>
          <a:ln w="28575" cap="flat">
            <a:solidFill>
              <a:srgbClr val="8CA9AD"/>
            </a:solidFill>
            <a:prstDash val="solid"/>
            <a:headEnd type="none" w="sm" len="sm"/>
            <a:tailEnd type="none" w="sm" len="sm"/>
          </a:ln>
        </p:spPr>
      </p:sp>
      <p:sp>
        <p:nvSpPr>
          <p:cNvPr id="18" name="AutoShape 12">
            <a:extLst>
              <a:ext uri="{FF2B5EF4-FFF2-40B4-BE49-F238E27FC236}">
                <a16:creationId xmlns:a16="http://schemas.microsoft.com/office/drawing/2014/main" id="{2BE0C83E-1E32-4A7A-9032-9649AA1F9285}"/>
              </a:ext>
            </a:extLst>
          </p:cNvPr>
          <p:cNvSpPr/>
          <p:nvPr/>
        </p:nvSpPr>
        <p:spPr>
          <a:xfrm>
            <a:off x="14471464" y="9140177"/>
            <a:ext cx="5038853" cy="5038853"/>
          </a:xfrm>
          <a:prstGeom prst="line">
            <a:avLst/>
          </a:prstGeom>
          <a:ln w="28575" cap="flat">
            <a:solidFill>
              <a:srgbClr val="8CA9AD"/>
            </a:solidFill>
            <a:prstDash val="solid"/>
            <a:headEnd type="none" w="sm" len="sm"/>
            <a:tailEnd type="none" w="sm" len="sm"/>
          </a:ln>
        </p:spPr>
      </p:sp>
      <p:sp>
        <p:nvSpPr>
          <p:cNvPr id="19" name="AutoShape 13">
            <a:extLst>
              <a:ext uri="{FF2B5EF4-FFF2-40B4-BE49-F238E27FC236}">
                <a16:creationId xmlns:a16="http://schemas.microsoft.com/office/drawing/2014/main" id="{E4FB7EF5-A977-4F29-816A-CC1C09416FD9}"/>
              </a:ext>
            </a:extLst>
          </p:cNvPr>
          <p:cNvSpPr/>
          <p:nvPr/>
        </p:nvSpPr>
        <p:spPr>
          <a:xfrm>
            <a:off x="14126618" y="9405738"/>
            <a:ext cx="4867141" cy="4867141"/>
          </a:xfrm>
          <a:prstGeom prst="line">
            <a:avLst/>
          </a:prstGeom>
          <a:ln w="28575" cap="flat">
            <a:solidFill>
              <a:srgbClr val="8CA9AD"/>
            </a:solidFill>
            <a:prstDash val="solid"/>
            <a:headEnd type="none" w="sm" len="sm"/>
            <a:tailEnd type="none" w="sm" len="sm"/>
          </a:ln>
        </p:spPr>
      </p:sp>
      <p:sp>
        <p:nvSpPr>
          <p:cNvPr id="20" name="AutoShape 14">
            <a:extLst>
              <a:ext uri="{FF2B5EF4-FFF2-40B4-BE49-F238E27FC236}">
                <a16:creationId xmlns:a16="http://schemas.microsoft.com/office/drawing/2014/main" id="{DEE15D12-2F9F-4D5C-B557-5E399B74503F}"/>
              </a:ext>
            </a:extLst>
          </p:cNvPr>
          <p:cNvSpPr/>
          <p:nvPr/>
        </p:nvSpPr>
        <p:spPr>
          <a:xfrm>
            <a:off x="13911791" y="9814905"/>
            <a:ext cx="4690515" cy="4690515"/>
          </a:xfrm>
          <a:prstGeom prst="line">
            <a:avLst/>
          </a:prstGeom>
          <a:ln w="28575" cap="flat">
            <a:solidFill>
              <a:srgbClr val="8CA9AD"/>
            </a:solidFill>
            <a:prstDash val="solid"/>
            <a:headEnd type="none" w="sm" len="sm"/>
            <a:tailEnd type="none" w="sm" len="sm"/>
          </a:ln>
        </p:spPr>
      </p:sp>
      <p:pic>
        <p:nvPicPr>
          <p:cNvPr id="23" name="Picture 22">
            <a:extLst>
              <a:ext uri="{FF2B5EF4-FFF2-40B4-BE49-F238E27FC236}">
                <a16:creationId xmlns:a16="http://schemas.microsoft.com/office/drawing/2014/main" id="{5D76652F-C911-46FE-B615-0FBBD6D46652}"/>
              </a:ext>
            </a:extLst>
          </p:cNvPr>
          <p:cNvPicPr>
            <a:picLocks noChangeAspect="1"/>
          </p:cNvPicPr>
          <p:nvPr/>
        </p:nvPicPr>
        <p:blipFill>
          <a:blip r:embed="rId8"/>
          <a:stretch>
            <a:fillRect/>
          </a:stretch>
        </p:blipFill>
        <p:spPr>
          <a:xfrm>
            <a:off x="15787912" y="237465"/>
            <a:ext cx="2395012" cy="943635"/>
          </a:xfrm>
          <a:prstGeom prst="rect">
            <a:avLst/>
          </a:prstGeom>
        </p:spPr>
      </p:pic>
      <p:sp>
        <p:nvSpPr>
          <p:cNvPr id="22" name="Title 1">
            <a:extLst>
              <a:ext uri="{FF2B5EF4-FFF2-40B4-BE49-F238E27FC236}">
                <a16:creationId xmlns:a16="http://schemas.microsoft.com/office/drawing/2014/main" id="{653F254E-06D5-41F4-AA20-E4A1AE0E2042}"/>
              </a:ext>
            </a:extLst>
          </p:cNvPr>
          <p:cNvSpPr txBox="1">
            <a:spLocks/>
          </p:cNvSpPr>
          <p:nvPr/>
        </p:nvSpPr>
        <p:spPr>
          <a:xfrm>
            <a:off x="878839" y="1653145"/>
            <a:ext cx="15107920" cy="208197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chemeClr val="accent4">
                    <a:lumMod val="75000"/>
                  </a:schemeClr>
                </a:solidFill>
                <a:latin typeface="Kollektif Bold" panose="020B0604020202020204" charset="0"/>
                <a:ea typeface="Times New Roman" panose="02020603050405020304" pitchFamily="18" charset="0"/>
              </a:rPr>
              <a:t>Recap the program’s benefits </a:t>
            </a:r>
          </a:p>
          <a:p>
            <a:pPr algn="l"/>
            <a:r>
              <a:rPr lang="en-GB" sz="6000" dirty="0">
                <a:solidFill>
                  <a:schemeClr val="accent4">
                    <a:lumMod val="75000"/>
                  </a:schemeClr>
                </a:solidFill>
                <a:latin typeface="Kollektif Bold" panose="020B0604020202020204" charset="0"/>
                <a:ea typeface="Times New Roman" panose="02020603050405020304" pitchFamily="18" charset="0"/>
              </a:rPr>
              <a:t>and impact on participants</a:t>
            </a:r>
          </a:p>
        </p:txBody>
      </p:sp>
      <p:grpSp>
        <p:nvGrpSpPr>
          <p:cNvPr id="24" name="Group 9">
            <a:extLst>
              <a:ext uri="{FF2B5EF4-FFF2-40B4-BE49-F238E27FC236}">
                <a16:creationId xmlns:a16="http://schemas.microsoft.com/office/drawing/2014/main" id="{97435AB1-8B37-4DDA-B079-77A73406F47E}"/>
              </a:ext>
            </a:extLst>
          </p:cNvPr>
          <p:cNvGrpSpPr/>
          <p:nvPr/>
        </p:nvGrpSpPr>
        <p:grpSpPr>
          <a:xfrm>
            <a:off x="894079" y="4498074"/>
            <a:ext cx="5181600" cy="1786040"/>
            <a:chOff x="0" y="0"/>
            <a:chExt cx="1232735" cy="205000"/>
          </a:xfrm>
        </p:grpSpPr>
        <p:sp>
          <p:nvSpPr>
            <p:cNvPr id="26" name="Freeform 10">
              <a:extLst>
                <a:ext uri="{FF2B5EF4-FFF2-40B4-BE49-F238E27FC236}">
                  <a16:creationId xmlns:a16="http://schemas.microsoft.com/office/drawing/2014/main" id="{49D327EC-B54F-4A27-BA5F-79A04C39FFFB}"/>
                </a:ext>
              </a:extLst>
            </p:cNvPr>
            <p:cNvSpPr/>
            <p:nvPr/>
          </p:nvSpPr>
          <p:spPr>
            <a:xfrm>
              <a:off x="0" y="0"/>
              <a:ext cx="1232735" cy="205000"/>
            </a:xfrm>
            <a:custGeom>
              <a:avLst/>
              <a:gdLst/>
              <a:ahLst/>
              <a:cxnLst/>
              <a:rect l="l" t="t" r="r" b="b"/>
              <a:pathLst>
                <a:path w="1232735" h="205000">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FFCB77"/>
            </a:solidFill>
          </p:spPr>
          <p:txBody>
            <a:bodyPr/>
            <a:lstStyle/>
            <a:p>
              <a:endParaRPr lang="en-GB" dirty="0"/>
            </a:p>
          </p:txBody>
        </p:sp>
        <p:sp>
          <p:nvSpPr>
            <p:cNvPr id="27" name="TextBox 11">
              <a:extLst>
                <a:ext uri="{FF2B5EF4-FFF2-40B4-BE49-F238E27FC236}">
                  <a16:creationId xmlns:a16="http://schemas.microsoft.com/office/drawing/2014/main" id="{C59F4179-14AE-4660-8397-FBF1B4896C15}"/>
                </a:ext>
              </a:extLst>
            </p:cNvPr>
            <p:cNvSpPr txBox="1"/>
            <p:nvPr/>
          </p:nvSpPr>
          <p:spPr>
            <a:xfrm>
              <a:off x="0" y="19050"/>
              <a:ext cx="1232735" cy="185950"/>
            </a:xfrm>
            <a:prstGeom prst="rect">
              <a:avLst/>
            </a:prstGeom>
          </p:spPr>
          <p:txBody>
            <a:bodyPr lIns="50800" tIns="50800" rIns="50800" bIns="50800" rtlCol="0" anchor="ctr"/>
            <a:lstStyle/>
            <a:p>
              <a:pPr algn="ctr">
                <a:lnSpc>
                  <a:spcPts val="2553"/>
                </a:lnSpc>
              </a:pPr>
              <a:endParaRPr dirty="0"/>
            </a:p>
          </p:txBody>
        </p:sp>
      </p:grpSp>
      <p:grpSp>
        <p:nvGrpSpPr>
          <p:cNvPr id="28" name="Group 6">
            <a:extLst>
              <a:ext uri="{FF2B5EF4-FFF2-40B4-BE49-F238E27FC236}">
                <a16:creationId xmlns:a16="http://schemas.microsoft.com/office/drawing/2014/main" id="{6DB9EE8F-5C56-43A2-9340-1457286744C2}"/>
              </a:ext>
            </a:extLst>
          </p:cNvPr>
          <p:cNvGrpSpPr/>
          <p:nvPr/>
        </p:nvGrpSpPr>
        <p:grpSpPr>
          <a:xfrm>
            <a:off x="6321890" y="4511001"/>
            <a:ext cx="5471161" cy="1773113"/>
            <a:chOff x="0" y="0"/>
            <a:chExt cx="1232735" cy="205000"/>
          </a:xfrm>
        </p:grpSpPr>
        <p:sp>
          <p:nvSpPr>
            <p:cNvPr id="29" name="Freeform 7">
              <a:extLst>
                <a:ext uri="{FF2B5EF4-FFF2-40B4-BE49-F238E27FC236}">
                  <a16:creationId xmlns:a16="http://schemas.microsoft.com/office/drawing/2014/main" id="{19405C0D-244F-4619-8A97-9A83A9204F01}"/>
                </a:ext>
              </a:extLst>
            </p:cNvPr>
            <p:cNvSpPr/>
            <p:nvPr/>
          </p:nvSpPr>
          <p:spPr>
            <a:xfrm>
              <a:off x="0" y="0"/>
              <a:ext cx="1232735" cy="205000"/>
            </a:xfrm>
            <a:custGeom>
              <a:avLst/>
              <a:gdLst/>
              <a:ahLst/>
              <a:cxnLst/>
              <a:rect l="l" t="t" r="r" b="b"/>
              <a:pathLst>
                <a:path w="1232735" h="205000">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FE6D73"/>
            </a:solidFill>
          </p:spPr>
          <p:txBody>
            <a:bodyPr/>
            <a:lstStyle/>
            <a:p>
              <a:endParaRPr lang="en-GB" dirty="0"/>
            </a:p>
          </p:txBody>
        </p:sp>
        <p:sp>
          <p:nvSpPr>
            <p:cNvPr id="30" name="TextBox 8">
              <a:extLst>
                <a:ext uri="{FF2B5EF4-FFF2-40B4-BE49-F238E27FC236}">
                  <a16:creationId xmlns:a16="http://schemas.microsoft.com/office/drawing/2014/main" id="{EFAD7FF4-1BB1-4B37-BAA5-4F308FB11B3A}"/>
                </a:ext>
              </a:extLst>
            </p:cNvPr>
            <p:cNvSpPr txBox="1"/>
            <p:nvPr/>
          </p:nvSpPr>
          <p:spPr>
            <a:xfrm>
              <a:off x="0" y="19050"/>
              <a:ext cx="1232735" cy="185950"/>
            </a:xfrm>
            <a:prstGeom prst="rect">
              <a:avLst/>
            </a:prstGeom>
          </p:spPr>
          <p:txBody>
            <a:bodyPr lIns="50800" tIns="50800" rIns="50800" bIns="50800" rtlCol="0" anchor="ctr"/>
            <a:lstStyle/>
            <a:p>
              <a:pPr algn="ctr">
                <a:lnSpc>
                  <a:spcPts val="2553"/>
                </a:lnSpc>
              </a:pPr>
              <a:endParaRPr dirty="0"/>
            </a:p>
          </p:txBody>
        </p:sp>
      </p:grpSp>
      <p:grpSp>
        <p:nvGrpSpPr>
          <p:cNvPr id="31" name="Group 3">
            <a:extLst>
              <a:ext uri="{FF2B5EF4-FFF2-40B4-BE49-F238E27FC236}">
                <a16:creationId xmlns:a16="http://schemas.microsoft.com/office/drawing/2014/main" id="{B3862490-C5A9-4C05-B57D-9EC0D3AEBDBB}"/>
              </a:ext>
            </a:extLst>
          </p:cNvPr>
          <p:cNvGrpSpPr/>
          <p:nvPr/>
        </p:nvGrpSpPr>
        <p:grpSpPr>
          <a:xfrm>
            <a:off x="12156636" y="4456358"/>
            <a:ext cx="5278121" cy="1786040"/>
            <a:chOff x="0" y="0"/>
            <a:chExt cx="1232735" cy="205000"/>
          </a:xfrm>
        </p:grpSpPr>
        <p:sp>
          <p:nvSpPr>
            <p:cNvPr id="32" name="Freeform 4">
              <a:extLst>
                <a:ext uri="{FF2B5EF4-FFF2-40B4-BE49-F238E27FC236}">
                  <a16:creationId xmlns:a16="http://schemas.microsoft.com/office/drawing/2014/main" id="{1B580141-D5FB-4FFB-8F76-DAAD26453891}"/>
                </a:ext>
              </a:extLst>
            </p:cNvPr>
            <p:cNvSpPr/>
            <p:nvPr/>
          </p:nvSpPr>
          <p:spPr>
            <a:xfrm>
              <a:off x="0" y="0"/>
              <a:ext cx="1232735" cy="205000"/>
            </a:xfrm>
            <a:custGeom>
              <a:avLst/>
              <a:gdLst/>
              <a:ahLst/>
              <a:cxnLst/>
              <a:rect l="l" t="t" r="r" b="b"/>
              <a:pathLst>
                <a:path w="1232735" h="205000">
                  <a:moveTo>
                    <a:pt x="84357" y="0"/>
                  </a:moveTo>
                  <a:lnTo>
                    <a:pt x="1148377" y="0"/>
                  </a:lnTo>
                  <a:cubicBezTo>
                    <a:pt x="1194967" y="0"/>
                    <a:pt x="1232735" y="37768"/>
                    <a:pt x="1232735" y="84357"/>
                  </a:cubicBezTo>
                  <a:lnTo>
                    <a:pt x="1232735" y="120643"/>
                  </a:lnTo>
                  <a:cubicBezTo>
                    <a:pt x="1232735" y="143016"/>
                    <a:pt x="1223847" y="164473"/>
                    <a:pt x="1208027" y="180293"/>
                  </a:cubicBezTo>
                  <a:cubicBezTo>
                    <a:pt x="1192207" y="196113"/>
                    <a:pt x="1170750" y="205000"/>
                    <a:pt x="1148377" y="205000"/>
                  </a:cubicBezTo>
                  <a:lnTo>
                    <a:pt x="84357" y="205000"/>
                  </a:lnTo>
                  <a:cubicBezTo>
                    <a:pt x="37768" y="205000"/>
                    <a:pt x="0" y="167232"/>
                    <a:pt x="0" y="120643"/>
                  </a:cubicBezTo>
                  <a:lnTo>
                    <a:pt x="0" y="84357"/>
                  </a:lnTo>
                  <a:cubicBezTo>
                    <a:pt x="0" y="37768"/>
                    <a:pt x="37768" y="0"/>
                    <a:pt x="84357" y="0"/>
                  </a:cubicBezTo>
                  <a:close/>
                </a:path>
              </a:pathLst>
            </a:custGeom>
            <a:solidFill>
              <a:srgbClr val="48CFAE"/>
            </a:solidFill>
          </p:spPr>
        </p:sp>
        <p:sp>
          <p:nvSpPr>
            <p:cNvPr id="33" name="TextBox 5">
              <a:extLst>
                <a:ext uri="{FF2B5EF4-FFF2-40B4-BE49-F238E27FC236}">
                  <a16:creationId xmlns:a16="http://schemas.microsoft.com/office/drawing/2014/main" id="{80F196E2-8094-4390-88CB-F79549BC4E1F}"/>
                </a:ext>
              </a:extLst>
            </p:cNvPr>
            <p:cNvSpPr txBox="1"/>
            <p:nvPr/>
          </p:nvSpPr>
          <p:spPr>
            <a:xfrm>
              <a:off x="0" y="19050"/>
              <a:ext cx="1232735" cy="185950"/>
            </a:xfrm>
            <a:prstGeom prst="rect">
              <a:avLst/>
            </a:prstGeom>
          </p:spPr>
          <p:txBody>
            <a:bodyPr lIns="50800" tIns="50800" rIns="50800" bIns="50800" rtlCol="0" anchor="ctr"/>
            <a:lstStyle/>
            <a:p>
              <a:pPr algn="ctr">
                <a:lnSpc>
                  <a:spcPts val="2553"/>
                </a:lnSpc>
              </a:pPr>
              <a:endParaRPr dirty="0"/>
            </a:p>
          </p:txBody>
        </p:sp>
      </p:grpSp>
      <p:sp>
        <p:nvSpPr>
          <p:cNvPr id="34" name="TextBox 33">
            <a:extLst>
              <a:ext uri="{FF2B5EF4-FFF2-40B4-BE49-F238E27FC236}">
                <a16:creationId xmlns:a16="http://schemas.microsoft.com/office/drawing/2014/main" id="{0B1979F9-CD60-41B6-BED4-21B7A0F11321}"/>
              </a:ext>
            </a:extLst>
          </p:cNvPr>
          <p:cNvSpPr txBox="1"/>
          <p:nvPr/>
        </p:nvSpPr>
        <p:spPr>
          <a:xfrm>
            <a:off x="662071" y="4841880"/>
            <a:ext cx="5558491" cy="954107"/>
          </a:xfrm>
          <a:prstGeom prst="rect">
            <a:avLst/>
          </a:prstGeom>
          <a:noFill/>
        </p:spPr>
        <p:txBody>
          <a:bodyPr wrap="square">
            <a:spAutoFit/>
          </a:bodyPr>
          <a:lstStyle/>
          <a:p>
            <a:pPr algn="ctr"/>
            <a:r>
              <a:rPr lang="sv-SE" sz="2800" dirty="0">
                <a:solidFill>
                  <a:schemeClr val="bg1"/>
                </a:solidFill>
                <a:latin typeface="Kollektif Bold" panose="020B0604020202020204" charset="0"/>
              </a:rPr>
              <a:t>Is faster,  than the Municipal educational system</a:t>
            </a:r>
          </a:p>
        </p:txBody>
      </p:sp>
      <p:sp>
        <p:nvSpPr>
          <p:cNvPr id="35" name="TextBox 34">
            <a:extLst>
              <a:ext uri="{FF2B5EF4-FFF2-40B4-BE49-F238E27FC236}">
                <a16:creationId xmlns:a16="http://schemas.microsoft.com/office/drawing/2014/main" id="{A6C79054-D4C5-4C52-82EA-DC72AA1FE07F}"/>
              </a:ext>
            </a:extLst>
          </p:cNvPr>
          <p:cNvSpPr txBox="1"/>
          <p:nvPr/>
        </p:nvSpPr>
        <p:spPr>
          <a:xfrm>
            <a:off x="6524546" y="4691286"/>
            <a:ext cx="5278121" cy="1384995"/>
          </a:xfrm>
          <a:prstGeom prst="rect">
            <a:avLst/>
          </a:prstGeom>
          <a:noFill/>
        </p:spPr>
        <p:txBody>
          <a:bodyPr wrap="square">
            <a:spAutoFit/>
          </a:bodyPr>
          <a:lstStyle/>
          <a:p>
            <a:pPr algn="ctr"/>
            <a:r>
              <a:rPr lang="sv-SE" sz="2800" dirty="0">
                <a:solidFill>
                  <a:schemeClr val="bg1"/>
                </a:solidFill>
                <a:latin typeface="Kollektif Bold" panose="020B0604020202020204" charset="0"/>
              </a:rPr>
              <a:t>Knowledge of the labour market, and integration </a:t>
            </a:r>
            <a:r>
              <a:rPr lang="sv-SE" sz="2800" dirty="0" err="1">
                <a:solidFill>
                  <a:schemeClr val="bg1"/>
                </a:solidFill>
                <a:latin typeface="Kollektif Bold" panose="020B0604020202020204" charset="0"/>
              </a:rPr>
              <a:t>into</a:t>
            </a:r>
            <a:r>
              <a:rPr lang="sv-SE" sz="2800" dirty="0">
                <a:solidFill>
                  <a:schemeClr val="bg1"/>
                </a:solidFill>
                <a:latin typeface="Kollektif Bold" panose="020B0604020202020204" charset="0"/>
              </a:rPr>
              <a:t> Swedish society. </a:t>
            </a:r>
          </a:p>
        </p:txBody>
      </p:sp>
      <p:sp>
        <p:nvSpPr>
          <p:cNvPr id="36" name="TextBox 35">
            <a:extLst>
              <a:ext uri="{FF2B5EF4-FFF2-40B4-BE49-F238E27FC236}">
                <a16:creationId xmlns:a16="http://schemas.microsoft.com/office/drawing/2014/main" id="{EEF549E6-45B7-43C9-A5EF-A3D0656AA713}"/>
              </a:ext>
            </a:extLst>
          </p:cNvPr>
          <p:cNvSpPr txBox="1"/>
          <p:nvPr/>
        </p:nvSpPr>
        <p:spPr>
          <a:xfrm>
            <a:off x="13172873" y="4824712"/>
            <a:ext cx="3545506" cy="954107"/>
          </a:xfrm>
          <a:prstGeom prst="rect">
            <a:avLst/>
          </a:prstGeom>
          <a:noFill/>
        </p:spPr>
        <p:txBody>
          <a:bodyPr wrap="square">
            <a:spAutoFit/>
          </a:bodyPr>
          <a:lstStyle/>
          <a:p>
            <a:pPr algn="ctr"/>
            <a:r>
              <a:rPr lang="sv-SE" sz="2800" dirty="0">
                <a:solidFill>
                  <a:schemeClr val="bg1"/>
                </a:solidFill>
                <a:latin typeface="Kollektif Bold" panose="020B0604020202020204" charset="0"/>
              </a:rPr>
              <a:t>Friends, network, and social skills</a:t>
            </a:r>
          </a:p>
        </p:txBody>
      </p:sp>
      <p:pic>
        <p:nvPicPr>
          <p:cNvPr id="37" name="Google Shape;173;g2b1f0ea2a99_0_0">
            <a:extLst>
              <a:ext uri="{FF2B5EF4-FFF2-40B4-BE49-F238E27FC236}">
                <a16:creationId xmlns:a16="http://schemas.microsoft.com/office/drawing/2014/main" id="{8C56418E-5B84-4814-A329-FC69800A33B2}"/>
              </a:ext>
            </a:extLst>
          </p:cNvPr>
          <p:cNvPicPr preferRelativeResize="0"/>
          <p:nvPr/>
        </p:nvPicPr>
        <p:blipFill rotWithShape="1">
          <a:blip r:embed="rId9">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680337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3008061" y="5417724"/>
            <a:ext cx="1198289" cy="630733"/>
          </a:xfrm>
          <a:prstGeom prst="line">
            <a:avLst/>
          </a:prstGeom>
          <a:ln w="38100" cap="flat">
            <a:solidFill>
              <a:srgbClr val="A6A6A6"/>
            </a:solidFill>
            <a:prstDash val="solid"/>
            <a:headEnd type="none" w="sm" len="sm"/>
            <a:tailEnd type="none" w="sm" len="sm"/>
          </a:ln>
        </p:spPr>
      </p:sp>
      <p:sp>
        <p:nvSpPr>
          <p:cNvPr id="3" name="AutoShape 3"/>
          <p:cNvSpPr/>
          <p:nvPr/>
        </p:nvSpPr>
        <p:spPr>
          <a:xfrm flipV="1">
            <a:off x="8171426" y="5417724"/>
            <a:ext cx="1116890" cy="965328"/>
          </a:xfrm>
          <a:prstGeom prst="line">
            <a:avLst/>
          </a:prstGeom>
          <a:ln w="38100" cap="flat">
            <a:solidFill>
              <a:srgbClr val="A6A6A6"/>
            </a:solidFill>
            <a:prstDash val="solid"/>
            <a:headEnd type="none" w="sm" len="sm"/>
            <a:tailEnd type="none" w="sm" len="sm"/>
          </a:ln>
        </p:spPr>
      </p:sp>
      <p:sp>
        <p:nvSpPr>
          <p:cNvPr id="5" name="AutoShape 5"/>
          <p:cNvSpPr/>
          <p:nvPr/>
        </p:nvSpPr>
        <p:spPr>
          <a:xfrm flipH="1" flipV="1">
            <a:off x="5630757" y="5417724"/>
            <a:ext cx="1116262" cy="965328"/>
          </a:xfrm>
          <a:prstGeom prst="line">
            <a:avLst/>
          </a:prstGeom>
          <a:ln w="38100" cap="flat">
            <a:solidFill>
              <a:srgbClr val="A6A6A6"/>
            </a:solidFill>
            <a:prstDash val="solid"/>
            <a:headEnd type="none" w="sm" len="sm"/>
            <a:tailEnd type="none" w="sm" len="sm"/>
          </a:ln>
        </p:spPr>
      </p:sp>
      <p:sp>
        <p:nvSpPr>
          <p:cNvPr id="6" name="AutoShape 6"/>
          <p:cNvSpPr/>
          <p:nvPr/>
        </p:nvSpPr>
        <p:spPr>
          <a:xfrm flipH="1" flipV="1">
            <a:off x="10712723" y="5417724"/>
            <a:ext cx="1097212" cy="962528"/>
          </a:xfrm>
          <a:prstGeom prst="line">
            <a:avLst/>
          </a:prstGeom>
          <a:ln w="38100" cap="flat">
            <a:solidFill>
              <a:srgbClr val="A6A6A6"/>
            </a:solidFill>
            <a:prstDash val="solid"/>
            <a:headEnd type="none" w="sm" len="sm"/>
            <a:tailEnd type="none" w="sm" len="sm"/>
          </a:ln>
        </p:spPr>
      </p:sp>
      <p:grpSp>
        <p:nvGrpSpPr>
          <p:cNvPr id="7" name="Group 7"/>
          <p:cNvGrpSpPr/>
          <p:nvPr/>
        </p:nvGrpSpPr>
        <p:grpSpPr>
          <a:xfrm>
            <a:off x="1665500" y="5668048"/>
            <a:ext cx="1424407" cy="142440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sp>
        <p:sp>
          <p:nvSpPr>
            <p:cNvPr id="9" name="TextBox 9"/>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sz="2600">
                <a:solidFill>
                  <a:schemeClr val="tx1">
                    <a:lumMod val="75000"/>
                    <a:lumOff val="25000"/>
                  </a:schemeClr>
                </a:solidFill>
                <a:latin typeface="DM Sans" panose="020B0604020202020204" charset="0"/>
              </a:endParaRPr>
            </a:p>
          </p:txBody>
        </p:sp>
      </p:grpSp>
      <p:grpSp>
        <p:nvGrpSpPr>
          <p:cNvPr id="10" name="Group 10"/>
          <p:cNvGrpSpPr/>
          <p:nvPr/>
        </p:nvGrpSpPr>
        <p:grpSpPr>
          <a:xfrm>
            <a:off x="4206350" y="4705520"/>
            <a:ext cx="1424407" cy="142440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6D73"/>
            </a:solidFill>
          </p:spPr>
        </p:sp>
        <p:sp>
          <p:nvSpPr>
            <p:cNvPr id="12" name="TextBox 12"/>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sz="2600">
                <a:solidFill>
                  <a:schemeClr val="tx1">
                    <a:lumMod val="75000"/>
                    <a:lumOff val="25000"/>
                  </a:schemeClr>
                </a:solidFill>
                <a:latin typeface="DM Sans" panose="020B0604020202020204" charset="0"/>
              </a:endParaRPr>
            </a:p>
          </p:txBody>
        </p:sp>
      </p:grpSp>
      <p:grpSp>
        <p:nvGrpSpPr>
          <p:cNvPr id="13" name="Group 13"/>
          <p:cNvGrpSpPr/>
          <p:nvPr/>
        </p:nvGrpSpPr>
        <p:grpSpPr>
          <a:xfrm>
            <a:off x="6747019" y="5670848"/>
            <a:ext cx="1424407" cy="142440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B77"/>
            </a:solidFill>
          </p:spPr>
        </p:sp>
        <p:sp>
          <p:nvSpPr>
            <p:cNvPr id="15" name="TextBox 15"/>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sz="2600">
                <a:solidFill>
                  <a:schemeClr val="tx1">
                    <a:lumMod val="75000"/>
                    <a:lumOff val="25000"/>
                  </a:schemeClr>
                </a:solidFill>
                <a:latin typeface="DM Sans" panose="020B0604020202020204" charset="0"/>
              </a:endParaRPr>
            </a:p>
          </p:txBody>
        </p:sp>
      </p:grpSp>
      <p:grpSp>
        <p:nvGrpSpPr>
          <p:cNvPr id="16" name="Group 16"/>
          <p:cNvGrpSpPr/>
          <p:nvPr/>
        </p:nvGrpSpPr>
        <p:grpSpPr>
          <a:xfrm>
            <a:off x="9288316" y="4705520"/>
            <a:ext cx="1424407" cy="1424407"/>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7C9D"/>
            </a:solidFill>
          </p:spPr>
        </p:sp>
        <p:sp>
          <p:nvSpPr>
            <p:cNvPr id="18" name="TextBox 18"/>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sz="2600">
                <a:solidFill>
                  <a:schemeClr val="tx1">
                    <a:lumMod val="75000"/>
                    <a:lumOff val="25000"/>
                  </a:schemeClr>
                </a:solidFill>
                <a:latin typeface="DM Sans" panose="020B0604020202020204" charset="0"/>
              </a:endParaRPr>
            </a:p>
          </p:txBody>
        </p:sp>
      </p:grpSp>
      <p:grpSp>
        <p:nvGrpSpPr>
          <p:cNvPr id="19" name="Group 19"/>
          <p:cNvGrpSpPr/>
          <p:nvPr/>
        </p:nvGrpSpPr>
        <p:grpSpPr>
          <a:xfrm>
            <a:off x="11809935" y="5668048"/>
            <a:ext cx="1424407" cy="142440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sp>
        <p:sp>
          <p:nvSpPr>
            <p:cNvPr id="21" name="TextBox 21"/>
            <p:cNvSpPr txBox="1"/>
            <p:nvPr/>
          </p:nvSpPr>
          <p:spPr>
            <a:xfrm>
              <a:off x="76200" y="95250"/>
              <a:ext cx="660400" cy="641350"/>
            </a:xfrm>
            <a:prstGeom prst="rect">
              <a:avLst/>
            </a:prstGeom>
          </p:spPr>
          <p:txBody>
            <a:bodyPr lIns="50800" tIns="50800" rIns="50800" bIns="50800" rtlCol="0" anchor="ctr"/>
            <a:lstStyle/>
            <a:p>
              <a:pPr algn="ctr">
                <a:lnSpc>
                  <a:spcPts val="2553"/>
                </a:lnSpc>
              </a:pPr>
              <a:endParaRPr sz="2600">
                <a:solidFill>
                  <a:schemeClr val="tx1">
                    <a:lumMod val="75000"/>
                    <a:lumOff val="25000"/>
                  </a:schemeClr>
                </a:solidFill>
                <a:latin typeface="DM Sans" panose="020B0604020202020204" charset="0"/>
              </a:endParaRPr>
            </a:p>
          </p:txBody>
        </p:sp>
      </p:grpSp>
      <p:sp>
        <p:nvSpPr>
          <p:cNvPr id="27" name="TextBox 27"/>
          <p:cNvSpPr txBox="1"/>
          <p:nvPr/>
        </p:nvSpPr>
        <p:spPr>
          <a:xfrm>
            <a:off x="1665500" y="6065609"/>
            <a:ext cx="1424407" cy="535339"/>
          </a:xfrm>
          <a:prstGeom prst="rect">
            <a:avLst/>
          </a:prstGeom>
        </p:spPr>
        <p:txBody>
          <a:bodyPr lIns="0" tIns="0" rIns="0" bIns="0" rtlCol="0" anchor="t">
            <a:spAutoFit/>
          </a:bodyPr>
          <a:lstStyle/>
          <a:p>
            <a:pPr algn="ctr">
              <a:lnSpc>
                <a:spcPts val="4479"/>
              </a:lnSpc>
            </a:pPr>
            <a:r>
              <a:rPr lang="en-US" sz="2600" spc="338" dirty="0">
                <a:solidFill>
                  <a:schemeClr val="tx1">
                    <a:lumMod val="75000"/>
                    <a:lumOff val="25000"/>
                  </a:schemeClr>
                </a:solidFill>
                <a:latin typeface="DM Sans" panose="020B0604020202020204" charset="0"/>
              </a:rPr>
              <a:t>1</a:t>
            </a:r>
          </a:p>
        </p:txBody>
      </p:sp>
      <p:sp>
        <p:nvSpPr>
          <p:cNvPr id="28" name="TextBox 28"/>
          <p:cNvSpPr txBox="1"/>
          <p:nvPr/>
        </p:nvSpPr>
        <p:spPr>
          <a:xfrm>
            <a:off x="723249" y="7594486"/>
            <a:ext cx="3520886" cy="400110"/>
          </a:xfrm>
          <a:prstGeom prst="rect">
            <a:avLst/>
          </a:prstGeom>
        </p:spPr>
        <p:txBody>
          <a:bodyPr lIns="0" tIns="0" rIns="0" bIns="0" rtlCol="0" anchor="t">
            <a:spAutoFit/>
          </a:bodyPr>
          <a:lstStyle/>
          <a:p>
            <a:pPr algn="ctr"/>
            <a:r>
              <a:rPr lang="sv-SE" sz="2600" dirty="0">
                <a:solidFill>
                  <a:schemeClr val="tx1">
                    <a:lumMod val="75000"/>
                    <a:lumOff val="25000"/>
                  </a:schemeClr>
                </a:solidFill>
                <a:latin typeface="DM Sans" panose="020B0604020202020204" charset="0"/>
              </a:rPr>
              <a:t>Longer than 6 months</a:t>
            </a:r>
          </a:p>
        </p:txBody>
      </p:sp>
      <p:sp>
        <p:nvSpPr>
          <p:cNvPr id="29" name="TextBox 29"/>
          <p:cNvSpPr txBox="1"/>
          <p:nvPr/>
        </p:nvSpPr>
        <p:spPr>
          <a:xfrm>
            <a:off x="4215223" y="5103081"/>
            <a:ext cx="1424407" cy="535339"/>
          </a:xfrm>
          <a:prstGeom prst="rect">
            <a:avLst/>
          </a:prstGeom>
        </p:spPr>
        <p:txBody>
          <a:bodyPr lIns="0" tIns="0" rIns="0" bIns="0" rtlCol="0" anchor="t">
            <a:spAutoFit/>
          </a:bodyPr>
          <a:lstStyle/>
          <a:p>
            <a:pPr algn="ctr">
              <a:lnSpc>
                <a:spcPts val="4479"/>
              </a:lnSpc>
            </a:pPr>
            <a:r>
              <a:rPr lang="en-US" sz="2600" spc="338" dirty="0">
                <a:solidFill>
                  <a:schemeClr val="tx1">
                    <a:lumMod val="75000"/>
                    <a:lumOff val="25000"/>
                  </a:schemeClr>
                </a:solidFill>
                <a:latin typeface="DM Sans" panose="020B0604020202020204" charset="0"/>
              </a:rPr>
              <a:t>2</a:t>
            </a:r>
          </a:p>
        </p:txBody>
      </p:sp>
      <p:sp>
        <p:nvSpPr>
          <p:cNvPr id="30" name="TextBox 30"/>
          <p:cNvSpPr txBox="1"/>
          <p:nvPr/>
        </p:nvSpPr>
        <p:spPr>
          <a:xfrm>
            <a:off x="6734562" y="6079930"/>
            <a:ext cx="1424407" cy="535339"/>
          </a:xfrm>
          <a:prstGeom prst="rect">
            <a:avLst/>
          </a:prstGeom>
        </p:spPr>
        <p:txBody>
          <a:bodyPr lIns="0" tIns="0" rIns="0" bIns="0" rtlCol="0" anchor="t">
            <a:spAutoFit/>
          </a:bodyPr>
          <a:lstStyle/>
          <a:p>
            <a:pPr algn="ctr">
              <a:lnSpc>
                <a:spcPts val="4479"/>
              </a:lnSpc>
            </a:pPr>
            <a:r>
              <a:rPr lang="en-US" sz="2600" spc="338" dirty="0">
                <a:solidFill>
                  <a:schemeClr val="tx1">
                    <a:lumMod val="75000"/>
                    <a:lumOff val="25000"/>
                  </a:schemeClr>
                </a:solidFill>
                <a:latin typeface="DM Sans" panose="020B0604020202020204" charset="0"/>
              </a:rPr>
              <a:t>3</a:t>
            </a:r>
          </a:p>
        </p:txBody>
      </p:sp>
      <p:sp>
        <p:nvSpPr>
          <p:cNvPr id="31" name="TextBox 31"/>
          <p:cNvSpPr txBox="1"/>
          <p:nvPr/>
        </p:nvSpPr>
        <p:spPr>
          <a:xfrm>
            <a:off x="9300773" y="5088761"/>
            <a:ext cx="1424407" cy="535339"/>
          </a:xfrm>
          <a:prstGeom prst="rect">
            <a:avLst/>
          </a:prstGeom>
        </p:spPr>
        <p:txBody>
          <a:bodyPr lIns="0" tIns="0" rIns="0" bIns="0" rtlCol="0" anchor="t">
            <a:spAutoFit/>
          </a:bodyPr>
          <a:lstStyle/>
          <a:p>
            <a:pPr algn="ctr">
              <a:lnSpc>
                <a:spcPts val="4479"/>
              </a:lnSpc>
            </a:pPr>
            <a:r>
              <a:rPr lang="en-US" sz="2600" spc="338" dirty="0">
                <a:solidFill>
                  <a:schemeClr val="tx1">
                    <a:lumMod val="75000"/>
                    <a:lumOff val="25000"/>
                  </a:schemeClr>
                </a:solidFill>
                <a:latin typeface="DM Sans" panose="020B0604020202020204" charset="0"/>
              </a:rPr>
              <a:t>4</a:t>
            </a:r>
          </a:p>
        </p:txBody>
      </p:sp>
      <p:sp>
        <p:nvSpPr>
          <p:cNvPr id="32" name="TextBox 32"/>
          <p:cNvSpPr txBox="1"/>
          <p:nvPr/>
        </p:nvSpPr>
        <p:spPr>
          <a:xfrm>
            <a:off x="11822498" y="6065609"/>
            <a:ext cx="1424407" cy="535339"/>
          </a:xfrm>
          <a:prstGeom prst="rect">
            <a:avLst/>
          </a:prstGeom>
        </p:spPr>
        <p:txBody>
          <a:bodyPr lIns="0" tIns="0" rIns="0" bIns="0" rtlCol="0" anchor="t">
            <a:spAutoFit/>
          </a:bodyPr>
          <a:lstStyle/>
          <a:p>
            <a:pPr algn="ctr">
              <a:lnSpc>
                <a:spcPts val="4479"/>
              </a:lnSpc>
            </a:pPr>
            <a:r>
              <a:rPr lang="en-US" sz="2600" spc="338" dirty="0">
                <a:solidFill>
                  <a:schemeClr val="tx1">
                    <a:lumMod val="75000"/>
                    <a:lumOff val="25000"/>
                  </a:schemeClr>
                </a:solidFill>
                <a:latin typeface="DM Sans" panose="020B0604020202020204" charset="0"/>
              </a:rPr>
              <a:t>5</a:t>
            </a:r>
          </a:p>
        </p:txBody>
      </p:sp>
      <p:sp>
        <p:nvSpPr>
          <p:cNvPr id="33" name="TextBox 33"/>
          <p:cNvSpPr txBox="1"/>
          <p:nvPr/>
        </p:nvSpPr>
        <p:spPr>
          <a:xfrm>
            <a:off x="14387995" y="5103081"/>
            <a:ext cx="1424407" cy="535403"/>
          </a:xfrm>
          <a:prstGeom prst="rect">
            <a:avLst/>
          </a:prstGeom>
        </p:spPr>
        <p:txBody>
          <a:bodyPr lIns="0" tIns="0" rIns="0" bIns="0" rtlCol="0" anchor="t">
            <a:spAutoFit/>
          </a:bodyPr>
          <a:lstStyle/>
          <a:p>
            <a:pPr algn="ctr">
              <a:lnSpc>
                <a:spcPts val="4479"/>
              </a:lnSpc>
            </a:pPr>
            <a:r>
              <a:rPr lang="en-US" sz="2600" spc="338" dirty="0">
                <a:solidFill>
                  <a:schemeClr val="tx1">
                    <a:lumMod val="75000"/>
                    <a:lumOff val="25000"/>
                  </a:schemeClr>
                </a:solidFill>
                <a:latin typeface="DM Sans" panose="020B0604020202020204" charset="0"/>
              </a:rPr>
              <a:t>OCT</a:t>
            </a:r>
          </a:p>
        </p:txBody>
      </p:sp>
      <p:sp>
        <p:nvSpPr>
          <p:cNvPr id="35" name="TextBox 35"/>
          <p:cNvSpPr txBox="1"/>
          <p:nvPr/>
        </p:nvSpPr>
        <p:spPr>
          <a:xfrm>
            <a:off x="3048174" y="3189985"/>
            <a:ext cx="4190826" cy="1200329"/>
          </a:xfrm>
          <a:prstGeom prst="rect">
            <a:avLst/>
          </a:prstGeom>
        </p:spPr>
        <p:txBody>
          <a:bodyPr wrap="square" lIns="0" tIns="0" rIns="0" bIns="0" rtlCol="0" anchor="t">
            <a:spAutoFit/>
          </a:bodyPr>
          <a:lstStyle/>
          <a:p>
            <a:pPr algn="ctr"/>
            <a:r>
              <a:rPr lang="sv-SE" sz="2600" dirty="0">
                <a:solidFill>
                  <a:schemeClr val="tx1">
                    <a:lumMod val="75000"/>
                    <a:lumOff val="25000"/>
                  </a:schemeClr>
                </a:solidFill>
                <a:latin typeface="DM Sans" panose="020B0604020202020204" charset="0"/>
              </a:rPr>
              <a:t>More freedom of flexibility in the modules for Folkuniversitetet</a:t>
            </a:r>
          </a:p>
        </p:txBody>
      </p:sp>
      <p:sp>
        <p:nvSpPr>
          <p:cNvPr id="37" name="TextBox 37"/>
          <p:cNvSpPr txBox="1"/>
          <p:nvPr/>
        </p:nvSpPr>
        <p:spPr>
          <a:xfrm>
            <a:off x="5436260" y="7483601"/>
            <a:ext cx="4278513" cy="800219"/>
          </a:xfrm>
          <a:prstGeom prst="rect">
            <a:avLst/>
          </a:prstGeom>
        </p:spPr>
        <p:txBody>
          <a:bodyPr wrap="square" lIns="0" tIns="0" rIns="0" bIns="0" rtlCol="0" anchor="t">
            <a:spAutoFit/>
          </a:bodyPr>
          <a:lstStyle/>
          <a:p>
            <a:pPr algn="ctr"/>
            <a:r>
              <a:rPr lang="sv-SE" sz="2600" dirty="0">
                <a:solidFill>
                  <a:schemeClr val="tx1">
                    <a:lumMod val="75000"/>
                    <a:lumOff val="25000"/>
                  </a:schemeClr>
                </a:solidFill>
                <a:latin typeface="DM Sans" panose="020B0604020202020204" charset="0"/>
              </a:rPr>
              <a:t>Grades in Swedish as a second language 123. (SVA)</a:t>
            </a:r>
          </a:p>
        </p:txBody>
      </p:sp>
      <p:sp>
        <p:nvSpPr>
          <p:cNvPr id="39" name="TextBox 39"/>
          <p:cNvSpPr txBox="1"/>
          <p:nvPr/>
        </p:nvSpPr>
        <p:spPr>
          <a:xfrm>
            <a:off x="8422587" y="3860409"/>
            <a:ext cx="3520886" cy="400110"/>
          </a:xfrm>
          <a:prstGeom prst="rect">
            <a:avLst/>
          </a:prstGeom>
        </p:spPr>
        <p:txBody>
          <a:bodyPr lIns="0" tIns="0" rIns="0" bIns="0" rtlCol="0" anchor="t">
            <a:spAutoFit/>
          </a:bodyPr>
          <a:lstStyle/>
          <a:p>
            <a:pPr algn="ctr"/>
            <a:r>
              <a:rPr lang="sv-SE" sz="2600" dirty="0">
                <a:solidFill>
                  <a:schemeClr val="tx1">
                    <a:lumMod val="75000"/>
                    <a:lumOff val="25000"/>
                  </a:schemeClr>
                </a:solidFill>
                <a:latin typeface="DM Sans" panose="020B0604020202020204" charset="0"/>
              </a:rPr>
              <a:t>Freedom of internship</a:t>
            </a:r>
          </a:p>
        </p:txBody>
      </p:sp>
      <p:sp>
        <p:nvSpPr>
          <p:cNvPr id="41" name="TextBox 41"/>
          <p:cNvSpPr txBox="1"/>
          <p:nvPr/>
        </p:nvSpPr>
        <p:spPr>
          <a:xfrm>
            <a:off x="10867108" y="7584383"/>
            <a:ext cx="3520886" cy="400110"/>
          </a:xfrm>
          <a:prstGeom prst="rect">
            <a:avLst/>
          </a:prstGeom>
        </p:spPr>
        <p:txBody>
          <a:bodyPr lIns="0" tIns="0" rIns="0" bIns="0" rtlCol="0" anchor="t">
            <a:spAutoFit/>
          </a:bodyPr>
          <a:lstStyle/>
          <a:p>
            <a:pPr algn="ctr"/>
            <a:r>
              <a:rPr lang="sv-SE" sz="2600" dirty="0">
                <a:solidFill>
                  <a:schemeClr val="tx1">
                    <a:lumMod val="75000"/>
                    <a:lumOff val="25000"/>
                  </a:schemeClr>
                </a:solidFill>
                <a:latin typeface="DM Sans" panose="020B0604020202020204" charset="0"/>
              </a:rPr>
              <a:t>Swedish academics</a:t>
            </a:r>
          </a:p>
        </p:txBody>
      </p:sp>
      <p:sp>
        <p:nvSpPr>
          <p:cNvPr id="44" name="Freeform 44"/>
          <p:cNvSpPr/>
          <p:nvPr/>
        </p:nvSpPr>
        <p:spPr>
          <a:xfrm>
            <a:off x="16570714" y="8119380"/>
            <a:ext cx="1083809" cy="1083809"/>
          </a:xfrm>
          <a:custGeom>
            <a:avLst/>
            <a:gdLst/>
            <a:ahLst/>
            <a:cxnLst/>
            <a:rect l="l" t="t" r="r" b="b"/>
            <a:pathLst>
              <a:path w="1083809" h="1083809">
                <a:moveTo>
                  <a:pt x="0" y="0"/>
                </a:moveTo>
                <a:lnTo>
                  <a:pt x="1083808" y="0"/>
                </a:lnTo>
                <a:lnTo>
                  <a:pt x="1083808"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5" name="Freeform 45"/>
          <p:cNvSpPr/>
          <p:nvPr/>
        </p:nvSpPr>
        <p:spPr>
          <a:xfrm rot="5400000" flipH="1" flipV="1">
            <a:off x="17112619" y="9203191"/>
            <a:ext cx="1083809" cy="1083809"/>
          </a:xfrm>
          <a:custGeom>
            <a:avLst/>
            <a:gdLst/>
            <a:ahLst/>
            <a:cxnLst/>
            <a:rect l="l" t="t" r="r" b="b"/>
            <a:pathLst>
              <a:path w="1083809" h="1083809">
                <a:moveTo>
                  <a:pt x="1083809" y="1083809"/>
                </a:moveTo>
                <a:lnTo>
                  <a:pt x="0" y="1083809"/>
                </a:lnTo>
                <a:lnTo>
                  <a:pt x="0" y="0"/>
                </a:lnTo>
                <a:lnTo>
                  <a:pt x="1083809" y="0"/>
                </a:lnTo>
                <a:lnTo>
                  <a:pt x="1083809" y="1083809"/>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6" name="Freeform 46"/>
          <p:cNvSpPr/>
          <p:nvPr/>
        </p:nvSpPr>
        <p:spPr>
          <a:xfrm rot="-10800000">
            <a:off x="16071935"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48" name="Picture 47">
            <a:extLst>
              <a:ext uri="{FF2B5EF4-FFF2-40B4-BE49-F238E27FC236}">
                <a16:creationId xmlns:a16="http://schemas.microsoft.com/office/drawing/2014/main" id="{970DDD9F-E17C-4D84-B865-751AEF35595D}"/>
              </a:ext>
            </a:extLst>
          </p:cNvPr>
          <p:cNvPicPr>
            <a:picLocks noChangeAspect="1"/>
          </p:cNvPicPr>
          <p:nvPr/>
        </p:nvPicPr>
        <p:blipFill>
          <a:blip r:embed="rId8"/>
          <a:stretch>
            <a:fillRect/>
          </a:stretch>
        </p:blipFill>
        <p:spPr>
          <a:xfrm>
            <a:off x="15238448" y="190501"/>
            <a:ext cx="2750785" cy="1083809"/>
          </a:xfrm>
          <a:prstGeom prst="rect">
            <a:avLst/>
          </a:prstGeom>
        </p:spPr>
      </p:pic>
      <p:sp>
        <p:nvSpPr>
          <p:cNvPr id="52" name="Title 1">
            <a:extLst>
              <a:ext uri="{FF2B5EF4-FFF2-40B4-BE49-F238E27FC236}">
                <a16:creationId xmlns:a16="http://schemas.microsoft.com/office/drawing/2014/main" id="{195AFF3C-B975-4695-BDAF-1E84DFACCF9E}"/>
              </a:ext>
            </a:extLst>
          </p:cNvPr>
          <p:cNvSpPr txBox="1">
            <a:spLocks/>
          </p:cNvSpPr>
          <p:nvPr/>
        </p:nvSpPr>
        <p:spPr>
          <a:xfrm>
            <a:off x="1063010" y="1288727"/>
            <a:ext cx="14557990" cy="13918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6000" dirty="0">
                <a:solidFill>
                  <a:schemeClr val="accent4">
                    <a:lumMod val="75000"/>
                  </a:schemeClr>
                </a:solidFill>
                <a:latin typeface="Kollektif Bold" panose="020B0604020202020204" charset="0"/>
                <a:ea typeface="Calibri" panose="020F0502020204030204" pitchFamily="34" charset="0"/>
              </a:rPr>
              <a:t>Prospects and potential improvements</a:t>
            </a:r>
            <a:endParaRPr lang="en-GB" sz="6000" dirty="0">
              <a:solidFill>
                <a:schemeClr val="accent4">
                  <a:lumMod val="75000"/>
                </a:schemeClr>
              </a:solidFill>
              <a:latin typeface="Kollektif Bold" panose="020B0604020202020204" charset="0"/>
              <a:ea typeface="Times New Roman" panose="02020603050405020304" pitchFamily="18" charset="0"/>
            </a:endParaRPr>
          </a:p>
        </p:txBody>
      </p:sp>
      <p:pic>
        <p:nvPicPr>
          <p:cNvPr id="36" name="Picture 35">
            <a:extLst>
              <a:ext uri="{FF2B5EF4-FFF2-40B4-BE49-F238E27FC236}">
                <a16:creationId xmlns:a16="http://schemas.microsoft.com/office/drawing/2014/main" id="{421C4865-281E-4607-BC83-803AB0C9D4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416922" y="3166612"/>
            <a:ext cx="2944033" cy="2944033"/>
          </a:xfrm>
          <a:prstGeom prst="rect">
            <a:avLst/>
          </a:prstGeom>
        </p:spPr>
      </p:pic>
      <p:pic>
        <p:nvPicPr>
          <p:cNvPr id="53" name="Google Shape;173;g2b1f0ea2a99_0_0">
            <a:extLst>
              <a:ext uri="{FF2B5EF4-FFF2-40B4-BE49-F238E27FC236}">
                <a16:creationId xmlns:a16="http://schemas.microsoft.com/office/drawing/2014/main" id="{00E82E66-3B21-4A3B-96E9-19C3223AF325}"/>
              </a:ext>
            </a:extLst>
          </p:cNvPr>
          <p:cNvPicPr preferRelativeResize="0"/>
          <p:nvPr/>
        </p:nvPicPr>
        <p:blipFill rotWithShape="1">
          <a:blip r:embed="rId10">
            <a:alphaModFix/>
          </a:blip>
          <a:srcRect/>
          <a:stretch/>
        </p:blipFill>
        <p:spPr>
          <a:xfrm>
            <a:off x="486795" y="162692"/>
            <a:ext cx="2789805" cy="8227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3934308"/>
            <a:ext cx="6854462" cy="1027869"/>
            <a:chOff x="0" y="0"/>
            <a:chExt cx="1592438" cy="270714"/>
          </a:xfrm>
        </p:grpSpPr>
        <p:sp>
          <p:nvSpPr>
            <p:cNvPr id="3" name="Freeform 3"/>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593C8F"/>
            </a:solidFill>
          </p:spPr>
        </p:sp>
        <p:sp>
          <p:nvSpPr>
            <p:cNvPr id="4" name="TextBox 4"/>
            <p:cNvSpPr txBox="1"/>
            <p:nvPr/>
          </p:nvSpPr>
          <p:spPr>
            <a:xfrm>
              <a:off x="0" y="19050"/>
              <a:ext cx="1592438" cy="251664"/>
            </a:xfrm>
            <a:prstGeom prst="rect">
              <a:avLst/>
            </a:prstGeom>
          </p:spPr>
          <p:txBody>
            <a:bodyPr lIns="50800" tIns="50800" rIns="50800" bIns="50800" rtlCol="0" anchor="ctr"/>
            <a:lstStyle/>
            <a:p>
              <a:pPr algn="ctr">
                <a:lnSpc>
                  <a:spcPts val="2553"/>
                </a:lnSpc>
              </a:pPr>
              <a:endParaRPr sz="3200">
                <a:solidFill>
                  <a:schemeClr val="bg1"/>
                </a:solidFill>
                <a:latin typeface="Kollektif Bold" panose="020B0604020202020204" charset="0"/>
              </a:endParaRPr>
            </a:p>
          </p:txBody>
        </p:sp>
      </p:grpSp>
      <p:grpSp>
        <p:nvGrpSpPr>
          <p:cNvPr id="5" name="Group 5"/>
          <p:cNvGrpSpPr/>
          <p:nvPr/>
        </p:nvGrpSpPr>
        <p:grpSpPr>
          <a:xfrm>
            <a:off x="9144000" y="5530025"/>
            <a:ext cx="6854462" cy="1027869"/>
            <a:chOff x="0" y="0"/>
            <a:chExt cx="1592438" cy="270714"/>
          </a:xfrm>
        </p:grpSpPr>
        <p:sp>
          <p:nvSpPr>
            <p:cNvPr id="6" name="Freeform 6"/>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593C8F"/>
            </a:solidFill>
          </p:spPr>
        </p:sp>
        <p:sp>
          <p:nvSpPr>
            <p:cNvPr id="7" name="TextBox 7"/>
            <p:cNvSpPr txBox="1"/>
            <p:nvPr/>
          </p:nvSpPr>
          <p:spPr>
            <a:xfrm>
              <a:off x="0" y="19050"/>
              <a:ext cx="1592438" cy="251664"/>
            </a:xfrm>
            <a:prstGeom prst="rect">
              <a:avLst/>
            </a:prstGeom>
          </p:spPr>
          <p:txBody>
            <a:bodyPr lIns="50800" tIns="50800" rIns="50800" bIns="50800" rtlCol="0" anchor="ctr"/>
            <a:lstStyle/>
            <a:p>
              <a:pPr algn="ctr">
                <a:lnSpc>
                  <a:spcPts val="2553"/>
                </a:lnSpc>
              </a:pPr>
              <a:endParaRPr sz="3200">
                <a:solidFill>
                  <a:schemeClr val="bg1"/>
                </a:solidFill>
                <a:latin typeface="Kollektif Bold" panose="020B0604020202020204" charset="0"/>
              </a:endParaRPr>
            </a:p>
          </p:txBody>
        </p:sp>
      </p:grpSp>
      <p:sp>
        <p:nvSpPr>
          <p:cNvPr id="8" name="Freeform 8"/>
          <p:cNvSpPr/>
          <p:nvPr/>
        </p:nvSpPr>
        <p:spPr>
          <a:xfrm rot="-10800000">
            <a:off x="30480" y="833901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Freeform 9"/>
          <p:cNvSpPr/>
          <p:nvPr/>
        </p:nvSpPr>
        <p:spPr>
          <a:xfrm>
            <a:off x="925746" y="8641116"/>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0" name="Freeform 10"/>
          <p:cNvSpPr/>
          <p:nvPr/>
        </p:nvSpPr>
        <p:spPr>
          <a:xfrm>
            <a:off x="-158063" y="918302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7082271" y="815748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17082271" y="92412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a:off x="15998462" y="815748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4" name="Group 14"/>
          <p:cNvGrpSpPr/>
          <p:nvPr/>
        </p:nvGrpSpPr>
        <p:grpSpPr>
          <a:xfrm>
            <a:off x="9174480" y="2420293"/>
            <a:ext cx="6823982" cy="1027869"/>
            <a:chOff x="0" y="0"/>
            <a:chExt cx="1592438" cy="270714"/>
          </a:xfrm>
        </p:grpSpPr>
        <p:sp>
          <p:nvSpPr>
            <p:cNvPr id="15" name="Freeform 15"/>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593C8F"/>
            </a:solidFill>
          </p:spPr>
          <p:txBody>
            <a:bodyPr/>
            <a:lstStyle/>
            <a:p>
              <a:endParaRPr lang="en-GB" sz="3200" dirty="0">
                <a:solidFill>
                  <a:schemeClr val="bg1"/>
                </a:solidFill>
                <a:latin typeface="Kollektif Bold" panose="020B0604020202020204" charset="0"/>
              </a:endParaRPr>
            </a:p>
          </p:txBody>
        </p:sp>
        <p:sp>
          <p:nvSpPr>
            <p:cNvPr id="16" name="TextBox 16"/>
            <p:cNvSpPr txBox="1"/>
            <p:nvPr/>
          </p:nvSpPr>
          <p:spPr>
            <a:xfrm>
              <a:off x="0" y="19050"/>
              <a:ext cx="1592438" cy="251664"/>
            </a:xfrm>
            <a:prstGeom prst="rect">
              <a:avLst/>
            </a:prstGeom>
          </p:spPr>
          <p:txBody>
            <a:bodyPr lIns="50800" tIns="50800" rIns="50800" bIns="50800" rtlCol="0" anchor="ctr"/>
            <a:lstStyle/>
            <a:p>
              <a:pPr algn="ctr">
                <a:lnSpc>
                  <a:spcPts val="2553"/>
                </a:lnSpc>
              </a:pPr>
              <a:endParaRPr sz="3200">
                <a:solidFill>
                  <a:schemeClr val="bg1"/>
                </a:solidFill>
                <a:latin typeface="Kollektif Bold" panose="020B0604020202020204" charset="0"/>
              </a:endParaRPr>
            </a:p>
          </p:txBody>
        </p:sp>
      </p:grpSp>
      <p:pic>
        <p:nvPicPr>
          <p:cNvPr id="26" name="Picture 25">
            <a:extLst>
              <a:ext uri="{FF2B5EF4-FFF2-40B4-BE49-F238E27FC236}">
                <a16:creationId xmlns:a16="http://schemas.microsoft.com/office/drawing/2014/main" id="{6D58D243-349D-47EC-AA2E-D092D884BD8D}"/>
              </a:ext>
            </a:extLst>
          </p:cNvPr>
          <p:cNvPicPr>
            <a:picLocks noChangeAspect="1"/>
          </p:cNvPicPr>
          <p:nvPr/>
        </p:nvPicPr>
        <p:blipFill>
          <a:blip r:embed="rId9"/>
          <a:stretch>
            <a:fillRect/>
          </a:stretch>
        </p:blipFill>
        <p:spPr>
          <a:xfrm>
            <a:off x="14889480" y="141348"/>
            <a:ext cx="2977834" cy="1173267"/>
          </a:xfrm>
          <a:prstGeom prst="rect">
            <a:avLst/>
          </a:prstGeom>
        </p:spPr>
      </p:pic>
      <p:grpSp>
        <p:nvGrpSpPr>
          <p:cNvPr id="24" name="Group 14">
            <a:extLst>
              <a:ext uri="{FF2B5EF4-FFF2-40B4-BE49-F238E27FC236}">
                <a16:creationId xmlns:a16="http://schemas.microsoft.com/office/drawing/2014/main" id="{1B8A37DD-B74B-4364-AB78-69DBAC7B4FA0}"/>
              </a:ext>
            </a:extLst>
          </p:cNvPr>
          <p:cNvGrpSpPr/>
          <p:nvPr/>
        </p:nvGrpSpPr>
        <p:grpSpPr>
          <a:xfrm>
            <a:off x="9204958" y="7118123"/>
            <a:ext cx="6793503" cy="1027869"/>
            <a:chOff x="0" y="0"/>
            <a:chExt cx="1592438" cy="270714"/>
          </a:xfrm>
        </p:grpSpPr>
        <p:sp>
          <p:nvSpPr>
            <p:cNvPr id="25" name="Freeform 15">
              <a:extLst>
                <a:ext uri="{FF2B5EF4-FFF2-40B4-BE49-F238E27FC236}">
                  <a16:creationId xmlns:a16="http://schemas.microsoft.com/office/drawing/2014/main" id="{11682194-C146-4F15-B10E-C320192E7FA1}"/>
                </a:ext>
              </a:extLst>
            </p:cNvPr>
            <p:cNvSpPr/>
            <p:nvPr/>
          </p:nvSpPr>
          <p:spPr>
            <a:xfrm>
              <a:off x="0" y="0"/>
              <a:ext cx="1592438" cy="270714"/>
            </a:xfrm>
            <a:custGeom>
              <a:avLst/>
              <a:gdLst/>
              <a:ahLst/>
              <a:cxnLst/>
              <a:rect l="l" t="t" r="r" b="b"/>
              <a:pathLst>
                <a:path w="1592438" h="270714">
                  <a:moveTo>
                    <a:pt x="65303" y="0"/>
                  </a:moveTo>
                  <a:lnTo>
                    <a:pt x="1527135" y="0"/>
                  </a:lnTo>
                  <a:cubicBezTo>
                    <a:pt x="1544454" y="0"/>
                    <a:pt x="1561064" y="6880"/>
                    <a:pt x="1573311" y="19127"/>
                  </a:cubicBezTo>
                  <a:cubicBezTo>
                    <a:pt x="1585557" y="31373"/>
                    <a:pt x="1592438" y="47983"/>
                    <a:pt x="1592438" y="65303"/>
                  </a:cubicBezTo>
                  <a:lnTo>
                    <a:pt x="1592438" y="205412"/>
                  </a:lnTo>
                  <a:cubicBezTo>
                    <a:pt x="1592438" y="241477"/>
                    <a:pt x="1563201" y="270714"/>
                    <a:pt x="1527135" y="270714"/>
                  </a:cubicBezTo>
                  <a:lnTo>
                    <a:pt x="65303" y="270714"/>
                  </a:lnTo>
                  <a:cubicBezTo>
                    <a:pt x="47983" y="270714"/>
                    <a:pt x="31373" y="263834"/>
                    <a:pt x="19127" y="251588"/>
                  </a:cubicBezTo>
                  <a:cubicBezTo>
                    <a:pt x="6880" y="239341"/>
                    <a:pt x="0" y="222731"/>
                    <a:pt x="0" y="205412"/>
                  </a:cubicBezTo>
                  <a:lnTo>
                    <a:pt x="0" y="65303"/>
                  </a:lnTo>
                  <a:cubicBezTo>
                    <a:pt x="0" y="47983"/>
                    <a:pt x="6880" y="31373"/>
                    <a:pt x="19127" y="19127"/>
                  </a:cubicBezTo>
                  <a:cubicBezTo>
                    <a:pt x="31373" y="6880"/>
                    <a:pt x="47983" y="0"/>
                    <a:pt x="65303" y="0"/>
                  </a:cubicBezTo>
                  <a:close/>
                </a:path>
              </a:pathLst>
            </a:custGeom>
            <a:solidFill>
              <a:srgbClr val="593C8F"/>
            </a:solidFill>
          </p:spPr>
          <p:txBody>
            <a:bodyPr/>
            <a:lstStyle/>
            <a:p>
              <a:endParaRPr lang="en-GB" sz="3200" dirty="0">
                <a:solidFill>
                  <a:schemeClr val="bg1"/>
                </a:solidFill>
                <a:latin typeface="Kollektif Bold" panose="020B0604020202020204" charset="0"/>
              </a:endParaRPr>
            </a:p>
          </p:txBody>
        </p:sp>
        <p:sp>
          <p:nvSpPr>
            <p:cNvPr id="27" name="TextBox 16">
              <a:extLst>
                <a:ext uri="{FF2B5EF4-FFF2-40B4-BE49-F238E27FC236}">
                  <a16:creationId xmlns:a16="http://schemas.microsoft.com/office/drawing/2014/main" id="{4C8836E5-ACE7-4DAA-A2EB-332FAB1F8F10}"/>
                </a:ext>
              </a:extLst>
            </p:cNvPr>
            <p:cNvSpPr txBox="1"/>
            <p:nvPr/>
          </p:nvSpPr>
          <p:spPr>
            <a:xfrm>
              <a:off x="0" y="19050"/>
              <a:ext cx="1592438" cy="251664"/>
            </a:xfrm>
            <a:prstGeom prst="rect">
              <a:avLst/>
            </a:prstGeom>
          </p:spPr>
          <p:txBody>
            <a:bodyPr lIns="50800" tIns="50800" rIns="50800" bIns="50800" rtlCol="0" anchor="ctr"/>
            <a:lstStyle/>
            <a:p>
              <a:pPr algn="ctr">
                <a:lnSpc>
                  <a:spcPts val="2553"/>
                </a:lnSpc>
              </a:pPr>
              <a:endParaRPr sz="3200">
                <a:solidFill>
                  <a:schemeClr val="bg1"/>
                </a:solidFill>
                <a:latin typeface="Kollektif Bold" panose="020B0604020202020204" charset="0"/>
              </a:endParaRPr>
            </a:p>
          </p:txBody>
        </p:sp>
      </p:grpSp>
      <p:sp>
        <p:nvSpPr>
          <p:cNvPr id="28" name="Title 17">
            <a:extLst>
              <a:ext uri="{FF2B5EF4-FFF2-40B4-BE49-F238E27FC236}">
                <a16:creationId xmlns:a16="http://schemas.microsoft.com/office/drawing/2014/main" id="{7FF7BD26-733D-4195-B703-DF46BD9D4E67}"/>
              </a:ext>
            </a:extLst>
          </p:cNvPr>
          <p:cNvSpPr txBox="1">
            <a:spLocks/>
          </p:cNvSpPr>
          <p:nvPr/>
        </p:nvSpPr>
        <p:spPr>
          <a:xfrm>
            <a:off x="910506" y="1989618"/>
            <a:ext cx="7899399" cy="38893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6000" dirty="0">
                <a:solidFill>
                  <a:schemeClr val="accent4">
                    <a:lumMod val="75000"/>
                  </a:schemeClr>
                </a:solidFill>
                <a:latin typeface="Kollektif Bold" panose="020B0604020202020204" charset="0"/>
              </a:rPr>
              <a:t>End of the training program</a:t>
            </a:r>
          </a:p>
        </p:txBody>
      </p:sp>
      <p:sp>
        <p:nvSpPr>
          <p:cNvPr id="29" name="TextBox 28">
            <a:extLst>
              <a:ext uri="{FF2B5EF4-FFF2-40B4-BE49-F238E27FC236}">
                <a16:creationId xmlns:a16="http://schemas.microsoft.com/office/drawing/2014/main" id="{4CE8037D-495C-4B94-B889-45316F37FFEA}"/>
              </a:ext>
            </a:extLst>
          </p:cNvPr>
          <p:cNvSpPr txBox="1"/>
          <p:nvPr/>
        </p:nvSpPr>
        <p:spPr>
          <a:xfrm>
            <a:off x="10094731" y="2599605"/>
            <a:ext cx="5105400" cy="584775"/>
          </a:xfrm>
          <a:prstGeom prst="rect">
            <a:avLst/>
          </a:prstGeom>
          <a:noFill/>
        </p:spPr>
        <p:txBody>
          <a:bodyPr wrap="square">
            <a:spAutoFit/>
          </a:bodyPr>
          <a:lstStyle/>
          <a:p>
            <a:pPr marL="215900" indent="-215900" algn="ctr">
              <a:spcAft>
                <a:spcPts val="0"/>
              </a:spcAft>
              <a:buClr>
                <a:srgbClr val="992017"/>
              </a:buClr>
              <a:buSzPct val="150000"/>
              <a:defRPr/>
            </a:pPr>
            <a:r>
              <a:rPr lang="sv-SE" sz="3200" dirty="0">
                <a:solidFill>
                  <a:schemeClr val="bg1"/>
                </a:solidFill>
                <a:latin typeface="Kollektif Bold" panose="020B0604020202020204" charset="0"/>
              </a:rPr>
              <a:t>Internship certificate</a:t>
            </a:r>
          </a:p>
        </p:txBody>
      </p:sp>
      <p:sp>
        <p:nvSpPr>
          <p:cNvPr id="31" name="TextBox 30">
            <a:extLst>
              <a:ext uri="{FF2B5EF4-FFF2-40B4-BE49-F238E27FC236}">
                <a16:creationId xmlns:a16="http://schemas.microsoft.com/office/drawing/2014/main" id="{CDD89CF9-63CB-40A7-B9CF-4010086F821A}"/>
              </a:ext>
            </a:extLst>
          </p:cNvPr>
          <p:cNvSpPr txBox="1"/>
          <p:nvPr/>
        </p:nvSpPr>
        <p:spPr>
          <a:xfrm>
            <a:off x="10170931" y="4090760"/>
            <a:ext cx="4800599" cy="584775"/>
          </a:xfrm>
          <a:prstGeom prst="rect">
            <a:avLst/>
          </a:prstGeom>
          <a:noFill/>
        </p:spPr>
        <p:txBody>
          <a:bodyPr wrap="square">
            <a:spAutoFit/>
          </a:bodyPr>
          <a:lstStyle/>
          <a:p>
            <a:pPr marL="215900" indent="-215900" algn="ctr">
              <a:spcAft>
                <a:spcPts val="0"/>
              </a:spcAft>
              <a:buClr>
                <a:srgbClr val="992017"/>
              </a:buClr>
              <a:buSzPct val="150000"/>
              <a:defRPr/>
            </a:pPr>
            <a:r>
              <a:rPr lang="sv-SE" sz="3200" dirty="0">
                <a:solidFill>
                  <a:schemeClr val="bg1"/>
                </a:solidFill>
                <a:latin typeface="Kollektif Bold" panose="020B0604020202020204" charset="0"/>
              </a:rPr>
              <a:t>Training certificate</a:t>
            </a:r>
            <a:endParaRPr lang="sv-SE" sz="3200" dirty="0">
              <a:solidFill>
                <a:schemeClr val="bg1"/>
              </a:solidFill>
              <a:latin typeface="Kollektif Bold" panose="020B0604020202020204" charset="0"/>
              <a:cs typeface="Calibri"/>
            </a:endParaRPr>
          </a:p>
        </p:txBody>
      </p:sp>
      <p:sp>
        <p:nvSpPr>
          <p:cNvPr id="33" name="TextBox 32">
            <a:extLst>
              <a:ext uri="{FF2B5EF4-FFF2-40B4-BE49-F238E27FC236}">
                <a16:creationId xmlns:a16="http://schemas.microsoft.com/office/drawing/2014/main" id="{441DF0F2-EC41-4160-8ABF-9BE26437C5C0}"/>
              </a:ext>
            </a:extLst>
          </p:cNvPr>
          <p:cNvSpPr txBox="1"/>
          <p:nvPr/>
        </p:nvSpPr>
        <p:spPr>
          <a:xfrm>
            <a:off x="9250678" y="5576304"/>
            <a:ext cx="6702062" cy="1015663"/>
          </a:xfrm>
          <a:prstGeom prst="rect">
            <a:avLst/>
          </a:prstGeom>
          <a:noFill/>
        </p:spPr>
        <p:txBody>
          <a:bodyPr wrap="square">
            <a:spAutoFit/>
          </a:bodyPr>
          <a:lstStyle/>
          <a:p>
            <a:pPr marL="215900" indent="-215900" algn="ctr">
              <a:spcAft>
                <a:spcPts val="0"/>
              </a:spcAft>
              <a:buClr>
                <a:srgbClr val="992017"/>
              </a:buClr>
              <a:buSzPct val="150000"/>
              <a:defRPr/>
            </a:pPr>
            <a:r>
              <a:rPr lang="sv-SE" sz="3000" dirty="0">
                <a:solidFill>
                  <a:schemeClr val="bg1"/>
                </a:solidFill>
                <a:latin typeface="Kollektif Bold" panose="020B0604020202020204" charset="0"/>
              </a:rPr>
              <a:t>Certificate of  an Academic Swedish</a:t>
            </a:r>
            <a:endParaRPr lang="sv-SE" sz="3000" dirty="0">
              <a:solidFill>
                <a:schemeClr val="bg1"/>
              </a:solidFill>
              <a:latin typeface="Kollektif Bold" panose="020B0604020202020204" charset="0"/>
              <a:cs typeface="Calibri"/>
            </a:endParaRPr>
          </a:p>
        </p:txBody>
      </p:sp>
      <p:sp>
        <p:nvSpPr>
          <p:cNvPr id="35" name="TextBox 34">
            <a:extLst>
              <a:ext uri="{FF2B5EF4-FFF2-40B4-BE49-F238E27FC236}">
                <a16:creationId xmlns:a16="http://schemas.microsoft.com/office/drawing/2014/main" id="{2831A682-512C-4CE7-8FA7-0CA43C0E9855}"/>
              </a:ext>
            </a:extLst>
          </p:cNvPr>
          <p:cNvSpPr txBox="1"/>
          <p:nvPr/>
        </p:nvSpPr>
        <p:spPr>
          <a:xfrm>
            <a:off x="10567170" y="7281932"/>
            <a:ext cx="4008120" cy="584775"/>
          </a:xfrm>
          <a:prstGeom prst="rect">
            <a:avLst/>
          </a:prstGeom>
          <a:noFill/>
        </p:spPr>
        <p:txBody>
          <a:bodyPr wrap="square">
            <a:spAutoFit/>
          </a:bodyPr>
          <a:lstStyle/>
          <a:p>
            <a:pPr marL="215900" indent="-215900" algn="ctr">
              <a:buClr>
                <a:srgbClr val="992017"/>
              </a:buClr>
              <a:buSzPct val="150000"/>
              <a:defRPr/>
            </a:pPr>
            <a:r>
              <a:rPr lang="sv-SE" sz="3200" dirty="0">
                <a:solidFill>
                  <a:schemeClr val="bg1"/>
                </a:solidFill>
                <a:latin typeface="Kollektif Bold" panose="020B0604020202020204" charset="0"/>
                <a:cs typeface="Calibri"/>
              </a:rPr>
              <a:t>Rating</a:t>
            </a:r>
          </a:p>
        </p:txBody>
      </p:sp>
      <p:pic>
        <p:nvPicPr>
          <p:cNvPr id="36" name="Google Shape;173;g2b1f0ea2a99_0_0">
            <a:extLst>
              <a:ext uri="{FF2B5EF4-FFF2-40B4-BE49-F238E27FC236}">
                <a16:creationId xmlns:a16="http://schemas.microsoft.com/office/drawing/2014/main" id="{CAA757E2-0C4C-428F-B9B5-CE210512D161}"/>
              </a:ext>
            </a:extLst>
          </p:cNvPr>
          <p:cNvPicPr preferRelativeResize="0"/>
          <p:nvPr/>
        </p:nvPicPr>
        <p:blipFill rotWithShape="1">
          <a:blip r:embed="rId10">
            <a:alphaModFix/>
          </a:blip>
          <a:srcRect/>
          <a:stretch/>
        </p:blipFill>
        <p:spPr>
          <a:xfrm>
            <a:off x="486795" y="162692"/>
            <a:ext cx="2789805" cy="8227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89222" y="1291448"/>
            <a:ext cx="7713649" cy="7647596"/>
            <a:chOff x="0" y="0"/>
            <a:chExt cx="10284866" cy="10196794"/>
          </a:xfrm>
        </p:grpSpPr>
      </p:grpSp>
      <p:sp>
        <p:nvSpPr>
          <p:cNvPr id="16" name="TextBox 16"/>
          <p:cNvSpPr txBox="1"/>
          <p:nvPr/>
        </p:nvSpPr>
        <p:spPr>
          <a:xfrm>
            <a:off x="1828699" y="5401254"/>
            <a:ext cx="5311909" cy="512961"/>
          </a:xfrm>
          <a:prstGeom prst="rect">
            <a:avLst/>
          </a:prstGeom>
        </p:spPr>
        <p:txBody>
          <a:bodyPr lIns="0" tIns="0" rIns="0" bIns="0" rtlCol="0" anchor="t">
            <a:spAutoFit/>
          </a:bodyPr>
          <a:lstStyle/>
          <a:p>
            <a:pPr>
              <a:lnSpc>
                <a:spcPts val="4000"/>
              </a:lnSpc>
            </a:pPr>
            <a:r>
              <a:rPr lang="en-US" sz="4000" dirty="0">
                <a:solidFill>
                  <a:srgbClr val="FFFFFF"/>
                </a:solidFill>
                <a:latin typeface="Kollektif Bold"/>
              </a:rPr>
              <a:t>01 - TEXT</a:t>
            </a:r>
          </a:p>
        </p:txBody>
      </p:sp>
      <p:sp>
        <p:nvSpPr>
          <p:cNvPr id="18" name="TextBox 18"/>
          <p:cNvSpPr txBox="1"/>
          <p:nvPr/>
        </p:nvSpPr>
        <p:spPr>
          <a:xfrm>
            <a:off x="1828699" y="7933241"/>
            <a:ext cx="5311909" cy="512961"/>
          </a:xfrm>
          <a:prstGeom prst="rect">
            <a:avLst/>
          </a:prstGeom>
        </p:spPr>
        <p:txBody>
          <a:bodyPr lIns="0" tIns="0" rIns="0" bIns="0" rtlCol="0" anchor="t">
            <a:spAutoFit/>
          </a:bodyPr>
          <a:lstStyle/>
          <a:p>
            <a:pPr>
              <a:lnSpc>
                <a:spcPts val="4000"/>
              </a:lnSpc>
            </a:pPr>
            <a:r>
              <a:rPr lang="en-US" sz="4000" dirty="0">
                <a:solidFill>
                  <a:srgbClr val="FFFFFF"/>
                </a:solidFill>
                <a:latin typeface="Kollektif Bold"/>
              </a:rPr>
              <a:t>03 - TEXT</a:t>
            </a:r>
          </a:p>
        </p:txBody>
      </p:sp>
      <p:grpSp>
        <p:nvGrpSpPr>
          <p:cNvPr id="19" name="Group 19"/>
          <p:cNvGrpSpPr/>
          <p:nvPr/>
        </p:nvGrpSpPr>
        <p:grpSpPr>
          <a:xfrm rot="-2700000">
            <a:off x="12801616" y="6262514"/>
            <a:ext cx="7415398" cy="3565095"/>
            <a:chOff x="0" y="0"/>
            <a:chExt cx="660400" cy="317500"/>
          </a:xfrm>
        </p:grpSpPr>
        <p:sp>
          <p:nvSpPr>
            <p:cNvPr id="20" name="Freeform 20"/>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21" name="TextBox 21"/>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23" name="AutoShape 23"/>
          <p:cNvSpPr/>
          <p:nvPr/>
        </p:nvSpPr>
        <p:spPr>
          <a:xfrm flipV="1">
            <a:off x="16638739" y="6648536"/>
            <a:ext cx="5038853" cy="5038853"/>
          </a:xfrm>
          <a:prstGeom prst="line">
            <a:avLst/>
          </a:prstGeom>
          <a:ln w="28575" cap="flat">
            <a:solidFill>
              <a:srgbClr val="8CA9AD"/>
            </a:solidFill>
            <a:prstDash val="solid"/>
            <a:headEnd type="none" w="sm" len="sm"/>
            <a:tailEnd type="none" w="sm" len="sm"/>
          </a:ln>
        </p:spPr>
      </p:sp>
      <p:sp>
        <p:nvSpPr>
          <p:cNvPr id="24" name="AutoShape 24"/>
          <p:cNvSpPr/>
          <p:nvPr/>
        </p:nvSpPr>
        <p:spPr>
          <a:xfrm flipV="1">
            <a:off x="15524365" y="7060111"/>
            <a:ext cx="4867141" cy="4867141"/>
          </a:xfrm>
          <a:prstGeom prst="line">
            <a:avLst/>
          </a:prstGeom>
          <a:ln w="28575" cap="flat">
            <a:solidFill>
              <a:srgbClr val="8CA9AD"/>
            </a:solidFill>
            <a:prstDash val="solid"/>
            <a:headEnd type="none" w="sm" len="sm"/>
            <a:tailEnd type="none" w="sm" len="sm"/>
          </a:ln>
        </p:spPr>
      </p:sp>
      <p:sp>
        <p:nvSpPr>
          <p:cNvPr id="26" name="AutoShape 26"/>
          <p:cNvSpPr/>
          <p:nvPr/>
        </p:nvSpPr>
        <p:spPr>
          <a:xfrm flipV="1">
            <a:off x="15524365" y="7933241"/>
            <a:ext cx="4347674" cy="4347674"/>
          </a:xfrm>
          <a:prstGeom prst="line">
            <a:avLst/>
          </a:prstGeom>
          <a:ln w="28575" cap="flat">
            <a:solidFill>
              <a:srgbClr val="8CA9AD"/>
            </a:solidFill>
            <a:prstDash val="solid"/>
            <a:headEnd type="none" w="sm" len="sm"/>
            <a:tailEnd type="none" w="sm" len="sm"/>
          </a:ln>
        </p:spPr>
      </p:sp>
      <p:sp>
        <p:nvSpPr>
          <p:cNvPr id="30" name="Freeform 2">
            <a:extLst>
              <a:ext uri="{FF2B5EF4-FFF2-40B4-BE49-F238E27FC236}">
                <a16:creationId xmlns:a16="http://schemas.microsoft.com/office/drawing/2014/main" id="{501AC434-2490-4F25-9C40-224477939E6F}"/>
              </a:ext>
            </a:extLst>
          </p:cNvPr>
          <p:cNvSpPr/>
          <p:nvPr/>
        </p:nvSpPr>
        <p:spPr>
          <a:xfrm>
            <a:off x="-55109" y="821770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1" name="Freeform 3">
            <a:extLst>
              <a:ext uri="{FF2B5EF4-FFF2-40B4-BE49-F238E27FC236}">
                <a16:creationId xmlns:a16="http://schemas.microsoft.com/office/drawing/2014/main" id="{33AF432A-52DB-4F02-8FA4-A176548C720D}"/>
              </a:ext>
            </a:extLst>
          </p:cNvPr>
          <p:cNvSpPr/>
          <p:nvPr/>
        </p:nvSpPr>
        <p:spPr>
          <a:xfrm rot="-10800000">
            <a:off x="-55109" y="930151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2" name="Freeform 4">
            <a:extLst>
              <a:ext uri="{FF2B5EF4-FFF2-40B4-BE49-F238E27FC236}">
                <a16:creationId xmlns:a16="http://schemas.microsoft.com/office/drawing/2014/main" id="{A0953F93-20AC-4F8E-93D0-9A646A058A9A}"/>
              </a:ext>
            </a:extLst>
          </p:cNvPr>
          <p:cNvSpPr/>
          <p:nvPr/>
        </p:nvSpPr>
        <p:spPr>
          <a:xfrm rot="-10800000">
            <a:off x="1028700"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2" name="Picture 21">
            <a:extLst>
              <a:ext uri="{FF2B5EF4-FFF2-40B4-BE49-F238E27FC236}">
                <a16:creationId xmlns:a16="http://schemas.microsoft.com/office/drawing/2014/main" id="{BF228F09-D7B3-4B37-90BB-07EAEA73CE3E}"/>
              </a:ext>
            </a:extLst>
          </p:cNvPr>
          <p:cNvPicPr>
            <a:picLocks noChangeAspect="1"/>
          </p:cNvPicPr>
          <p:nvPr/>
        </p:nvPicPr>
        <p:blipFill>
          <a:blip r:embed="rId8"/>
          <a:stretch>
            <a:fillRect/>
          </a:stretch>
        </p:blipFill>
        <p:spPr>
          <a:xfrm>
            <a:off x="15524364" y="1"/>
            <a:ext cx="2763635" cy="1088872"/>
          </a:xfrm>
          <a:prstGeom prst="rect">
            <a:avLst/>
          </a:prstGeom>
        </p:spPr>
      </p:pic>
      <p:grpSp>
        <p:nvGrpSpPr>
          <p:cNvPr id="25" name="Group 19">
            <a:extLst>
              <a:ext uri="{FF2B5EF4-FFF2-40B4-BE49-F238E27FC236}">
                <a16:creationId xmlns:a16="http://schemas.microsoft.com/office/drawing/2014/main" id="{2EC13974-DDEA-4652-B16D-9E5D43E4E7D8}"/>
              </a:ext>
            </a:extLst>
          </p:cNvPr>
          <p:cNvGrpSpPr/>
          <p:nvPr/>
        </p:nvGrpSpPr>
        <p:grpSpPr>
          <a:xfrm rot="2539826">
            <a:off x="-2792777" y="7723730"/>
            <a:ext cx="7621646" cy="3565095"/>
            <a:chOff x="-18368" y="12458"/>
            <a:chExt cx="678768" cy="317500"/>
          </a:xfrm>
        </p:grpSpPr>
        <p:sp>
          <p:nvSpPr>
            <p:cNvPr id="28" name="Freeform 20">
              <a:extLst>
                <a:ext uri="{FF2B5EF4-FFF2-40B4-BE49-F238E27FC236}">
                  <a16:creationId xmlns:a16="http://schemas.microsoft.com/office/drawing/2014/main" id="{60D0DD85-2E07-4212-992A-4C4CDE4F81CE}"/>
                </a:ext>
              </a:extLst>
            </p:cNvPr>
            <p:cNvSpPr/>
            <p:nvPr/>
          </p:nvSpPr>
          <p:spPr>
            <a:xfrm>
              <a:off x="-18368" y="12458"/>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txBody>
            <a:bodyPr/>
            <a:lstStyle/>
            <a:p>
              <a:endParaRPr lang="en-GB" dirty="0"/>
            </a:p>
          </p:txBody>
        </p:sp>
        <p:sp>
          <p:nvSpPr>
            <p:cNvPr id="29" name="TextBox 21">
              <a:extLst>
                <a:ext uri="{FF2B5EF4-FFF2-40B4-BE49-F238E27FC236}">
                  <a16:creationId xmlns:a16="http://schemas.microsoft.com/office/drawing/2014/main" id="{641FBDCD-365C-48AD-80EE-12743EFBCFCC}"/>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dirty="0"/>
            </a:p>
          </p:txBody>
        </p:sp>
      </p:grpSp>
      <p:sp>
        <p:nvSpPr>
          <p:cNvPr id="33" name="TextBox 32">
            <a:extLst>
              <a:ext uri="{FF2B5EF4-FFF2-40B4-BE49-F238E27FC236}">
                <a16:creationId xmlns:a16="http://schemas.microsoft.com/office/drawing/2014/main" id="{44D3968D-7626-4E7B-BBF0-25F888E21131}"/>
              </a:ext>
            </a:extLst>
          </p:cNvPr>
          <p:cNvSpPr txBox="1"/>
          <p:nvPr/>
        </p:nvSpPr>
        <p:spPr>
          <a:xfrm>
            <a:off x="4500695" y="8497995"/>
            <a:ext cx="9737583" cy="954107"/>
          </a:xfrm>
          <a:prstGeom prst="rect">
            <a:avLst/>
          </a:prstGeom>
          <a:noFill/>
        </p:spPr>
        <p:txBody>
          <a:bodyPr wrap="square">
            <a:spAutoFit/>
          </a:bodyPr>
          <a:lstStyle/>
          <a:p>
            <a:pPr algn="ctr"/>
            <a:r>
              <a:rPr lang="en-GB" sz="2800" dirty="0">
                <a:solidFill>
                  <a:schemeClr val="tx1">
                    <a:lumMod val="75000"/>
                    <a:lumOff val="25000"/>
                  </a:schemeClr>
                </a:solidFill>
                <a:latin typeface="DM Sans" panose="020B0604020202020204" charset="0"/>
              </a:rPr>
              <a:t>If you have any questions, please contact me </a:t>
            </a:r>
            <a:r>
              <a:rPr lang="en-GB" sz="2800" dirty="0">
                <a:solidFill>
                  <a:schemeClr val="tx1">
                    <a:lumMod val="75000"/>
                    <a:lumOff val="25000"/>
                  </a:schemeClr>
                </a:solidFill>
                <a:latin typeface="DM Sans" panose="020B0604020202020204" charset="0"/>
                <a:hlinkClick r:id="rId9"/>
              </a:rPr>
              <a:t>hans.wirback@folkuniversitetet.se</a:t>
            </a:r>
            <a:endParaRPr lang="en-GB" sz="2800" dirty="0">
              <a:solidFill>
                <a:schemeClr val="tx1">
                  <a:lumMod val="75000"/>
                  <a:lumOff val="25000"/>
                </a:schemeClr>
              </a:solidFill>
              <a:latin typeface="DM Sans" panose="020B0604020202020204" charset="0"/>
            </a:endParaRPr>
          </a:p>
        </p:txBody>
      </p:sp>
      <p:sp>
        <p:nvSpPr>
          <p:cNvPr id="34" name="TextBox 2">
            <a:extLst>
              <a:ext uri="{FF2B5EF4-FFF2-40B4-BE49-F238E27FC236}">
                <a16:creationId xmlns:a16="http://schemas.microsoft.com/office/drawing/2014/main" id="{C535084A-39DF-4B2C-8918-6DF336DD6BC5}"/>
              </a:ext>
            </a:extLst>
          </p:cNvPr>
          <p:cNvSpPr txBox="1"/>
          <p:nvPr/>
        </p:nvSpPr>
        <p:spPr>
          <a:xfrm>
            <a:off x="4212532" y="1425804"/>
            <a:ext cx="9862935" cy="705321"/>
          </a:xfrm>
          <a:prstGeom prst="rect">
            <a:avLst/>
          </a:prstGeom>
        </p:spPr>
        <p:txBody>
          <a:bodyPr wrap="square" lIns="0" tIns="0" rIns="0" bIns="0" rtlCol="0" anchor="t">
            <a:spAutoFit/>
          </a:bodyPr>
          <a:lstStyle/>
          <a:p>
            <a:pPr>
              <a:lnSpc>
                <a:spcPts val="5544"/>
              </a:lnSpc>
            </a:pPr>
            <a:r>
              <a:rPr lang="en-US" sz="5600" dirty="0">
                <a:solidFill>
                  <a:schemeClr val="accent4">
                    <a:lumMod val="75000"/>
                  </a:schemeClr>
                </a:solidFill>
                <a:latin typeface="Kollektif Bold"/>
              </a:rPr>
              <a:t>Question and answer session</a:t>
            </a:r>
          </a:p>
        </p:txBody>
      </p:sp>
      <p:pic>
        <p:nvPicPr>
          <p:cNvPr id="35" name="Google Shape;173;g2b1f0ea2a99_0_0">
            <a:extLst>
              <a:ext uri="{FF2B5EF4-FFF2-40B4-BE49-F238E27FC236}">
                <a16:creationId xmlns:a16="http://schemas.microsoft.com/office/drawing/2014/main" id="{E146BC94-9569-49C7-9234-64BD07E35F19}"/>
              </a:ext>
            </a:extLst>
          </p:cNvPr>
          <p:cNvPicPr preferRelativeResize="0"/>
          <p:nvPr/>
        </p:nvPicPr>
        <p:blipFill rotWithShape="1">
          <a:blip r:embed="rId10">
            <a:alphaModFix/>
          </a:blip>
          <a:srcRect/>
          <a:stretch/>
        </p:blipFill>
        <p:spPr>
          <a:xfrm>
            <a:off x="557144" y="244314"/>
            <a:ext cx="3251607" cy="896145"/>
          </a:xfrm>
          <a:prstGeom prst="rect">
            <a:avLst/>
          </a:prstGeom>
          <a:noFill/>
          <a:ln>
            <a:noFill/>
          </a:ln>
        </p:spPr>
      </p:pic>
      <p:pic>
        <p:nvPicPr>
          <p:cNvPr id="7" name="Picture 6">
            <a:extLst>
              <a:ext uri="{FF2B5EF4-FFF2-40B4-BE49-F238E27FC236}">
                <a16:creationId xmlns:a16="http://schemas.microsoft.com/office/drawing/2014/main" id="{CE43C44A-4F15-4055-9669-2C16D732EA6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77517" y="2704759"/>
            <a:ext cx="4705223" cy="48774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833915" y="3960810"/>
            <a:ext cx="10620170" cy="1590179"/>
          </a:xfrm>
          <a:prstGeom prst="rect">
            <a:avLst/>
          </a:prstGeom>
        </p:spPr>
        <p:txBody>
          <a:bodyPr lIns="0" tIns="0" rIns="0" bIns="0" rtlCol="0" anchor="t">
            <a:spAutoFit/>
          </a:bodyPr>
          <a:lstStyle/>
          <a:p>
            <a:pPr algn="ctr">
              <a:lnSpc>
                <a:spcPts val="12399"/>
              </a:lnSpc>
            </a:pPr>
            <a:r>
              <a:rPr lang="en-US" sz="12399" dirty="0">
                <a:solidFill>
                  <a:srgbClr val="593C8F"/>
                </a:solidFill>
                <a:latin typeface="Kollektif Bold"/>
              </a:rPr>
              <a:t>THANK YOU!</a:t>
            </a:r>
          </a:p>
        </p:txBody>
      </p:sp>
      <p:sp>
        <p:nvSpPr>
          <p:cNvPr id="8" name="Freeform 8"/>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13123603" y="5475036"/>
            <a:ext cx="8847511" cy="8855676"/>
            <a:chOff x="0" y="0"/>
            <a:chExt cx="11796681" cy="11807568"/>
          </a:xfrm>
        </p:grpSpPr>
        <p:grpSp>
          <p:nvGrpSpPr>
            <p:cNvPr id="11" name="Group 11"/>
            <p:cNvGrpSpPr/>
            <p:nvPr/>
          </p:nvGrpSpPr>
          <p:grpSpPr>
            <a:xfrm rot="2700000">
              <a:off x="1676828" y="2799524"/>
              <a:ext cx="9887197" cy="4753460"/>
              <a:chOff x="0" y="0"/>
              <a:chExt cx="660400" cy="317500"/>
            </a:xfrm>
          </p:grpSpPr>
          <p:sp>
            <p:nvSpPr>
              <p:cNvPr id="12" name="Freeform 12"/>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3" name="TextBox 13"/>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4" name="AutoShape 14"/>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5" name="AutoShape 15"/>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6" name="AutoShape 16"/>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7" name="AutoShape 17"/>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18" name="AutoShape 18"/>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19" name="AutoShape 19"/>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0" name="AutoShape 20"/>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1" name="AutoShape 21"/>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2" name="AutoShape 22"/>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sp>
        <p:nvSpPr>
          <p:cNvPr id="24" name="Freeform 24"/>
          <p:cNvSpPr/>
          <p:nvPr/>
        </p:nvSpPr>
        <p:spPr>
          <a:xfrm>
            <a:off x="1083809" y="869844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3" name="Picture 22">
            <a:extLst>
              <a:ext uri="{FF2B5EF4-FFF2-40B4-BE49-F238E27FC236}">
                <a16:creationId xmlns:a16="http://schemas.microsoft.com/office/drawing/2014/main" id="{F784250C-9D14-43A9-BD3F-EB1DCBFD23FC}"/>
              </a:ext>
            </a:extLst>
          </p:cNvPr>
          <p:cNvPicPr>
            <a:picLocks noChangeAspect="1"/>
          </p:cNvPicPr>
          <p:nvPr/>
        </p:nvPicPr>
        <p:blipFill>
          <a:blip r:embed="rId8"/>
          <a:stretch>
            <a:fillRect/>
          </a:stretch>
        </p:blipFill>
        <p:spPr>
          <a:xfrm>
            <a:off x="13499716" y="1"/>
            <a:ext cx="4788284" cy="18865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15316200" y="5143500"/>
            <a:ext cx="8847511" cy="8855676"/>
            <a:chOff x="0" y="0"/>
            <a:chExt cx="11796681" cy="11807568"/>
          </a:xfrm>
        </p:grpSpPr>
        <p:grpSp>
          <p:nvGrpSpPr>
            <p:cNvPr id="11" name="Group 11"/>
            <p:cNvGrpSpPr/>
            <p:nvPr/>
          </p:nvGrpSpPr>
          <p:grpSpPr>
            <a:xfrm rot="2700000">
              <a:off x="1676828" y="2799524"/>
              <a:ext cx="9887197" cy="4753460"/>
              <a:chOff x="0" y="0"/>
              <a:chExt cx="660400" cy="317500"/>
            </a:xfrm>
          </p:grpSpPr>
          <p:sp>
            <p:nvSpPr>
              <p:cNvPr id="12" name="Freeform 12"/>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3" name="TextBox 13"/>
              <p:cNvSpPr txBox="1"/>
              <p:nvPr/>
            </p:nvSpPr>
            <p:spPr>
              <a:xfrm>
                <a:off x="0" y="146050"/>
                <a:ext cx="660400" cy="171450"/>
              </a:xfrm>
              <a:prstGeom prst="rect">
                <a:avLst/>
              </a:prstGeom>
            </p:spPr>
            <p:txBody>
              <a:bodyPr lIns="50800" tIns="50800" rIns="50800" bIns="50800" rtlCol="0" anchor="ctr"/>
              <a:lstStyle/>
              <a:p>
                <a:pPr>
                  <a:lnSpc>
                    <a:spcPts val="2553"/>
                  </a:lnSpc>
                </a:pPr>
                <a:endParaRPr/>
              </a:p>
            </p:txBody>
          </p:sp>
        </p:grpSp>
        <p:sp>
          <p:nvSpPr>
            <p:cNvPr id="14" name="AutoShape 14"/>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5" name="AutoShape 15"/>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6" name="AutoShape 16"/>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7" name="AutoShape 17"/>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18" name="AutoShape 18"/>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19" name="AutoShape 19"/>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0" name="AutoShape 20"/>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1" name="AutoShape 21"/>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2" name="AutoShape 22"/>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sp>
        <p:nvSpPr>
          <p:cNvPr id="24" name="Freeform 24"/>
          <p:cNvSpPr/>
          <p:nvPr/>
        </p:nvSpPr>
        <p:spPr>
          <a:xfrm>
            <a:off x="1083809" y="869844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3" name="Picture 22">
            <a:extLst>
              <a:ext uri="{FF2B5EF4-FFF2-40B4-BE49-F238E27FC236}">
                <a16:creationId xmlns:a16="http://schemas.microsoft.com/office/drawing/2014/main" id="{F784250C-9D14-43A9-BD3F-EB1DCBFD23FC}"/>
              </a:ext>
            </a:extLst>
          </p:cNvPr>
          <p:cNvPicPr>
            <a:picLocks noChangeAspect="1"/>
          </p:cNvPicPr>
          <p:nvPr/>
        </p:nvPicPr>
        <p:blipFill>
          <a:blip r:embed="rId8"/>
          <a:stretch>
            <a:fillRect/>
          </a:stretch>
        </p:blipFill>
        <p:spPr>
          <a:xfrm>
            <a:off x="15067739" y="91205"/>
            <a:ext cx="3124200" cy="1230934"/>
          </a:xfrm>
          <a:prstGeom prst="rect">
            <a:avLst/>
          </a:prstGeom>
        </p:spPr>
      </p:pic>
      <p:sp>
        <p:nvSpPr>
          <p:cNvPr id="25" name="Text Placeholder 35">
            <a:extLst>
              <a:ext uri="{FF2B5EF4-FFF2-40B4-BE49-F238E27FC236}">
                <a16:creationId xmlns:a16="http://schemas.microsoft.com/office/drawing/2014/main" id="{B3EAB618-1267-4748-953F-F984FEB270BA}"/>
              </a:ext>
            </a:extLst>
          </p:cNvPr>
          <p:cNvSpPr txBox="1">
            <a:spLocks/>
          </p:cNvSpPr>
          <p:nvPr/>
        </p:nvSpPr>
        <p:spPr>
          <a:xfrm>
            <a:off x="8013788" y="3279394"/>
            <a:ext cx="10055225" cy="56269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SzPct val="150000"/>
              <a:defRPr/>
            </a:pPr>
            <a:r>
              <a:rPr lang="sv-SE" sz="3000" dirty="0">
                <a:solidFill>
                  <a:schemeClr val="tx1">
                    <a:lumMod val="75000"/>
                    <a:lumOff val="25000"/>
                  </a:schemeClr>
                </a:solidFill>
                <a:latin typeface="DM Sans" panose="020B0604020202020204" charset="0"/>
              </a:rPr>
              <a:t>Target time: 25 days</a:t>
            </a:r>
          </a:p>
          <a:p>
            <a:pPr>
              <a:buClr>
                <a:schemeClr val="tx1"/>
              </a:buClr>
              <a:buSzPct val="150000"/>
              <a:defRPr/>
            </a:pPr>
            <a:r>
              <a:rPr lang="sv-SE" sz="3000" dirty="0">
                <a:solidFill>
                  <a:schemeClr val="tx1">
                    <a:lumMod val="75000"/>
                    <a:lumOff val="25000"/>
                  </a:schemeClr>
                </a:solidFill>
                <a:latin typeface="DM Sans" panose="020B0604020202020204" charset="0"/>
              </a:rPr>
              <a:t>Objective: to gain concrete and specific knowledge about their professional field and sector. </a:t>
            </a:r>
          </a:p>
          <a:p>
            <a:pPr>
              <a:buClr>
                <a:schemeClr val="tx1"/>
              </a:buClr>
              <a:buSzPct val="150000"/>
              <a:defRPr/>
            </a:pPr>
            <a:r>
              <a:rPr lang="sv-SE" sz="3000" dirty="0">
                <a:solidFill>
                  <a:schemeClr val="tx1">
                    <a:lumMod val="75000"/>
                    <a:lumOff val="25000"/>
                  </a:schemeClr>
                </a:solidFill>
                <a:latin typeface="DM Sans" panose="020B0604020202020204" charset="0"/>
              </a:rPr>
              <a:t>Help with CV and presentation writing</a:t>
            </a:r>
          </a:p>
          <a:p>
            <a:pPr>
              <a:buClr>
                <a:schemeClr val="tx1"/>
              </a:buClr>
              <a:buSzPct val="150000"/>
              <a:defRPr/>
            </a:pPr>
            <a:r>
              <a:rPr lang="sv-SE" sz="3000" dirty="0">
                <a:solidFill>
                  <a:schemeClr val="tx1">
                    <a:lumMod val="75000"/>
                    <a:lumOff val="25000"/>
                  </a:schemeClr>
                </a:solidFill>
                <a:latin typeface="DM Sans" panose="020B0604020202020204" charset="0"/>
              </a:rPr>
              <a:t>Coaching dialogue, individually and in groups</a:t>
            </a:r>
          </a:p>
          <a:p>
            <a:pPr>
              <a:buClr>
                <a:schemeClr val="tx1"/>
              </a:buClr>
              <a:buSzPct val="150000"/>
              <a:defRPr/>
            </a:pPr>
            <a:r>
              <a:rPr lang="sv-SE" sz="3000" dirty="0">
                <a:solidFill>
                  <a:schemeClr val="tx1">
                    <a:lumMod val="75000"/>
                    <a:lumOff val="25000"/>
                  </a:schemeClr>
                </a:solidFill>
                <a:latin typeface="DM Sans" panose="020B0604020202020204" charset="0"/>
              </a:rPr>
              <a:t>Opportunities for mentoring and networking with employer contacts</a:t>
            </a:r>
          </a:p>
          <a:p>
            <a:pPr>
              <a:buClr>
                <a:schemeClr val="tx1"/>
              </a:buClr>
              <a:buSzPct val="150000"/>
              <a:defRPr/>
            </a:pPr>
            <a:r>
              <a:rPr lang="sv-SE" sz="3000" dirty="0">
                <a:solidFill>
                  <a:schemeClr val="tx1">
                    <a:lumMod val="75000"/>
                    <a:lumOff val="25000"/>
                  </a:schemeClr>
                </a:solidFill>
                <a:latin typeface="DM Sans" panose="020B0604020202020204" charset="0"/>
              </a:rPr>
              <a:t>Guest lectures</a:t>
            </a:r>
          </a:p>
          <a:p>
            <a:pPr>
              <a:buClr>
                <a:schemeClr val="tx1"/>
              </a:buClr>
              <a:buSzPct val="150000"/>
              <a:defRPr/>
            </a:pPr>
            <a:r>
              <a:rPr lang="sv-SE" sz="3000" dirty="0">
                <a:solidFill>
                  <a:schemeClr val="tx1">
                    <a:lumMod val="75000"/>
                    <a:lumOff val="25000"/>
                  </a:schemeClr>
                </a:solidFill>
                <a:latin typeface="DM Sans" panose="020B0604020202020204" charset="0"/>
              </a:rPr>
              <a:t>Visits, Company, Municipal, Government</a:t>
            </a:r>
          </a:p>
        </p:txBody>
      </p:sp>
      <p:sp>
        <p:nvSpPr>
          <p:cNvPr id="26" name="Title 17">
            <a:extLst>
              <a:ext uri="{FF2B5EF4-FFF2-40B4-BE49-F238E27FC236}">
                <a16:creationId xmlns:a16="http://schemas.microsoft.com/office/drawing/2014/main" id="{3160F199-2C54-42A6-8E24-1535854AEF65}"/>
              </a:ext>
            </a:extLst>
          </p:cNvPr>
          <p:cNvSpPr txBox="1">
            <a:spLocks/>
          </p:cNvSpPr>
          <p:nvPr/>
        </p:nvSpPr>
        <p:spPr>
          <a:xfrm>
            <a:off x="1005840" y="3135326"/>
            <a:ext cx="5638800" cy="38893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4000" dirty="0">
                <a:solidFill>
                  <a:schemeClr val="accent4">
                    <a:lumMod val="75000"/>
                  </a:schemeClr>
                </a:solidFill>
                <a:latin typeface="Kollektif" panose="020B0604020202020204" charset="0"/>
              </a:rPr>
              <a:t>Career coaching, labour market orientation and gender equality</a:t>
            </a:r>
          </a:p>
        </p:txBody>
      </p:sp>
      <p:sp>
        <p:nvSpPr>
          <p:cNvPr id="27" name="TextBox 26">
            <a:extLst>
              <a:ext uri="{FF2B5EF4-FFF2-40B4-BE49-F238E27FC236}">
                <a16:creationId xmlns:a16="http://schemas.microsoft.com/office/drawing/2014/main" id="{016DE578-75DC-481D-9D65-9604B249F144}"/>
              </a:ext>
            </a:extLst>
          </p:cNvPr>
          <p:cNvSpPr txBox="1"/>
          <p:nvPr/>
        </p:nvSpPr>
        <p:spPr>
          <a:xfrm>
            <a:off x="990600" y="1244852"/>
            <a:ext cx="10408920" cy="1015663"/>
          </a:xfrm>
          <a:prstGeom prst="rect">
            <a:avLst/>
          </a:prstGeom>
          <a:noFill/>
        </p:spPr>
        <p:txBody>
          <a:bodyPr wrap="square">
            <a:spAutoFit/>
          </a:bodyPr>
          <a:lstStyle/>
          <a:p>
            <a:r>
              <a:rPr lang="sv-SE" sz="6000" dirty="0">
                <a:solidFill>
                  <a:schemeClr val="accent4">
                    <a:lumMod val="75000"/>
                  </a:schemeClr>
                </a:solidFill>
                <a:latin typeface="Kollektif Bold" panose="020B0604020202020204" charset="0"/>
              </a:rPr>
              <a:t>Module 1</a:t>
            </a:r>
            <a:endParaRPr lang="en-GB" sz="6000" dirty="0">
              <a:solidFill>
                <a:schemeClr val="accent4">
                  <a:lumMod val="75000"/>
                </a:schemeClr>
              </a:solidFill>
              <a:latin typeface="Kollektif Bold" panose="020B0604020202020204" charset="0"/>
            </a:endParaRPr>
          </a:p>
        </p:txBody>
      </p:sp>
      <p:pic>
        <p:nvPicPr>
          <p:cNvPr id="28" name="Google Shape;173;g2b1f0ea2a99_0_0">
            <a:extLst>
              <a:ext uri="{FF2B5EF4-FFF2-40B4-BE49-F238E27FC236}">
                <a16:creationId xmlns:a16="http://schemas.microsoft.com/office/drawing/2014/main" id="{7B0F7518-6A6E-4FBF-82DA-77EA69E2F55D}"/>
              </a:ext>
            </a:extLst>
          </p:cNvPr>
          <p:cNvPicPr preferRelativeResize="0"/>
          <p:nvPr/>
        </p:nvPicPr>
        <p:blipFill rotWithShape="1">
          <a:blip r:embed="rId9">
            <a:alphaModFix/>
          </a:blip>
          <a:srcRect/>
          <a:stretch/>
        </p:blipFill>
        <p:spPr>
          <a:xfrm>
            <a:off x="486795" y="162692"/>
            <a:ext cx="2789805" cy="8227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
          <p:cNvSpPr/>
          <p:nvPr/>
        </p:nvSpPr>
        <p:spPr>
          <a:xfrm>
            <a:off x="0" y="8156539"/>
            <a:ext cx="1083809" cy="108380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3">
              <a:alphaModFix/>
            </a:blip>
            <a:stretch>
              <a:fillRect/>
            </a:stretch>
          </a:blipFill>
          <a:ln>
            <a:noFill/>
          </a:ln>
        </p:spPr>
      </p:sp>
      <p:sp>
        <p:nvSpPr>
          <p:cNvPr id="210" name="Google Shape;210;p3"/>
          <p:cNvSpPr/>
          <p:nvPr/>
        </p:nvSpPr>
        <p:spPr>
          <a:xfrm rot="10800000">
            <a:off x="0" y="9240348"/>
            <a:ext cx="1083809" cy="108380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4">
              <a:alphaModFix/>
            </a:blip>
            <a:stretch>
              <a:fillRect/>
            </a:stretch>
          </a:blipFill>
          <a:ln>
            <a:noFill/>
          </a:ln>
        </p:spPr>
      </p:sp>
      <p:sp>
        <p:nvSpPr>
          <p:cNvPr id="211" name="Google Shape;211;p3"/>
          <p:cNvSpPr/>
          <p:nvPr/>
        </p:nvSpPr>
        <p:spPr>
          <a:xfrm rot="-5400000">
            <a:off x="1083809" y="9240348"/>
            <a:ext cx="1083809" cy="1083809"/>
          </a:xfrm>
          <a:custGeom>
            <a:avLst/>
            <a:gdLst/>
            <a:ahLst/>
            <a:cxnLst/>
            <a:rect l="l" t="t" r="r" b="b"/>
            <a:pathLst>
              <a:path w="1083809" h="1083809" extrusionOk="0">
                <a:moveTo>
                  <a:pt x="0" y="0"/>
                </a:moveTo>
                <a:lnTo>
                  <a:pt x="1083809" y="0"/>
                </a:lnTo>
                <a:lnTo>
                  <a:pt x="1083809" y="1083809"/>
                </a:lnTo>
                <a:lnTo>
                  <a:pt x="0" y="1083809"/>
                </a:lnTo>
                <a:lnTo>
                  <a:pt x="0" y="0"/>
                </a:lnTo>
                <a:close/>
              </a:path>
            </a:pathLst>
          </a:custGeom>
          <a:blipFill rotWithShape="1">
            <a:blip r:embed="rId5">
              <a:alphaModFix/>
            </a:blip>
            <a:stretch>
              <a:fillRect/>
            </a:stretch>
          </a:blipFill>
          <a:ln>
            <a:noFill/>
          </a:ln>
        </p:spPr>
      </p:sp>
      <p:sp>
        <p:nvSpPr>
          <p:cNvPr id="212" name="Google Shape;212;p3"/>
          <p:cNvSpPr txBox="1"/>
          <p:nvPr/>
        </p:nvSpPr>
        <p:spPr>
          <a:xfrm>
            <a:off x="2710950" y="3308022"/>
            <a:ext cx="12866100" cy="1670586"/>
          </a:xfrm>
          <a:prstGeom prst="rect">
            <a:avLst/>
          </a:prstGeom>
          <a:noFill/>
          <a:ln>
            <a:noFill/>
          </a:ln>
        </p:spPr>
        <p:txBody>
          <a:bodyPr spcFirstLastPara="1" wrap="square" lIns="0" tIns="0" rIns="0" bIns="0" anchor="t" anchorCtr="0">
            <a:spAutoFit/>
          </a:bodyPr>
          <a:lstStyle/>
          <a:p>
            <a:pPr marL="0" marR="0" lvl="0" indent="0" algn="ctr" rtl="0">
              <a:lnSpc>
                <a:spcPct val="117635"/>
              </a:lnSpc>
              <a:spcBef>
                <a:spcPts val="0"/>
              </a:spcBef>
              <a:spcAft>
                <a:spcPts val="0"/>
              </a:spcAft>
              <a:buClr>
                <a:srgbClr val="000000"/>
              </a:buClr>
              <a:buFont typeface="Arial"/>
              <a:buNone/>
            </a:pPr>
            <a:r>
              <a:rPr lang="en-US" sz="4600" b="1" dirty="0">
                <a:solidFill>
                  <a:srgbClr val="593C8F"/>
                </a:solidFill>
              </a:rPr>
              <a:t>WELCOME TO THE MAAS COMMUNITY OF PRACTICE</a:t>
            </a:r>
          </a:p>
          <a:p>
            <a:pPr marL="0" marR="0" lvl="0" indent="0" algn="ctr" rtl="0">
              <a:lnSpc>
                <a:spcPct val="117635"/>
              </a:lnSpc>
              <a:spcBef>
                <a:spcPts val="0"/>
              </a:spcBef>
              <a:spcAft>
                <a:spcPts val="0"/>
              </a:spcAft>
              <a:buClr>
                <a:srgbClr val="000000"/>
              </a:buClr>
              <a:buFont typeface="Arial"/>
              <a:buNone/>
            </a:pPr>
            <a:endParaRPr sz="4600" b="1" dirty="0"/>
          </a:p>
        </p:txBody>
      </p:sp>
      <p:grpSp>
        <p:nvGrpSpPr>
          <p:cNvPr id="213" name="Google Shape;213;p3"/>
          <p:cNvGrpSpPr/>
          <p:nvPr/>
        </p:nvGrpSpPr>
        <p:grpSpPr>
          <a:xfrm rot="2700000">
            <a:off x="14381224" y="7574679"/>
            <a:ext cx="7415398" cy="3565095"/>
            <a:chOff x="0" y="0"/>
            <a:chExt cx="660400" cy="317500"/>
          </a:xfrm>
        </p:grpSpPr>
        <p:sp>
          <p:nvSpPr>
            <p:cNvPr id="214" name="Google Shape;214;p3"/>
            <p:cNvSpPr/>
            <p:nvPr/>
          </p:nvSpPr>
          <p:spPr>
            <a:xfrm>
              <a:off x="0" y="0"/>
              <a:ext cx="660400" cy="317500"/>
            </a:xfrm>
            <a:custGeom>
              <a:avLst/>
              <a:gdLst/>
              <a:ahLst/>
              <a:cxnLst/>
              <a:rect l="l" t="t" r="r" b="b"/>
              <a:pathLst>
                <a:path w="660400" h="317500" extrusionOk="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cmpd="sng">
              <a:solidFill>
                <a:srgbClr val="8CA9AD"/>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txBox="1"/>
            <p:nvPr/>
          </p:nvSpPr>
          <p:spPr>
            <a:xfrm>
              <a:off x="0" y="146050"/>
              <a:ext cx="660400" cy="171450"/>
            </a:xfrm>
            <a:prstGeom prst="rect">
              <a:avLst/>
            </a:prstGeom>
            <a:noFill/>
            <a:ln>
              <a:noFill/>
            </a:ln>
          </p:spPr>
          <p:txBody>
            <a:bodyPr spcFirstLastPara="1" wrap="square" lIns="50800" tIns="50800" rIns="50800" bIns="50800" anchor="ctr" anchorCtr="0">
              <a:noAutofit/>
            </a:bodyPr>
            <a:lstStyle/>
            <a:p>
              <a:pPr marL="0" marR="0" lvl="0" indent="0" algn="ctr" rtl="0">
                <a:lnSpc>
                  <a:spcPct val="141833"/>
                </a:lnSpc>
                <a:spcBef>
                  <a:spcPts val="0"/>
                </a:spcBef>
                <a:spcAft>
                  <a:spcPts val="0"/>
                </a:spcAft>
                <a:buNone/>
              </a:pPr>
              <a:endParaRPr sz="1800">
                <a:solidFill>
                  <a:schemeClr val="dk1"/>
                </a:solidFill>
                <a:latin typeface="Calibri"/>
                <a:ea typeface="Calibri"/>
                <a:cs typeface="Calibri"/>
                <a:sym typeface="Calibri"/>
              </a:endParaRPr>
            </a:p>
          </p:txBody>
        </p:sp>
      </p:grpSp>
      <p:cxnSp>
        <p:nvCxnSpPr>
          <p:cNvPr id="216" name="Google Shape;216;p3"/>
          <p:cNvCxnSpPr/>
          <p:nvPr/>
        </p:nvCxnSpPr>
        <p:spPr>
          <a:xfrm>
            <a:off x="13918610" y="8394229"/>
            <a:ext cx="5185216" cy="5132702"/>
          </a:xfrm>
          <a:prstGeom prst="straightConnector1">
            <a:avLst/>
          </a:prstGeom>
          <a:noFill/>
          <a:ln w="28575" cap="flat" cmpd="sng">
            <a:solidFill>
              <a:srgbClr val="8CA9AD"/>
            </a:solidFill>
            <a:prstDash val="solid"/>
            <a:round/>
            <a:headEnd type="none" w="sm" len="sm"/>
            <a:tailEnd type="none" w="sm" len="sm"/>
          </a:ln>
        </p:spPr>
      </p:cxnSp>
      <p:cxnSp>
        <p:nvCxnSpPr>
          <p:cNvPr id="217" name="Google Shape;217;p3"/>
          <p:cNvCxnSpPr/>
          <p:nvPr/>
        </p:nvCxnSpPr>
        <p:spPr>
          <a:xfrm>
            <a:off x="13704664" y="8706905"/>
            <a:ext cx="5038853" cy="5038853"/>
          </a:xfrm>
          <a:prstGeom prst="straightConnector1">
            <a:avLst/>
          </a:prstGeom>
          <a:noFill/>
          <a:ln w="28575" cap="flat" cmpd="sng">
            <a:solidFill>
              <a:srgbClr val="8CA9AD"/>
            </a:solidFill>
            <a:prstDash val="solid"/>
            <a:round/>
            <a:headEnd type="none" w="sm" len="sm"/>
            <a:tailEnd type="none" w="sm" len="sm"/>
          </a:ln>
        </p:spPr>
      </p:cxnSp>
      <p:cxnSp>
        <p:nvCxnSpPr>
          <p:cNvPr id="218" name="Google Shape;218;p3"/>
          <p:cNvCxnSpPr/>
          <p:nvPr/>
        </p:nvCxnSpPr>
        <p:spPr>
          <a:xfrm>
            <a:off x="13525062" y="9065375"/>
            <a:ext cx="4867141" cy="4867141"/>
          </a:xfrm>
          <a:prstGeom prst="straightConnector1">
            <a:avLst/>
          </a:prstGeom>
          <a:noFill/>
          <a:ln w="28575" cap="flat" cmpd="sng">
            <a:solidFill>
              <a:srgbClr val="8CA9AD"/>
            </a:solidFill>
            <a:prstDash val="solid"/>
            <a:round/>
            <a:headEnd type="none" w="sm" len="sm"/>
            <a:tailEnd type="none" w="sm" len="sm"/>
          </a:ln>
        </p:spPr>
      </p:cxnSp>
      <p:cxnSp>
        <p:nvCxnSpPr>
          <p:cNvPr id="219" name="Google Shape;219;p3"/>
          <p:cNvCxnSpPr/>
          <p:nvPr/>
        </p:nvCxnSpPr>
        <p:spPr>
          <a:xfrm>
            <a:off x="13398407" y="9451643"/>
            <a:ext cx="4690515" cy="4690515"/>
          </a:xfrm>
          <a:prstGeom prst="straightConnector1">
            <a:avLst/>
          </a:prstGeom>
          <a:noFill/>
          <a:ln w="28575" cap="flat" cmpd="sng">
            <a:solidFill>
              <a:srgbClr val="8CA9AD"/>
            </a:solidFill>
            <a:prstDash val="solid"/>
            <a:round/>
            <a:headEnd type="none" w="sm" len="sm"/>
            <a:tailEnd type="none" w="sm" len="sm"/>
          </a:ln>
        </p:spPr>
      </p:cxnSp>
      <p:cxnSp>
        <p:nvCxnSpPr>
          <p:cNvPr id="220" name="Google Shape;220;p3"/>
          <p:cNvCxnSpPr/>
          <p:nvPr/>
        </p:nvCxnSpPr>
        <p:spPr>
          <a:xfrm>
            <a:off x="13254553" y="9891320"/>
            <a:ext cx="4347674" cy="4347674"/>
          </a:xfrm>
          <a:prstGeom prst="straightConnector1">
            <a:avLst/>
          </a:prstGeom>
          <a:noFill/>
          <a:ln w="28575" cap="flat" cmpd="sng">
            <a:solidFill>
              <a:srgbClr val="8CA9AD"/>
            </a:solidFill>
            <a:prstDash val="solid"/>
            <a:round/>
            <a:headEnd type="none" w="sm" len="sm"/>
            <a:tailEnd type="none" w="sm" len="sm"/>
          </a:ln>
        </p:spPr>
      </p:cxnSp>
      <p:pic>
        <p:nvPicPr>
          <p:cNvPr id="221" name="Google Shape;221;p3"/>
          <p:cNvPicPr preferRelativeResize="0"/>
          <p:nvPr/>
        </p:nvPicPr>
        <p:blipFill rotWithShape="1">
          <a:blip r:embed="rId6">
            <a:alphaModFix/>
          </a:blip>
          <a:srcRect/>
          <a:stretch/>
        </p:blipFill>
        <p:spPr>
          <a:xfrm>
            <a:off x="12660011" y="256511"/>
            <a:ext cx="5492434" cy="2164019"/>
          </a:xfrm>
          <a:prstGeom prst="rect">
            <a:avLst/>
          </a:prstGeom>
          <a:noFill/>
          <a:ln>
            <a:noFill/>
          </a:ln>
        </p:spPr>
      </p:pic>
      <p:sp>
        <p:nvSpPr>
          <p:cNvPr id="222" name="Google Shape;222;p3"/>
          <p:cNvSpPr txBox="1"/>
          <p:nvPr/>
        </p:nvSpPr>
        <p:spPr>
          <a:xfrm>
            <a:off x="2400300" y="4612768"/>
            <a:ext cx="12968327" cy="1096967"/>
          </a:xfrm>
          <a:prstGeom prst="rect">
            <a:avLst/>
          </a:prstGeom>
          <a:noFill/>
          <a:ln>
            <a:noFill/>
          </a:ln>
        </p:spPr>
        <p:txBody>
          <a:bodyPr spcFirstLastPara="1" wrap="square" lIns="0" tIns="0" rIns="0" bIns="0" anchor="t" anchorCtr="0">
            <a:spAutoFit/>
          </a:bodyPr>
          <a:lstStyle/>
          <a:p>
            <a:pPr marL="0" marR="0" lvl="0" indent="0" algn="ctr" rtl="0">
              <a:lnSpc>
                <a:spcPct val="99000"/>
              </a:lnSpc>
              <a:spcBef>
                <a:spcPts val="0"/>
              </a:spcBef>
              <a:spcAft>
                <a:spcPts val="0"/>
              </a:spcAft>
              <a:buNone/>
            </a:pPr>
            <a:r>
              <a:rPr lang="en-US" sz="3600" dirty="0">
                <a:solidFill>
                  <a:schemeClr val="accent5">
                    <a:lumMod val="75000"/>
                  </a:schemeClr>
                </a:solidFill>
              </a:rPr>
              <a:t>Workshop #6 </a:t>
            </a:r>
          </a:p>
          <a:p>
            <a:pPr marL="0" marR="0" lvl="0" indent="0" algn="ctr" rtl="0">
              <a:lnSpc>
                <a:spcPct val="99000"/>
              </a:lnSpc>
              <a:spcBef>
                <a:spcPts val="0"/>
              </a:spcBef>
              <a:spcAft>
                <a:spcPts val="0"/>
              </a:spcAft>
              <a:buNone/>
            </a:pPr>
            <a:r>
              <a:rPr lang="en-US" sz="3600" b="1" dirty="0">
                <a:solidFill>
                  <a:schemeClr val="accent5">
                    <a:lumMod val="75000"/>
                  </a:schemeClr>
                </a:solidFill>
                <a:effectLst/>
                <a:ea typeface="Arial MT"/>
              </a:rPr>
              <a:t>“Swedish integration programs for refugees and Jobseekers”</a:t>
            </a:r>
            <a:endParaRPr sz="3600" dirty="0">
              <a:solidFill>
                <a:schemeClr val="accent5">
                  <a:lumMod val="75000"/>
                </a:schemeClr>
              </a:solidFill>
            </a:endParaRPr>
          </a:p>
        </p:txBody>
      </p:sp>
      <p:pic>
        <p:nvPicPr>
          <p:cNvPr id="18" name="Google Shape;173;g2b1f0ea2a99_0_0">
            <a:extLst>
              <a:ext uri="{FF2B5EF4-FFF2-40B4-BE49-F238E27FC236}">
                <a16:creationId xmlns:a16="http://schemas.microsoft.com/office/drawing/2014/main" id="{C38C8E1B-B5D9-4308-BC40-E17075C867A2}"/>
              </a:ext>
            </a:extLst>
          </p:cNvPr>
          <p:cNvPicPr preferRelativeResize="0"/>
          <p:nvPr/>
        </p:nvPicPr>
        <p:blipFill rotWithShape="1">
          <a:blip r:embed="rId7">
            <a:alphaModFix/>
          </a:blip>
          <a:srcRect/>
          <a:stretch/>
        </p:blipFill>
        <p:spPr>
          <a:xfrm>
            <a:off x="685800" y="514838"/>
            <a:ext cx="3429000" cy="1063289"/>
          </a:xfrm>
          <a:prstGeom prst="rect">
            <a:avLst/>
          </a:prstGeom>
          <a:noFill/>
          <a:ln>
            <a:noFill/>
          </a:ln>
        </p:spPr>
      </p:pic>
      <p:sp>
        <p:nvSpPr>
          <p:cNvPr id="19" name="TextBox 18">
            <a:extLst>
              <a:ext uri="{FF2B5EF4-FFF2-40B4-BE49-F238E27FC236}">
                <a16:creationId xmlns:a16="http://schemas.microsoft.com/office/drawing/2014/main" id="{B2941B60-1A28-4BA0-ABA4-906F40DA552E}"/>
              </a:ext>
            </a:extLst>
          </p:cNvPr>
          <p:cNvSpPr txBox="1"/>
          <p:nvPr/>
        </p:nvSpPr>
        <p:spPr>
          <a:xfrm>
            <a:off x="3797812" y="6182415"/>
            <a:ext cx="10908788" cy="830997"/>
          </a:xfrm>
          <a:prstGeom prst="rect">
            <a:avLst/>
          </a:prstGeom>
          <a:noFill/>
        </p:spPr>
        <p:txBody>
          <a:bodyPr wrap="square">
            <a:spAutoFit/>
          </a:bodyPr>
          <a:lstStyle/>
          <a:p>
            <a:pPr lvl="1"/>
            <a:r>
              <a:rPr lang="sv-SE" sz="4800" dirty="0">
                <a:solidFill>
                  <a:srgbClr val="FF5050"/>
                </a:solidFill>
                <a:latin typeface="DM Sans" panose="020B0604020202020204" charset="0"/>
              </a:rPr>
              <a:t>The academic track- ”Korta vägen”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13123603" y="5475036"/>
            <a:ext cx="8847511" cy="8855676"/>
            <a:chOff x="0" y="0"/>
            <a:chExt cx="11796681" cy="11807568"/>
          </a:xfrm>
        </p:grpSpPr>
        <p:grpSp>
          <p:nvGrpSpPr>
            <p:cNvPr id="11" name="Group 11"/>
            <p:cNvGrpSpPr/>
            <p:nvPr/>
          </p:nvGrpSpPr>
          <p:grpSpPr>
            <a:xfrm rot="2700000">
              <a:off x="1676828" y="2799524"/>
              <a:ext cx="9887197" cy="4753460"/>
              <a:chOff x="0" y="0"/>
              <a:chExt cx="660400" cy="317500"/>
            </a:xfrm>
          </p:grpSpPr>
          <p:sp>
            <p:nvSpPr>
              <p:cNvPr id="12" name="Freeform 12"/>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3" name="TextBox 13"/>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4" name="AutoShape 14"/>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5" name="AutoShape 15"/>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6" name="AutoShape 16"/>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7" name="AutoShape 17"/>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18" name="AutoShape 18"/>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19" name="AutoShape 19"/>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0" name="AutoShape 20"/>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1" name="AutoShape 21"/>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2" name="AutoShape 22"/>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sp>
        <p:nvSpPr>
          <p:cNvPr id="24" name="Freeform 24"/>
          <p:cNvSpPr/>
          <p:nvPr/>
        </p:nvSpPr>
        <p:spPr>
          <a:xfrm>
            <a:off x="1083809" y="869844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3" name="Picture 22">
            <a:extLst>
              <a:ext uri="{FF2B5EF4-FFF2-40B4-BE49-F238E27FC236}">
                <a16:creationId xmlns:a16="http://schemas.microsoft.com/office/drawing/2014/main" id="{F784250C-9D14-43A9-BD3F-EB1DCBFD23FC}"/>
              </a:ext>
            </a:extLst>
          </p:cNvPr>
          <p:cNvPicPr>
            <a:picLocks noChangeAspect="1"/>
          </p:cNvPicPr>
          <p:nvPr/>
        </p:nvPicPr>
        <p:blipFill>
          <a:blip r:embed="rId8"/>
          <a:stretch>
            <a:fillRect/>
          </a:stretch>
        </p:blipFill>
        <p:spPr>
          <a:xfrm>
            <a:off x="15608118" y="0"/>
            <a:ext cx="2667000" cy="1050798"/>
          </a:xfrm>
          <a:prstGeom prst="rect">
            <a:avLst/>
          </a:prstGeom>
        </p:spPr>
      </p:pic>
      <p:sp>
        <p:nvSpPr>
          <p:cNvPr id="25" name="Text Placeholder 35">
            <a:extLst>
              <a:ext uri="{FF2B5EF4-FFF2-40B4-BE49-F238E27FC236}">
                <a16:creationId xmlns:a16="http://schemas.microsoft.com/office/drawing/2014/main" id="{AAAC020B-A846-4E8C-B7C3-F8B5BFE34C5F}"/>
              </a:ext>
            </a:extLst>
          </p:cNvPr>
          <p:cNvSpPr txBox="1">
            <a:spLocks/>
          </p:cNvSpPr>
          <p:nvPr/>
        </p:nvSpPr>
        <p:spPr>
          <a:xfrm>
            <a:off x="8652178" y="3121457"/>
            <a:ext cx="8721422" cy="566310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chemeClr val="tx1"/>
              </a:buClr>
              <a:buSzPct val="150000"/>
              <a:defRPr/>
            </a:pPr>
            <a:r>
              <a:rPr lang="sv-SE" sz="3000" dirty="0">
                <a:solidFill>
                  <a:schemeClr val="tx1">
                    <a:lumMod val="75000"/>
                    <a:lumOff val="25000"/>
                  </a:schemeClr>
                </a:solidFill>
                <a:latin typeface="DM Sans" panose="020B0604020202020204" charset="0"/>
              </a:rPr>
              <a:t>Target time: 1 day</a:t>
            </a:r>
          </a:p>
          <a:p>
            <a:pPr>
              <a:lnSpc>
                <a:spcPct val="150000"/>
              </a:lnSpc>
              <a:buClr>
                <a:schemeClr val="tx1"/>
              </a:buClr>
              <a:buSzPct val="150000"/>
              <a:defRPr/>
            </a:pPr>
            <a:r>
              <a:rPr lang="sv-SE" sz="3000" dirty="0">
                <a:solidFill>
                  <a:schemeClr val="tx1">
                    <a:lumMod val="75000"/>
                    <a:lumOff val="25000"/>
                  </a:schemeClr>
                </a:solidFill>
                <a:latin typeface="DM Sans" panose="020B0604020202020204" charset="0"/>
              </a:rPr>
              <a:t>Objective: To identify knowledge in Swedish</a:t>
            </a:r>
          </a:p>
          <a:p>
            <a:pPr>
              <a:lnSpc>
                <a:spcPct val="150000"/>
              </a:lnSpc>
              <a:buClr>
                <a:schemeClr val="tx1"/>
              </a:buClr>
              <a:buSzPct val="150000"/>
              <a:defRPr/>
            </a:pPr>
            <a:r>
              <a:rPr lang="sv-SE" sz="3000" dirty="0">
                <a:solidFill>
                  <a:schemeClr val="tx1">
                    <a:lumMod val="75000"/>
                    <a:lumOff val="25000"/>
                  </a:schemeClr>
                </a:solidFill>
                <a:latin typeface="DM Sans" panose="020B0604020202020204" charset="0"/>
              </a:rPr>
              <a:t>Swedish test with results according to the Council of Europe's Common European Framework of Reference for Languages (CEFR)</a:t>
            </a:r>
          </a:p>
        </p:txBody>
      </p:sp>
      <p:sp>
        <p:nvSpPr>
          <p:cNvPr id="26" name="TextBox 25">
            <a:extLst>
              <a:ext uri="{FF2B5EF4-FFF2-40B4-BE49-F238E27FC236}">
                <a16:creationId xmlns:a16="http://schemas.microsoft.com/office/drawing/2014/main" id="{38843751-FBF1-4DDD-9B7E-E023808FECFB}"/>
              </a:ext>
            </a:extLst>
          </p:cNvPr>
          <p:cNvSpPr txBox="1"/>
          <p:nvPr/>
        </p:nvSpPr>
        <p:spPr>
          <a:xfrm>
            <a:off x="1720423" y="3159872"/>
            <a:ext cx="10411326" cy="707886"/>
          </a:xfrm>
          <a:prstGeom prst="rect">
            <a:avLst/>
          </a:prstGeom>
          <a:noFill/>
        </p:spPr>
        <p:txBody>
          <a:bodyPr wrap="square">
            <a:spAutoFit/>
          </a:bodyPr>
          <a:lstStyle/>
          <a:p>
            <a:r>
              <a:rPr lang="sv-SE" sz="4000" dirty="0">
                <a:solidFill>
                  <a:schemeClr val="accent4">
                    <a:lumMod val="75000"/>
                  </a:schemeClr>
                </a:solidFill>
                <a:latin typeface="Kollektif" panose="020B0604020202020204" charset="0"/>
              </a:rPr>
              <a:t>Test in Swedish</a:t>
            </a:r>
            <a:endParaRPr lang="en-GB" sz="4000" dirty="0">
              <a:solidFill>
                <a:schemeClr val="accent4">
                  <a:lumMod val="75000"/>
                </a:schemeClr>
              </a:solidFill>
              <a:latin typeface="Kollektif" panose="020B0604020202020204" charset="0"/>
            </a:endParaRPr>
          </a:p>
        </p:txBody>
      </p:sp>
      <p:sp>
        <p:nvSpPr>
          <p:cNvPr id="27" name="TextBox 26">
            <a:extLst>
              <a:ext uri="{FF2B5EF4-FFF2-40B4-BE49-F238E27FC236}">
                <a16:creationId xmlns:a16="http://schemas.microsoft.com/office/drawing/2014/main" id="{3484332E-2317-4910-8015-E33419961ED3}"/>
              </a:ext>
            </a:extLst>
          </p:cNvPr>
          <p:cNvSpPr txBox="1"/>
          <p:nvPr/>
        </p:nvSpPr>
        <p:spPr>
          <a:xfrm>
            <a:off x="1609671" y="1207970"/>
            <a:ext cx="10411326" cy="1015663"/>
          </a:xfrm>
          <a:prstGeom prst="rect">
            <a:avLst/>
          </a:prstGeom>
          <a:noFill/>
        </p:spPr>
        <p:txBody>
          <a:bodyPr wrap="square">
            <a:spAutoFit/>
          </a:bodyPr>
          <a:lstStyle/>
          <a:p>
            <a:r>
              <a:rPr lang="sv-SE" sz="6000" dirty="0">
                <a:solidFill>
                  <a:schemeClr val="accent4">
                    <a:lumMod val="75000"/>
                  </a:schemeClr>
                </a:solidFill>
                <a:latin typeface="Kollektif Bold" panose="020B0604020202020204" charset="0"/>
              </a:rPr>
              <a:t>Module 2: </a:t>
            </a:r>
            <a:endParaRPr lang="en-GB" sz="6000" dirty="0">
              <a:solidFill>
                <a:schemeClr val="accent4">
                  <a:lumMod val="75000"/>
                </a:schemeClr>
              </a:solidFill>
              <a:latin typeface="Kollektif Bold" panose="020B0604020202020204" charset="0"/>
            </a:endParaRPr>
          </a:p>
        </p:txBody>
      </p:sp>
      <p:pic>
        <p:nvPicPr>
          <p:cNvPr id="28" name="Google Shape;173;g2b1f0ea2a99_0_0">
            <a:extLst>
              <a:ext uri="{FF2B5EF4-FFF2-40B4-BE49-F238E27FC236}">
                <a16:creationId xmlns:a16="http://schemas.microsoft.com/office/drawing/2014/main" id="{D75ED79C-685C-406C-B543-9B12C3F4F05B}"/>
              </a:ext>
            </a:extLst>
          </p:cNvPr>
          <p:cNvPicPr preferRelativeResize="0"/>
          <p:nvPr/>
        </p:nvPicPr>
        <p:blipFill rotWithShape="1">
          <a:blip r:embed="rId9">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2041718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13123603" y="5475036"/>
            <a:ext cx="8847511" cy="8855676"/>
            <a:chOff x="0" y="0"/>
            <a:chExt cx="11796681" cy="11807568"/>
          </a:xfrm>
        </p:grpSpPr>
        <p:grpSp>
          <p:nvGrpSpPr>
            <p:cNvPr id="11" name="Group 11"/>
            <p:cNvGrpSpPr/>
            <p:nvPr/>
          </p:nvGrpSpPr>
          <p:grpSpPr>
            <a:xfrm rot="2700000">
              <a:off x="1676828" y="2799524"/>
              <a:ext cx="9887197" cy="4753460"/>
              <a:chOff x="0" y="0"/>
              <a:chExt cx="660400" cy="317500"/>
            </a:xfrm>
          </p:grpSpPr>
          <p:sp>
            <p:nvSpPr>
              <p:cNvPr id="12" name="Freeform 12"/>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3" name="TextBox 13"/>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4" name="AutoShape 14"/>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5" name="AutoShape 15"/>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6" name="AutoShape 16"/>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7" name="AutoShape 17"/>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18" name="AutoShape 18"/>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19" name="AutoShape 19"/>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0" name="AutoShape 20"/>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1" name="AutoShape 21"/>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2" name="AutoShape 22"/>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sp>
        <p:nvSpPr>
          <p:cNvPr id="24" name="Freeform 24"/>
          <p:cNvSpPr/>
          <p:nvPr/>
        </p:nvSpPr>
        <p:spPr>
          <a:xfrm>
            <a:off x="1083809" y="869844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3" name="Picture 22">
            <a:extLst>
              <a:ext uri="{FF2B5EF4-FFF2-40B4-BE49-F238E27FC236}">
                <a16:creationId xmlns:a16="http://schemas.microsoft.com/office/drawing/2014/main" id="{F784250C-9D14-43A9-BD3F-EB1DCBFD23FC}"/>
              </a:ext>
            </a:extLst>
          </p:cNvPr>
          <p:cNvPicPr>
            <a:picLocks noChangeAspect="1"/>
          </p:cNvPicPr>
          <p:nvPr/>
        </p:nvPicPr>
        <p:blipFill>
          <a:blip r:embed="rId8"/>
          <a:stretch>
            <a:fillRect/>
          </a:stretch>
        </p:blipFill>
        <p:spPr>
          <a:xfrm>
            <a:off x="16049006" y="30079"/>
            <a:ext cx="2221551" cy="875291"/>
          </a:xfrm>
          <a:prstGeom prst="rect">
            <a:avLst/>
          </a:prstGeom>
        </p:spPr>
      </p:pic>
      <p:sp>
        <p:nvSpPr>
          <p:cNvPr id="25" name="Text Placeholder 35">
            <a:extLst>
              <a:ext uri="{FF2B5EF4-FFF2-40B4-BE49-F238E27FC236}">
                <a16:creationId xmlns:a16="http://schemas.microsoft.com/office/drawing/2014/main" id="{5E12C7DE-4A1B-4D39-B7C3-667037284B6E}"/>
              </a:ext>
            </a:extLst>
          </p:cNvPr>
          <p:cNvSpPr txBox="1">
            <a:spLocks/>
          </p:cNvSpPr>
          <p:nvPr/>
        </p:nvSpPr>
        <p:spPr>
          <a:xfrm>
            <a:off x="8494089" y="3395714"/>
            <a:ext cx="8665692" cy="3889378"/>
          </a:xfrm>
          <a:prstGeom prst="rect">
            <a:avLst/>
          </a:prstGeom>
        </p:spPr>
        <p:txBody>
          <a:bodyPr vert="horz" lIns="0" tIns="0" rIns="0" bIns="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chemeClr val="tx1"/>
              </a:buClr>
              <a:buSzPct val="150000"/>
              <a:defRPr/>
            </a:pPr>
            <a:r>
              <a:rPr lang="sv-SE" sz="3000" dirty="0">
                <a:solidFill>
                  <a:schemeClr val="tx1">
                    <a:lumMod val="75000"/>
                    <a:lumOff val="25000"/>
                  </a:schemeClr>
                </a:solidFill>
                <a:latin typeface="DM Sans" panose="020B0604020202020204" charset="0"/>
              </a:rPr>
              <a:t>Target time: 3 days</a:t>
            </a:r>
          </a:p>
          <a:p>
            <a:pPr>
              <a:lnSpc>
                <a:spcPct val="150000"/>
              </a:lnSpc>
            </a:pPr>
            <a:r>
              <a:rPr lang="sv-SE" sz="3000" dirty="0">
                <a:solidFill>
                  <a:schemeClr val="tx1">
                    <a:lumMod val="75000"/>
                    <a:lumOff val="25000"/>
                  </a:schemeClr>
                </a:solidFill>
                <a:latin typeface="DM Sans" panose="020B0604020202020204" charset="0"/>
              </a:rPr>
              <a:t>Goal:  To gain knowledge about your path to a profession</a:t>
            </a:r>
            <a:r>
              <a:rPr lang="sv-SE" sz="3000" dirty="0">
                <a:solidFill>
                  <a:schemeClr val="tx1">
                    <a:lumMod val="75000"/>
                    <a:lumOff val="25000"/>
                  </a:schemeClr>
                </a:solidFill>
                <a:latin typeface="DM Sans" panose="020B0604020202020204" charset="0"/>
                <a:cs typeface="Calibri" panose="020F0502020204030204" pitchFamily="34" charset="0"/>
              </a:rPr>
              <a:t>/studies</a:t>
            </a:r>
            <a:endParaRPr lang="sv-SE" sz="3000" i="1" dirty="0">
              <a:solidFill>
                <a:schemeClr val="tx1">
                  <a:lumMod val="75000"/>
                  <a:lumOff val="25000"/>
                </a:schemeClr>
              </a:solidFill>
              <a:latin typeface="DM Sans" panose="020B0604020202020204" charset="0"/>
              <a:cs typeface="Calibri"/>
            </a:endParaRPr>
          </a:p>
          <a:p>
            <a:pPr marL="215900" indent="-215900">
              <a:lnSpc>
                <a:spcPct val="150000"/>
              </a:lnSpc>
            </a:pPr>
            <a:r>
              <a:rPr lang="sv-SE" sz="3000" dirty="0">
                <a:solidFill>
                  <a:schemeClr val="tx1">
                    <a:lumMod val="75000"/>
                    <a:lumOff val="25000"/>
                  </a:schemeClr>
                </a:solidFill>
                <a:latin typeface="DM Sans" panose="020B0604020202020204" charset="0"/>
              </a:rPr>
              <a:t> 1-hour conversation with a Guidance counselor</a:t>
            </a:r>
            <a:endParaRPr lang="sv-SE" sz="3000" dirty="0">
              <a:solidFill>
                <a:schemeClr val="tx1">
                  <a:lumMod val="75000"/>
                  <a:lumOff val="25000"/>
                </a:schemeClr>
              </a:solidFill>
              <a:latin typeface="DM Sans" panose="020B0604020202020204" charset="0"/>
              <a:cs typeface="Calibri" panose="020F0502020204030204" pitchFamily="34" charset="0"/>
            </a:endParaRPr>
          </a:p>
        </p:txBody>
      </p:sp>
      <p:sp>
        <p:nvSpPr>
          <p:cNvPr id="26" name="TextBox 25">
            <a:extLst>
              <a:ext uri="{FF2B5EF4-FFF2-40B4-BE49-F238E27FC236}">
                <a16:creationId xmlns:a16="http://schemas.microsoft.com/office/drawing/2014/main" id="{55D19A22-18B3-4E9D-8462-90F7937231C1}"/>
              </a:ext>
            </a:extLst>
          </p:cNvPr>
          <p:cNvSpPr txBox="1"/>
          <p:nvPr/>
        </p:nvSpPr>
        <p:spPr>
          <a:xfrm>
            <a:off x="1828800" y="2728714"/>
            <a:ext cx="5486400" cy="2554545"/>
          </a:xfrm>
          <a:prstGeom prst="rect">
            <a:avLst/>
          </a:prstGeom>
          <a:noFill/>
        </p:spPr>
        <p:txBody>
          <a:bodyPr wrap="square">
            <a:spAutoFit/>
          </a:bodyPr>
          <a:lstStyle/>
          <a:p>
            <a:endParaRPr lang="sv-SE" sz="4000" dirty="0">
              <a:solidFill>
                <a:schemeClr val="accent4">
                  <a:lumMod val="75000"/>
                </a:schemeClr>
              </a:solidFill>
              <a:latin typeface="Kollektif" panose="020B0604020202020204" charset="0"/>
            </a:endParaRPr>
          </a:p>
          <a:p>
            <a:r>
              <a:rPr lang="sv-SE" sz="4000" dirty="0">
                <a:solidFill>
                  <a:schemeClr val="accent4">
                    <a:lumMod val="75000"/>
                  </a:schemeClr>
                </a:solidFill>
                <a:latin typeface="Kollektif" panose="020B0604020202020204" charset="0"/>
              </a:rPr>
              <a:t>Academic counselling</a:t>
            </a:r>
            <a:br>
              <a:rPr lang="sv-SE" sz="4000" dirty="0">
                <a:solidFill>
                  <a:schemeClr val="accent4">
                    <a:lumMod val="75000"/>
                  </a:schemeClr>
                </a:solidFill>
                <a:latin typeface="Kollektif" panose="020B0604020202020204" charset="0"/>
              </a:rPr>
            </a:br>
            <a:br>
              <a:rPr lang="sv-SE" sz="4000" dirty="0">
                <a:solidFill>
                  <a:schemeClr val="accent4">
                    <a:lumMod val="75000"/>
                  </a:schemeClr>
                </a:solidFill>
                <a:latin typeface="Kollektif" panose="020B0604020202020204" charset="0"/>
              </a:rPr>
            </a:br>
            <a:r>
              <a:rPr lang="sv-SE" sz="4000" dirty="0">
                <a:solidFill>
                  <a:schemeClr val="accent4">
                    <a:lumMod val="75000"/>
                  </a:schemeClr>
                </a:solidFill>
                <a:latin typeface="Kollektif" panose="020B0604020202020204" charset="0"/>
              </a:rPr>
              <a:t>*Mandatory</a:t>
            </a:r>
            <a:endParaRPr lang="en-GB" sz="4000" dirty="0">
              <a:solidFill>
                <a:schemeClr val="accent4">
                  <a:lumMod val="75000"/>
                </a:schemeClr>
              </a:solidFill>
              <a:latin typeface="Kollektif" panose="020B0604020202020204" charset="0"/>
            </a:endParaRPr>
          </a:p>
        </p:txBody>
      </p:sp>
      <p:sp>
        <p:nvSpPr>
          <p:cNvPr id="27" name="TextBox 26">
            <a:extLst>
              <a:ext uri="{FF2B5EF4-FFF2-40B4-BE49-F238E27FC236}">
                <a16:creationId xmlns:a16="http://schemas.microsoft.com/office/drawing/2014/main" id="{F064DFAC-63C2-4AF4-BBF0-307227CE0C62}"/>
              </a:ext>
            </a:extLst>
          </p:cNvPr>
          <p:cNvSpPr txBox="1"/>
          <p:nvPr/>
        </p:nvSpPr>
        <p:spPr>
          <a:xfrm>
            <a:off x="1824789" y="1181100"/>
            <a:ext cx="10411326" cy="1015663"/>
          </a:xfrm>
          <a:prstGeom prst="rect">
            <a:avLst/>
          </a:prstGeom>
          <a:noFill/>
        </p:spPr>
        <p:txBody>
          <a:bodyPr wrap="square">
            <a:spAutoFit/>
          </a:bodyPr>
          <a:lstStyle/>
          <a:p>
            <a:r>
              <a:rPr lang="sv-SE" sz="6000" dirty="0">
                <a:solidFill>
                  <a:schemeClr val="accent4">
                    <a:lumMod val="75000"/>
                  </a:schemeClr>
                </a:solidFill>
                <a:latin typeface="Kollektif Bold" panose="020B0604020202020204" charset="0"/>
              </a:rPr>
              <a:t>Module 3</a:t>
            </a:r>
          </a:p>
        </p:txBody>
      </p:sp>
      <p:pic>
        <p:nvPicPr>
          <p:cNvPr id="28" name="Google Shape;173;g2b1f0ea2a99_0_0">
            <a:extLst>
              <a:ext uri="{FF2B5EF4-FFF2-40B4-BE49-F238E27FC236}">
                <a16:creationId xmlns:a16="http://schemas.microsoft.com/office/drawing/2014/main" id="{34B3C15F-E0E5-4109-8D40-5F4D97DAE3FA}"/>
              </a:ext>
            </a:extLst>
          </p:cNvPr>
          <p:cNvPicPr preferRelativeResize="0"/>
          <p:nvPr/>
        </p:nvPicPr>
        <p:blipFill rotWithShape="1">
          <a:blip r:embed="rId9">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1894439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13123603" y="5475036"/>
            <a:ext cx="8847511" cy="8855676"/>
            <a:chOff x="0" y="0"/>
            <a:chExt cx="11796681" cy="11807568"/>
          </a:xfrm>
        </p:grpSpPr>
        <p:grpSp>
          <p:nvGrpSpPr>
            <p:cNvPr id="11" name="Group 11"/>
            <p:cNvGrpSpPr/>
            <p:nvPr/>
          </p:nvGrpSpPr>
          <p:grpSpPr>
            <a:xfrm rot="2700000">
              <a:off x="1676828" y="2799524"/>
              <a:ext cx="9887197" cy="4753460"/>
              <a:chOff x="0" y="0"/>
              <a:chExt cx="660400" cy="317500"/>
            </a:xfrm>
          </p:grpSpPr>
          <p:sp>
            <p:nvSpPr>
              <p:cNvPr id="12" name="Freeform 12"/>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3" name="TextBox 13"/>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4" name="AutoShape 14"/>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5" name="AutoShape 15"/>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6" name="AutoShape 16"/>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7" name="AutoShape 17"/>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18" name="AutoShape 18"/>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19" name="AutoShape 19"/>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0" name="AutoShape 20"/>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1" name="AutoShape 21"/>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2" name="AutoShape 22"/>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sp>
        <p:nvSpPr>
          <p:cNvPr id="24" name="Freeform 24"/>
          <p:cNvSpPr/>
          <p:nvPr/>
        </p:nvSpPr>
        <p:spPr>
          <a:xfrm>
            <a:off x="1083809" y="869844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3" name="Picture 22">
            <a:extLst>
              <a:ext uri="{FF2B5EF4-FFF2-40B4-BE49-F238E27FC236}">
                <a16:creationId xmlns:a16="http://schemas.microsoft.com/office/drawing/2014/main" id="{F784250C-9D14-43A9-BD3F-EB1DCBFD23FC}"/>
              </a:ext>
            </a:extLst>
          </p:cNvPr>
          <p:cNvPicPr>
            <a:picLocks noChangeAspect="1"/>
          </p:cNvPicPr>
          <p:nvPr/>
        </p:nvPicPr>
        <p:blipFill>
          <a:blip r:embed="rId8"/>
          <a:stretch>
            <a:fillRect/>
          </a:stretch>
        </p:blipFill>
        <p:spPr>
          <a:xfrm>
            <a:off x="13499716" y="1"/>
            <a:ext cx="4788284" cy="1886584"/>
          </a:xfrm>
          <a:prstGeom prst="rect">
            <a:avLst/>
          </a:prstGeom>
        </p:spPr>
      </p:pic>
      <p:sp>
        <p:nvSpPr>
          <p:cNvPr id="25" name="Text Placeholder 35">
            <a:extLst>
              <a:ext uri="{FF2B5EF4-FFF2-40B4-BE49-F238E27FC236}">
                <a16:creationId xmlns:a16="http://schemas.microsoft.com/office/drawing/2014/main" id="{C709985D-80F4-4F8D-BDF8-72F4055B27A0}"/>
              </a:ext>
            </a:extLst>
          </p:cNvPr>
          <p:cNvSpPr txBox="1">
            <a:spLocks/>
          </p:cNvSpPr>
          <p:nvPr/>
        </p:nvSpPr>
        <p:spPr>
          <a:xfrm>
            <a:off x="7638401" y="3046201"/>
            <a:ext cx="8213633" cy="486714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chemeClr val="tx1"/>
              </a:buClr>
              <a:buSzPct val="150000"/>
              <a:defRPr/>
            </a:pPr>
            <a:r>
              <a:rPr lang="sv-SE" sz="3000" dirty="0">
                <a:solidFill>
                  <a:schemeClr val="tx1">
                    <a:lumMod val="75000"/>
                    <a:lumOff val="25000"/>
                  </a:schemeClr>
                </a:solidFill>
                <a:latin typeface="DM Sans" panose="020B0604020202020204" charset="0"/>
              </a:rPr>
              <a:t>Target time: 5 days</a:t>
            </a:r>
          </a:p>
          <a:p>
            <a:pPr>
              <a:lnSpc>
                <a:spcPct val="150000"/>
              </a:lnSpc>
              <a:buClr>
                <a:schemeClr val="tx1"/>
              </a:buClr>
              <a:buSzPct val="150000"/>
              <a:defRPr/>
            </a:pPr>
            <a:r>
              <a:rPr lang="sv-SE" sz="3000" dirty="0">
                <a:solidFill>
                  <a:schemeClr val="tx1">
                    <a:lumMod val="75000"/>
                    <a:lumOff val="25000"/>
                  </a:schemeClr>
                </a:solidFill>
                <a:latin typeface="DM Sans" panose="020B0604020202020204" charset="0"/>
              </a:rPr>
              <a:t>Objective: to obtain an overall picture of each participant, which will form the basis of the individual training plan we develop together</a:t>
            </a:r>
          </a:p>
          <a:p>
            <a:pPr>
              <a:lnSpc>
                <a:spcPct val="150000"/>
              </a:lnSpc>
              <a:buClr>
                <a:schemeClr val="tx1"/>
              </a:buClr>
              <a:buSzPct val="150000"/>
              <a:defRPr/>
            </a:pPr>
            <a:r>
              <a:rPr lang="sv-SE" sz="3000" dirty="0">
                <a:solidFill>
                  <a:schemeClr val="tx1">
                    <a:lumMod val="75000"/>
                    <a:lumOff val="25000"/>
                  </a:schemeClr>
                </a:solidFill>
                <a:latin typeface="DM Sans" panose="020B0604020202020204" charset="0"/>
              </a:rPr>
              <a:t>1.5 hour mapping session, individual plan</a:t>
            </a:r>
          </a:p>
        </p:txBody>
      </p:sp>
      <p:sp>
        <p:nvSpPr>
          <p:cNvPr id="26" name="Title 17">
            <a:extLst>
              <a:ext uri="{FF2B5EF4-FFF2-40B4-BE49-F238E27FC236}">
                <a16:creationId xmlns:a16="http://schemas.microsoft.com/office/drawing/2014/main" id="{FEE0D4C7-189A-400D-8CAC-C648C485AE8C}"/>
              </a:ext>
            </a:extLst>
          </p:cNvPr>
          <p:cNvSpPr txBox="1">
            <a:spLocks/>
          </p:cNvSpPr>
          <p:nvPr/>
        </p:nvSpPr>
        <p:spPr>
          <a:xfrm>
            <a:off x="1625713" y="3171157"/>
            <a:ext cx="3455988" cy="38893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4000" dirty="0">
                <a:solidFill>
                  <a:schemeClr val="accent4">
                    <a:lumMod val="75000"/>
                  </a:schemeClr>
                </a:solidFill>
                <a:latin typeface="Kollektif" panose="020B0604020202020204" charset="0"/>
              </a:rPr>
              <a:t>Mapping</a:t>
            </a:r>
            <a:br>
              <a:rPr lang="sv-SE" sz="4000" dirty="0">
                <a:solidFill>
                  <a:schemeClr val="accent4">
                    <a:lumMod val="75000"/>
                  </a:schemeClr>
                </a:solidFill>
                <a:latin typeface="Kollektif" panose="020B0604020202020204" charset="0"/>
              </a:rPr>
            </a:br>
            <a:br>
              <a:rPr lang="sv-SE" sz="4000" dirty="0">
                <a:solidFill>
                  <a:schemeClr val="accent4">
                    <a:lumMod val="75000"/>
                  </a:schemeClr>
                </a:solidFill>
                <a:latin typeface="Kollektif" panose="020B0604020202020204" charset="0"/>
              </a:rPr>
            </a:br>
            <a:r>
              <a:rPr lang="sv-SE" sz="3200" dirty="0">
                <a:solidFill>
                  <a:schemeClr val="accent4">
                    <a:lumMod val="75000"/>
                  </a:schemeClr>
                </a:solidFill>
                <a:latin typeface="Kollektif" panose="020B0604020202020204" charset="0"/>
              </a:rPr>
              <a:t>*Mandatory</a:t>
            </a:r>
          </a:p>
        </p:txBody>
      </p:sp>
      <p:sp>
        <p:nvSpPr>
          <p:cNvPr id="27" name="TextBox 26">
            <a:extLst>
              <a:ext uri="{FF2B5EF4-FFF2-40B4-BE49-F238E27FC236}">
                <a16:creationId xmlns:a16="http://schemas.microsoft.com/office/drawing/2014/main" id="{0C1C3852-358C-4603-8362-43075BC51B3F}"/>
              </a:ext>
            </a:extLst>
          </p:cNvPr>
          <p:cNvSpPr txBox="1"/>
          <p:nvPr/>
        </p:nvSpPr>
        <p:spPr>
          <a:xfrm>
            <a:off x="2093203" y="1533251"/>
            <a:ext cx="10408920" cy="1015663"/>
          </a:xfrm>
          <a:prstGeom prst="rect">
            <a:avLst/>
          </a:prstGeom>
          <a:noFill/>
        </p:spPr>
        <p:txBody>
          <a:bodyPr wrap="square">
            <a:spAutoFit/>
          </a:bodyPr>
          <a:lstStyle/>
          <a:p>
            <a:r>
              <a:rPr lang="sv-SE" sz="6000" dirty="0">
                <a:solidFill>
                  <a:schemeClr val="accent4">
                    <a:lumMod val="75000"/>
                  </a:schemeClr>
                </a:solidFill>
                <a:latin typeface="Kollektif Bold" panose="020B0604020202020204" charset="0"/>
              </a:rPr>
              <a:t>Module 4</a:t>
            </a:r>
            <a:endParaRPr lang="en-GB" sz="6000" dirty="0">
              <a:solidFill>
                <a:schemeClr val="accent4">
                  <a:lumMod val="75000"/>
                </a:schemeClr>
              </a:solidFill>
              <a:latin typeface="Kollektif Bold" panose="020B0604020202020204" charset="0"/>
            </a:endParaRPr>
          </a:p>
        </p:txBody>
      </p:sp>
      <p:pic>
        <p:nvPicPr>
          <p:cNvPr id="28" name="Google Shape;173;g2b1f0ea2a99_0_0">
            <a:extLst>
              <a:ext uri="{FF2B5EF4-FFF2-40B4-BE49-F238E27FC236}">
                <a16:creationId xmlns:a16="http://schemas.microsoft.com/office/drawing/2014/main" id="{7A0C8FEB-FF4A-444E-9C34-357E6A8AB6FD}"/>
              </a:ext>
            </a:extLst>
          </p:cNvPr>
          <p:cNvPicPr preferRelativeResize="0"/>
          <p:nvPr/>
        </p:nvPicPr>
        <p:blipFill rotWithShape="1">
          <a:blip r:embed="rId9">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2734345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14118456" y="5354414"/>
            <a:ext cx="8847511" cy="8855676"/>
            <a:chOff x="0" y="0"/>
            <a:chExt cx="11796681" cy="11807568"/>
          </a:xfrm>
        </p:grpSpPr>
        <p:grpSp>
          <p:nvGrpSpPr>
            <p:cNvPr id="11" name="Group 11"/>
            <p:cNvGrpSpPr/>
            <p:nvPr/>
          </p:nvGrpSpPr>
          <p:grpSpPr>
            <a:xfrm rot="2700000">
              <a:off x="1676828" y="2799524"/>
              <a:ext cx="9887197" cy="4753460"/>
              <a:chOff x="0" y="0"/>
              <a:chExt cx="660400" cy="317500"/>
            </a:xfrm>
          </p:grpSpPr>
          <p:sp>
            <p:nvSpPr>
              <p:cNvPr id="12" name="Freeform 12"/>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3" name="TextBox 13"/>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4" name="AutoShape 14"/>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5" name="AutoShape 15"/>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6" name="AutoShape 16"/>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7" name="AutoShape 17"/>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18" name="AutoShape 18"/>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19" name="AutoShape 19"/>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0" name="AutoShape 20"/>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1" name="AutoShape 21"/>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2" name="AutoShape 22"/>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sp>
        <p:nvSpPr>
          <p:cNvPr id="24" name="Freeform 24"/>
          <p:cNvSpPr/>
          <p:nvPr/>
        </p:nvSpPr>
        <p:spPr>
          <a:xfrm>
            <a:off x="1083809" y="869844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3" name="Picture 22">
            <a:extLst>
              <a:ext uri="{FF2B5EF4-FFF2-40B4-BE49-F238E27FC236}">
                <a16:creationId xmlns:a16="http://schemas.microsoft.com/office/drawing/2014/main" id="{F784250C-9D14-43A9-BD3F-EB1DCBFD23FC}"/>
              </a:ext>
            </a:extLst>
          </p:cNvPr>
          <p:cNvPicPr>
            <a:picLocks noChangeAspect="1"/>
          </p:cNvPicPr>
          <p:nvPr/>
        </p:nvPicPr>
        <p:blipFill>
          <a:blip r:embed="rId8"/>
          <a:stretch>
            <a:fillRect/>
          </a:stretch>
        </p:blipFill>
        <p:spPr>
          <a:xfrm>
            <a:off x="15876416" y="1"/>
            <a:ext cx="2411584" cy="950164"/>
          </a:xfrm>
          <a:prstGeom prst="rect">
            <a:avLst/>
          </a:prstGeom>
        </p:spPr>
      </p:pic>
      <p:sp>
        <p:nvSpPr>
          <p:cNvPr id="25" name="Text Placeholder 35">
            <a:extLst>
              <a:ext uri="{FF2B5EF4-FFF2-40B4-BE49-F238E27FC236}">
                <a16:creationId xmlns:a16="http://schemas.microsoft.com/office/drawing/2014/main" id="{43BC6CCA-561A-4F3B-A229-32A48695AB54}"/>
              </a:ext>
            </a:extLst>
          </p:cNvPr>
          <p:cNvSpPr txBox="1">
            <a:spLocks/>
          </p:cNvSpPr>
          <p:nvPr/>
        </p:nvSpPr>
        <p:spPr>
          <a:xfrm>
            <a:off x="7911090" y="2693538"/>
            <a:ext cx="9598025" cy="742267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chemeClr val="tx1"/>
              </a:buClr>
              <a:buSzPct val="150000"/>
              <a:defRPr/>
            </a:pPr>
            <a:r>
              <a:rPr lang="sv-SE" sz="3000" dirty="0">
                <a:solidFill>
                  <a:schemeClr val="tx1">
                    <a:lumMod val="75000"/>
                    <a:lumOff val="25000"/>
                  </a:schemeClr>
                </a:solidFill>
                <a:latin typeface="DM Sans" panose="020B0604020202020204" charset="0"/>
              </a:rPr>
              <a:t>Target time: 65 days</a:t>
            </a:r>
          </a:p>
          <a:p>
            <a:pPr>
              <a:lnSpc>
                <a:spcPct val="150000"/>
              </a:lnSpc>
            </a:pPr>
            <a:r>
              <a:rPr lang="sv-SE" sz="3000" dirty="0">
                <a:solidFill>
                  <a:schemeClr val="tx1">
                    <a:lumMod val="75000"/>
                    <a:lumOff val="25000"/>
                  </a:schemeClr>
                </a:solidFill>
                <a:latin typeface="DM Sans" panose="020B0604020202020204" charset="0"/>
              </a:rPr>
              <a:t>Objective: to improve their Swedish communication, pronunciation, writing, reading comprehension, grammar, and vocabulary skills at an academic level</a:t>
            </a:r>
          </a:p>
          <a:p>
            <a:pPr>
              <a:lnSpc>
                <a:spcPct val="150000"/>
              </a:lnSpc>
            </a:pPr>
            <a:r>
              <a:rPr lang="sv-SE" sz="3000" dirty="0">
                <a:solidFill>
                  <a:schemeClr val="tx1">
                    <a:lumMod val="75000"/>
                    <a:lumOff val="25000"/>
                  </a:schemeClr>
                </a:solidFill>
                <a:latin typeface="DM Sans" panose="020B0604020202020204" charset="0"/>
              </a:rPr>
              <a:t>Swedish language teaching</a:t>
            </a:r>
          </a:p>
          <a:p>
            <a:pPr>
              <a:lnSpc>
                <a:spcPct val="150000"/>
              </a:lnSpc>
            </a:pPr>
            <a:r>
              <a:rPr lang="sv-SE" sz="3000" dirty="0">
                <a:solidFill>
                  <a:schemeClr val="tx1">
                    <a:lumMod val="75000"/>
                    <a:lumOff val="25000"/>
                  </a:schemeClr>
                </a:solidFill>
                <a:latin typeface="DM Sans" panose="020B0604020202020204" charset="0"/>
              </a:rPr>
              <a:t>Grades are possible in some cities</a:t>
            </a:r>
          </a:p>
        </p:txBody>
      </p:sp>
      <p:sp>
        <p:nvSpPr>
          <p:cNvPr id="27" name="Title 17">
            <a:extLst>
              <a:ext uri="{FF2B5EF4-FFF2-40B4-BE49-F238E27FC236}">
                <a16:creationId xmlns:a16="http://schemas.microsoft.com/office/drawing/2014/main" id="{9CF77AC2-5FEC-4F82-88D2-1BA27B2CCCAA}"/>
              </a:ext>
            </a:extLst>
          </p:cNvPr>
          <p:cNvSpPr txBox="1">
            <a:spLocks/>
          </p:cNvSpPr>
          <p:nvPr/>
        </p:nvSpPr>
        <p:spPr>
          <a:xfrm>
            <a:off x="1446415" y="2745271"/>
            <a:ext cx="5844760" cy="38893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4000" dirty="0">
                <a:solidFill>
                  <a:schemeClr val="accent4">
                    <a:lumMod val="75000"/>
                  </a:schemeClr>
                </a:solidFill>
                <a:latin typeface="Kollektif" panose="020B0604020202020204" charset="0"/>
              </a:rPr>
              <a:t>Academic Swedish for the professional field</a:t>
            </a:r>
          </a:p>
        </p:txBody>
      </p:sp>
      <p:sp>
        <p:nvSpPr>
          <p:cNvPr id="28" name="TextBox 27">
            <a:extLst>
              <a:ext uri="{FF2B5EF4-FFF2-40B4-BE49-F238E27FC236}">
                <a16:creationId xmlns:a16="http://schemas.microsoft.com/office/drawing/2014/main" id="{FDB120A0-C559-4047-A409-233261007B87}"/>
              </a:ext>
            </a:extLst>
          </p:cNvPr>
          <p:cNvSpPr txBox="1"/>
          <p:nvPr/>
        </p:nvSpPr>
        <p:spPr>
          <a:xfrm>
            <a:off x="1828800" y="1187703"/>
            <a:ext cx="10411326" cy="1015663"/>
          </a:xfrm>
          <a:prstGeom prst="rect">
            <a:avLst/>
          </a:prstGeom>
          <a:noFill/>
        </p:spPr>
        <p:txBody>
          <a:bodyPr wrap="square">
            <a:spAutoFit/>
          </a:bodyPr>
          <a:lstStyle/>
          <a:p>
            <a:r>
              <a:rPr lang="sv-SE" sz="6000" dirty="0">
                <a:solidFill>
                  <a:schemeClr val="accent4">
                    <a:lumMod val="75000"/>
                  </a:schemeClr>
                </a:solidFill>
                <a:latin typeface="Kollektif Bold" panose="020B0604020202020204" charset="0"/>
              </a:rPr>
              <a:t>Module 5</a:t>
            </a:r>
            <a:endParaRPr lang="en-GB" sz="6000" dirty="0">
              <a:solidFill>
                <a:schemeClr val="accent4">
                  <a:lumMod val="75000"/>
                </a:schemeClr>
              </a:solidFill>
              <a:latin typeface="Kollektif Bold" panose="020B0604020202020204" charset="0"/>
            </a:endParaRPr>
          </a:p>
        </p:txBody>
      </p:sp>
      <p:pic>
        <p:nvPicPr>
          <p:cNvPr id="29" name="Google Shape;173;g2b1f0ea2a99_0_0">
            <a:extLst>
              <a:ext uri="{FF2B5EF4-FFF2-40B4-BE49-F238E27FC236}">
                <a16:creationId xmlns:a16="http://schemas.microsoft.com/office/drawing/2014/main" id="{AE9F519A-3E39-435E-96F7-5C6A3DB76643}"/>
              </a:ext>
            </a:extLst>
          </p:cNvPr>
          <p:cNvPicPr preferRelativeResize="0"/>
          <p:nvPr/>
        </p:nvPicPr>
        <p:blipFill rotWithShape="1">
          <a:blip r:embed="rId9">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3251886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13123603" y="5475036"/>
            <a:ext cx="8847511" cy="8855676"/>
            <a:chOff x="0" y="0"/>
            <a:chExt cx="11796681" cy="11807568"/>
          </a:xfrm>
        </p:grpSpPr>
        <p:grpSp>
          <p:nvGrpSpPr>
            <p:cNvPr id="11" name="Group 11"/>
            <p:cNvGrpSpPr/>
            <p:nvPr/>
          </p:nvGrpSpPr>
          <p:grpSpPr>
            <a:xfrm rot="2700000">
              <a:off x="1676828" y="2799524"/>
              <a:ext cx="9887197" cy="4753460"/>
              <a:chOff x="0" y="0"/>
              <a:chExt cx="660400" cy="317500"/>
            </a:xfrm>
          </p:grpSpPr>
          <p:sp>
            <p:nvSpPr>
              <p:cNvPr id="12" name="Freeform 12"/>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3" name="TextBox 13"/>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4" name="AutoShape 14"/>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5" name="AutoShape 15"/>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6" name="AutoShape 16"/>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7" name="AutoShape 17"/>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18" name="AutoShape 18"/>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19" name="AutoShape 19"/>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0" name="AutoShape 20"/>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1" name="AutoShape 21"/>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2" name="AutoShape 22"/>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sp>
        <p:nvSpPr>
          <p:cNvPr id="24" name="Freeform 24"/>
          <p:cNvSpPr/>
          <p:nvPr/>
        </p:nvSpPr>
        <p:spPr>
          <a:xfrm>
            <a:off x="1083809" y="869844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3" name="Picture 22">
            <a:extLst>
              <a:ext uri="{FF2B5EF4-FFF2-40B4-BE49-F238E27FC236}">
                <a16:creationId xmlns:a16="http://schemas.microsoft.com/office/drawing/2014/main" id="{F784250C-9D14-43A9-BD3F-EB1DCBFD23FC}"/>
              </a:ext>
            </a:extLst>
          </p:cNvPr>
          <p:cNvPicPr>
            <a:picLocks noChangeAspect="1"/>
          </p:cNvPicPr>
          <p:nvPr/>
        </p:nvPicPr>
        <p:blipFill>
          <a:blip r:embed="rId8"/>
          <a:stretch>
            <a:fillRect/>
          </a:stretch>
        </p:blipFill>
        <p:spPr>
          <a:xfrm>
            <a:off x="13499716" y="1"/>
            <a:ext cx="4788284" cy="1886584"/>
          </a:xfrm>
          <a:prstGeom prst="rect">
            <a:avLst/>
          </a:prstGeom>
        </p:spPr>
      </p:pic>
      <p:sp>
        <p:nvSpPr>
          <p:cNvPr id="25" name="Text Placeholder 35">
            <a:extLst>
              <a:ext uri="{FF2B5EF4-FFF2-40B4-BE49-F238E27FC236}">
                <a16:creationId xmlns:a16="http://schemas.microsoft.com/office/drawing/2014/main" id="{9BC0A430-626D-4071-A4E4-B977346436D0}"/>
              </a:ext>
            </a:extLst>
          </p:cNvPr>
          <p:cNvSpPr txBox="1">
            <a:spLocks/>
          </p:cNvSpPr>
          <p:nvPr/>
        </p:nvSpPr>
        <p:spPr>
          <a:xfrm>
            <a:off x="8071954" y="2416584"/>
            <a:ext cx="9521825" cy="8480093"/>
          </a:xfrm>
          <a:prstGeom prst="rect">
            <a:avLst/>
          </a:prstGeom>
        </p:spPr>
        <p:txBody>
          <a:bodyPr vert="horz" lIns="0" tIns="0" rIns="0" bIns="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5900" indent="-215900">
              <a:lnSpc>
                <a:spcPct val="150000"/>
              </a:lnSpc>
              <a:buClr>
                <a:schemeClr val="tx1"/>
              </a:buClr>
              <a:buSzPct val="150000"/>
              <a:defRPr/>
            </a:pPr>
            <a:r>
              <a:rPr lang="sv-SE" sz="3000" dirty="0">
                <a:solidFill>
                  <a:schemeClr val="tx1">
                    <a:lumMod val="75000"/>
                    <a:lumOff val="25000"/>
                  </a:schemeClr>
                </a:solidFill>
                <a:latin typeface="DM Sans" panose="020B0604020202020204" charset="0"/>
              </a:rPr>
              <a:t>Target time: 10 days</a:t>
            </a:r>
          </a:p>
          <a:p>
            <a:pPr marL="215900" indent="-215900">
              <a:lnSpc>
                <a:spcPct val="150000"/>
              </a:lnSpc>
            </a:pPr>
            <a:r>
              <a:rPr lang="sv-SE" sz="3000" dirty="0">
                <a:solidFill>
                  <a:schemeClr val="tx1">
                    <a:lumMod val="75000"/>
                    <a:lumOff val="25000"/>
                  </a:schemeClr>
                </a:solidFill>
                <a:latin typeface="DM Sans" panose="020B0604020202020204" charset="0"/>
              </a:rPr>
              <a:t>Objective: to gain knowledge of the study tradition at the academic level in Sweden</a:t>
            </a:r>
            <a:endParaRPr lang="sv-SE" sz="3000" dirty="0">
              <a:solidFill>
                <a:schemeClr val="tx1">
                  <a:lumMod val="75000"/>
                  <a:lumOff val="25000"/>
                </a:schemeClr>
              </a:solidFill>
              <a:latin typeface="DM Sans" panose="020B0604020202020204" charset="0"/>
              <a:cs typeface="Calibri" panose="020F0502020204030204" pitchFamily="34" charset="0"/>
            </a:endParaRPr>
          </a:p>
          <a:p>
            <a:pPr marL="215900" indent="-215900">
              <a:lnSpc>
                <a:spcPct val="150000"/>
              </a:lnSpc>
            </a:pPr>
            <a:r>
              <a:rPr lang="sv-SE" sz="3000" dirty="0">
                <a:solidFill>
                  <a:schemeClr val="tx1">
                    <a:lumMod val="75000"/>
                    <a:lumOff val="25000"/>
                  </a:schemeClr>
                </a:solidFill>
                <a:latin typeface="DM Sans" panose="020B0604020202020204" charset="0"/>
                <a:cs typeface="Calibri"/>
              </a:rPr>
              <a:t>Lectures at universities</a:t>
            </a:r>
          </a:p>
          <a:p>
            <a:pPr marL="215900" indent="-215900">
              <a:lnSpc>
                <a:spcPct val="150000"/>
              </a:lnSpc>
            </a:pPr>
            <a:r>
              <a:rPr lang="sv-SE" sz="3000" dirty="0">
                <a:solidFill>
                  <a:schemeClr val="tx1">
                    <a:lumMod val="75000"/>
                    <a:lumOff val="25000"/>
                  </a:schemeClr>
                </a:solidFill>
                <a:latin typeface="DM Sans" panose="020B0604020202020204" charset="0"/>
              </a:rPr>
              <a:t>Information on the Swedish education system</a:t>
            </a:r>
            <a:endParaRPr lang="sv-SE" sz="3000" dirty="0">
              <a:solidFill>
                <a:schemeClr val="tx1">
                  <a:lumMod val="75000"/>
                  <a:lumOff val="25000"/>
                </a:schemeClr>
              </a:solidFill>
              <a:latin typeface="DM Sans" panose="020B0604020202020204" charset="0"/>
              <a:cs typeface="Calibri" panose="020F0502020204030204" pitchFamily="34" charset="0"/>
            </a:endParaRPr>
          </a:p>
          <a:p>
            <a:pPr marL="215900" indent="-215900">
              <a:lnSpc>
                <a:spcPct val="150000"/>
              </a:lnSpc>
            </a:pPr>
            <a:r>
              <a:rPr lang="sv-SE" sz="3000" dirty="0">
                <a:solidFill>
                  <a:schemeClr val="tx1">
                    <a:lumMod val="75000"/>
                    <a:lumOff val="25000"/>
                  </a:schemeClr>
                </a:solidFill>
                <a:latin typeface="DM Sans" panose="020B0604020202020204" charset="0"/>
              </a:rPr>
              <a:t>Writing center at University</a:t>
            </a:r>
            <a:endParaRPr lang="sv-SE" sz="3000" dirty="0">
              <a:solidFill>
                <a:schemeClr val="tx1">
                  <a:lumMod val="75000"/>
                  <a:lumOff val="25000"/>
                </a:schemeClr>
              </a:solidFill>
              <a:latin typeface="DM Sans" panose="020B0604020202020204" charset="0"/>
              <a:cs typeface="Calibri" panose="020F0502020204030204" pitchFamily="34" charset="0"/>
            </a:endParaRPr>
          </a:p>
          <a:p>
            <a:pPr marL="215900" indent="-215900">
              <a:lnSpc>
                <a:spcPct val="150000"/>
              </a:lnSpc>
            </a:pPr>
            <a:r>
              <a:rPr lang="sv-SE" sz="3000" dirty="0">
                <a:solidFill>
                  <a:schemeClr val="tx1">
                    <a:lumMod val="75000"/>
                    <a:lumOff val="25000"/>
                  </a:schemeClr>
                </a:solidFill>
                <a:latin typeface="DM Sans" panose="020B0604020202020204" charset="0"/>
              </a:rPr>
              <a:t>Tour of the university library</a:t>
            </a:r>
            <a:endParaRPr lang="sv-SE" sz="3000" dirty="0">
              <a:solidFill>
                <a:schemeClr val="tx1">
                  <a:lumMod val="75000"/>
                  <a:lumOff val="25000"/>
                </a:schemeClr>
              </a:solidFill>
              <a:latin typeface="DM Sans" panose="020B0604020202020204" charset="0"/>
              <a:cs typeface="Calibri" panose="020F0502020204030204" pitchFamily="34" charset="0"/>
            </a:endParaRPr>
          </a:p>
          <a:p>
            <a:pPr marL="215900" indent="-215900">
              <a:lnSpc>
                <a:spcPct val="150000"/>
              </a:lnSpc>
            </a:pPr>
            <a:r>
              <a:rPr lang="sv-SE" sz="3000" i="1" dirty="0">
                <a:solidFill>
                  <a:schemeClr val="tx1">
                    <a:lumMod val="75000"/>
                    <a:lumOff val="25000"/>
                  </a:schemeClr>
                </a:solidFill>
                <a:latin typeface="DM Sans" panose="020B0604020202020204" charset="0"/>
                <a:cs typeface="Calibri"/>
              </a:rPr>
              <a:t>Taking place at the University</a:t>
            </a:r>
          </a:p>
        </p:txBody>
      </p:sp>
      <p:sp>
        <p:nvSpPr>
          <p:cNvPr id="26" name="Title 17">
            <a:extLst>
              <a:ext uri="{FF2B5EF4-FFF2-40B4-BE49-F238E27FC236}">
                <a16:creationId xmlns:a16="http://schemas.microsoft.com/office/drawing/2014/main" id="{E1DD88D2-4A4D-4479-A9BA-B9820BE6DD1C}"/>
              </a:ext>
            </a:extLst>
          </p:cNvPr>
          <p:cNvSpPr txBox="1">
            <a:spLocks/>
          </p:cNvSpPr>
          <p:nvPr/>
        </p:nvSpPr>
        <p:spPr>
          <a:xfrm>
            <a:off x="1383429" y="2751263"/>
            <a:ext cx="6388971" cy="38893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4000" dirty="0">
                <a:solidFill>
                  <a:schemeClr val="accent4">
                    <a:lumMod val="75000"/>
                  </a:schemeClr>
                </a:solidFill>
                <a:latin typeface="Kollektif" panose="020B0604020202020204" charset="0"/>
              </a:rPr>
              <a:t>Methodology in higher education, analytical methods, and source criticism</a:t>
            </a:r>
          </a:p>
        </p:txBody>
      </p:sp>
      <p:sp>
        <p:nvSpPr>
          <p:cNvPr id="27" name="TextBox 26">
            <a:extLst>
              <a:ext uri="{FF2B5EF4-FFF2-40B4-BE49-F238E27FC236}">
                <a16:creationId xmlns:a16="http://schemas.microsoft.com/office/drawing/2014/main" id="{FF108CEA-FF39-4A43-95D5-1F91B44E8EA5}"/>
              </a:ext>
            </a:extLst>
          </p:cNvPr>
          <p:cNvSpPr txBox="1"/>
          <p:nvPr/>
        </p:nvSpPr>
        <p:spPr>
          <a:xfrm>
            <a:off x="1371600" y="1306806"/>
            <a:ext cx="10408920" cy="1015663"/>
          </a:xfrm>
          <a:prstGeom prst="rect">
            <a:avLst/>
          </a:prstGeom>
          <a:noFill/>
        </p:spPr>
        <p:txBody>
          <a:bodyPr wrap="square">
            <a:spAutoFit/>
          </a:bodyPr>
          <a:lstStyle/>
          <a:p>
            <a:r>
              <a:rPr lang="sv-SE" sz="6000" dirty="0">
                <a:solidFill>
                  <a:schemeClr val="accent4">
                    <a:lumMod val="75000"/>
                  </a:schemeClr>
                </a:solidFill>
                <a:latin typeface="Kollektif Bold" panose="020B0604020202020204" charset="0"/>
              </a:rPr>
              <a:t>Module 6</a:t>
            </a:r>
            <a:endParaRPr lang="en-GB" sz="6000" dirty="0">
              <a:solidFill>
                <a:schemeClr val="accent4">
                  <a:lumMod val="75000"/>
                </a:schemeClr>
              </a:solidFill>
              <a:latin typeface="Kollektif Bold" panose="020B0604020202020204" charset="0"/>
            </a:endParaRPr>
          </a:p>
        </p:txBody>
      </p:sp>
      <p:pic>
        <p:nvPicPr>
          <p:cNvPr id="28" name="Google Shape;173;g2b1f0ea2a99_0_0">
            <a:extLst>
              <a:ext uri="{FF2B5EF4-FFF2-40B4-BE49-F238E27FC236}">
                <a16:creationId xmlns:a16="http://schemas.microsoft.com/office/drawing/2014/main" id="{E585A5BC-201D-4C38-8EEF-D5980656A295}"/>
              </a:ext>
            </a:extLst>
          </p:cNvPr>
          <p:cNvPicPr preferRelativeResize="0"/>
          <p:nvPr/>
        </p:nvPicPr>
        <p:blipFill rotWithShape="1">
          <a:blip r:embed="rId9">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1151204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13123603" y="5475036"/>
            <a:ext cx="8847511" cy="8855676"/>
            <a:chOff x="0" y="0"/>
            <a:chExt cx="11796681" cy="11807568"/>
          </a:xfrm>
        </p:grpSpPr>
        <p:grpSp>
          <p:nvGrpSpPr>
            <p:cNvPr id="11" name="Group 11"/>
            <p:cNvGrpSpPr/>
            <p:nvPr/>
          </p:nvGrpSpPr>
          <p:grpSpPr>
            <a:xfrm rot="2700000">
              <a:off x="1676828" y="2799524"/>
              <a:ext cx="9887197" cy="4753460"/>
              <a:chOff x="0" y="0"/>
              <a:chExt cx="660400" cy="317500"/>
            </a:xfrm>
          </p:grpSpPr>
          <p:sp>
            <p:nvSpPr>
              <p:cNvPr id="12" name="Freeform 12"/>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3" name="TextBox 13"/>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4" name="AutoShape 14"/>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5" name="AutoShape 15"/>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6" name="AutoShape 16"/>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7" name="AutoShape 17"/>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18" name="AutoShape 18"/>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19" name="AutoShape 19"/>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0" name="AutoShape 20"/>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1" name="AutoShape 21"/>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2" name="AutoShape 22"/>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sp>
        <p:nvSpPr>
          <p:cNvPr id="24" name="Freeform 24"/>
          <p:cNvSpPr/>
          <p:nvPr/>
        </p:nvSpPr>
        <p:spPr>
          <a:xfrm>
            <a:off x="1083809" y="869844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3" name="Picture 22">
            <a:extLst>
              <a:ext uri="{FF2B5EF4-FFF2-40B4-BE49-F238E27FC236}">
                <a16:creationId xmlns:a16="http://schemas.microsoft.com/office/drawing/2014/main" id="{F784250C-9D14-43A9-BD3F-EB1DCBFD23FC}"/>
              </a:ext>
            </a:extLst>
          </p:cNvPr>
          <p:cNvPicPr>
            <a:picLocks noChangeAspect="1"/>
          </p:cNvPicPr>
          <p:nvPr/>
        </p:nvPicPr>
        <p:blipFill>
          <a:blip r:embed="rId8"/>
          <a:stretch>
            <a:fillRect/>
          </a:stretch>
        </p:blipFill>
        <p:spPr>
          <a:xfrm>
            <a:off x="13499716" y="1"/>
            <a:ext cx="4788284" cy="1886584"/>
          </a:xfrm>
          <a:prstGeom prst="rect">
            <a:avLst/>
          </a:prstGeom>
        </p:spPr>
      </p:pic>
      <p:sp>
        <p:nvSpPr>
          <p:cNvPr id="25" name="Title 17">
            <a:extLst>
              <a:ext uri="{FF2B5EF4-FFF2-40B4-BE49-F238E27FC236}">
                <a16:creationId xmlns:a16="http://schemas.microsoft.com/office/drawing/2014/main" id="{049F41E5-AFC1-43C1-A70E-167285AD31DD}"/>
              </a:ext>
            </a:extLst>
          </p:cNvPr>
          <p:cNvSpPr txBox="1">
            <a:spLocks/>
          </p:cNvSpPr>
          <p:nvPr/>
        </p:nvSpPr>
        <p:spPr>
          <a:xfrm>
            <a:off x="1308527" y="3043845"/>
            <a:ext cx="3455988" cy="38893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4000" dirty="0">
                <a:solidFill>
                  <a:schemeClr val="accent4">
                    <a:lumMod val="75000"/>
                  </a:schemeClr>
                </a:solidFill>
                <a:latin typeface="Kollektif" panose="020B0604020202020204" charset="0"/>
              </a:rPr>
              <a:t>Digital skills at work</a:t>
            </a:r>
          </a:p>
        </p:txBody>
      </p:sp>
      <p:sp>
        <p:nvSpPr>
          <p:cNvPr id="26" name="Text Placeholder 35">
            <a:extLst>
              <a:ext uri="{FF2B5EF4-FFF2-40B4-BE49-F238E27FC236}">
                <a16:creationId xmlns:a16="http://schemas.microsoft.com/office/drawing/2014/main" id="{DDE59CC1-F1D4-4023-8398-4381C30B9062}"/>
              </a:ext>
            </a:extLst>
          </p:cNvPr>
          <p:cNvSpPr txBox="1">
            <a:spLocks/>
          </p:cNvSpPr>
          <p:nvPr/>
        </p:nvSpPr>
        <p:spPr>
          <a:xfrm>
            <a:off x="7381448" y="3058643"/>
            <a:ext cx="9598025" cy="52387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chemeClr val="tx1"/>
              </a:buClr>
              <a:buSzPct val="150000"/>
              <a:defRPr/>
            </a:pPr>
            <a:r>
              <a:rPr lang="sv-SE" sz="3000" dirty="0">
                <a:latin typeface="DM Sans" panose="020B0604020202020204" charset="0"/>
              </a:rPr>
              <a:t>Target time: 5 days</a:t>
            </a:r>
          </a:p>
          <a:p>
            <a:pPr>
              <a:lnSpc>
                <a:spcPct val="150000"/>
              </a:lnSpc>
            </a:pPr>
            <a:r>
              <a:rPr lang="sv-SE" sz="3000" dirty="0">
                <a:latin typeface="DM Sans" panose="020B0604020202020204" charset="0"/>
              </a:rPr>
              <a:t>Objective: </a:t>
            </a:r>
            <a:r>
              <a:rPr lang="sv-SE" sz="3000" dirty="0">
                <a:solidFill>
                  <a:srgbClr val="000000"/>
                </a:solidFill>
                <a:latin typeface="DM Sans" panose="020B0604020202020204" charset="0"/>
              </a:rPr>
              <a:t>gain basic knowledge of the digital competencies required in the workplace</a:t>
            </a:r>
          </a:p>
          <a:p>
            <a:pPr>
              <a:lnSpc>
                <a:spcPct val="150000"/>
              </a:lnSpc>
            </a:pPr>
            <a:r>
              <a:rPr lang="sv-SE" sz="3000" dirty="0">
                <a:solidFill>
                  <a:srgbClr val="000000"/>
                </a:solidFill>
                <a:latin typeface="DM Sans" panose="020B0604020202020204" charset="0"/>
              </a:rPr>
              <a:t>Short video courses in e.g. Excel in </a:t>
            </a:r>
            <a:r>
              <a:rPr lang="sv-SE" sz="3000" i="1" dirty="0">
                <a:solidFill>
                  <a:srgbClr val="000000"/>
                </a:solidFill>
                <a:latin typeface="DM Sans" panose="020B0604020202020204" charset="0"/>
              </a:rPr>
              <a:t>Jobbmatchad</a:t>
            </a:r>
          </a:p>
        </p:txBody>
      </p:sp>
      <p:sp>
        <p:nvSpPr>
          <p:cNvPr id="27" name="TextBox 26">
            <a:extLst>
              <a:ext uri="{FF2B5EF4-FFF2-40B4-BE49-F238E27FC236}">
                <a16:creationId xmlns:a16="http://schemas.microsoft.com/office/drawing/2014/main" id="{7449E9EB-3A77-49CB-B84B-4E6D6AC3D027}"/>
              </a:ext>
            </a:extLst>
          </p:cNvPr>
          <p:cNvSpPr txBox="1"/>
          <p:nvPr/>
        </p:nvSpPr>
        <p:spPr>
          <a:xfrm>
            <a:off x="1293287" y="1520505"/>
            <a:ext cx="10408920" cy="1015663"/>
          </a:xfrm>
          <a:prstGeom prst="rect">
            <a:avLst/>
          </a:prstGeom>
          <a:noFill/>
        </p:spPr>
        <p:txBody>
          <a:bodyPr wrap="square">
            <a:spAutoFit/>
          </a:bodyPr>
          <a:lstStyle/>
          <a:p>
            <a:r>
              <a:rPr lang="sv-SE" sz="6000" dirty="0">
                <a:solidFill>
                  <a:schemeClr val="accent4">
                    <a:lumMod val="75000"/>
                  </a:schemeClr>
                </a:solidFill>
                <a:latin typeface="Kollektif Bold" panose="020B0604020202020204" charset="0"/>
              </a:rPr>
              <a:t>Module 7</a:t>
            </a:r>
            <a:endParaRPr lang="en-GB" sz="6000" dirty="0">
              <a:solidFill>
                <a:schemeClr val="accent4">
                  <a:lumMod val="75000"/>
                </a:schemeClr>
              </a:solidFill>
              <a:latin typeface="Kollektif Bold" panose="020B0604020202020204" charset="0"/>
            </a:endParaRPr>
          </a:p>
        </p:txBody>
      </p:sp>
      <p:pic>
        <p:nvPicPr>
          <p:cNvPr id="28" name="Google Shape;173;g2b1f0ea2a99_0_0">
            <a:extLst>
              <a:ext uri="{FF2B5EF4-FFF2-40B4-BE49-F238E27FC236}">
                <a16:creationId xmlns:a16="http://schemas.microsoft.com/office/drawing/2014/main" id="{168FF0C6-40DE-4475-A074-EF068882F59E}"/>
              </a:ext>
            </a:extLst>
          </p:cNvPr>
          <p:cNvPicPr preferRelativeResize="0"/>
          <p:nvPr/>
        </p:nvPicPr>
        <p:blipFill rotWithShape="1">
          <a:blip r:embed="rId9">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2442588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13123603" y="5475036"/>
            <a:ext cx="8847511" cy="8855676"/>
            <a:chOff x="0" y="0"/>
            <a:chExt cx="11796681" cy="11807568"/>
          </a:xfrm>
        </p:grpSpPr>
        <p:grpSp>
          <p:nvGrpSpPr>
            <p:cNvPr id="11" name="Group 11"/>
            <p:cNvGrpSpPr/>
            <p:nvPr/>
          </p:nvGrpSpPr>
          <p:grpSpPr>
            <a:xfrm rot="2700000">
              <a:off x="1676828" y="2799524"/>
              <a:ext cx="9887197" cy="4753460"/>
              <a:chOff x="0" y="0"/>
              <a:chExt cx="660400" cy="317500"/>
            </a:xfrm>
          </p:grpSpPr>
          <p:sp>
            <p:nvSpPr>
              <p:cNvPr id="12" name="Freeform 12"/>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3" name="TextBox 13"/>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4" name="AutoShape 14"/>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5" name="AutoShape 15"/>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6" name="AutoShape 16"/>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7" name="AutoShape 17"/>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18" name="AutoShape 18"/>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19" name="AutoShape 19"/>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0" name="AutoShape 20"/>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1" name="AutoShape 21"/>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2" name="AutoShape 22"/>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sp>
        <p:nvSpPr>
          <p:cNvPr id="24" name="Freeform 24"/>
          <p:cNvSpPr/>
          <p:nvPr/>
        </p:nvSpPr>
        <p:spPr>
          <a:xfrm>
            <a:off x="1083809" y="869844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3" name="Picture 22">
            <a:extLst>
              <a:ext uri="{FF2B5EF4-FFF2-40B4-BE49-F238E27FC236}">
                <a16:creationId xmlns:a16="http://schemas.microsoft.com/office/drawing/2014/main" id="{F784250C-9D14-43A9-BD3F-EB1DCBFD23FC}"/>
              </a:ext>
            </a:extLst>
          </p:cNvPr>
          <p:cNvPicPr>
            <a:picLocks noChangeAspect="1"/>
          </p:cNvPicPr>
          <p:nvPr/>
        </p:nvPicPr>
        <p:blipFill>
          <a:blip r:embed="rId8"/>
          <a:stretch>
            <a:fillRect/>
          </a:stretch>
        </p:blipFill>
        <p:spPr>
          <a:xfrm>
            <a:off x="13499716" y="1"/>
            <a:ext cx="4788284" cy="1886584"/>
          </a:xfrm>
          <a:prstGeom prst="rect">
            <a:avLst/>
          </a:prstGeom>
        </p:spPr>
      </p:pic>
      <p:sp>
        <p:nvSpPr>
          <p:cNvPr id="25" name="Title 17">
            <a:extLst>
              <a:ext uri="{FF2B5EF4-FFF2-40B4-BE49-F238E27FC236}">
                <a16:creationId xmlns:a16="http://schemas.microsoft.com/office/drawing/2014/main" id="{81EC0EEA-4DAA-434D-A768-A6C2882C0E66}"/>
              </a:ext>
            </a:extLst>
          </p:cNvPr>
          <p:cNvSpPr txBox="1">
            <a:spLocks/>
          </p:cNvSpPr>
          <p:nvPr/>
        </p:nvSpPr>
        <p:spPr>
          <a:xfrm>
            <a:off x="1510551" y="2809257"/>
            <a:ext cx="4788284" cy="493395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4000" dirty="0">
                <a:solidFill>
                  <a:schemeClr val="accent4">
                    <a:lumMod val="75000"/>
                  </a:schemeClr>
                </a:solidFill>
                <a:latin typeface="Kollektif" panose="020B0604020202020204" charset="0"/>
              </a:rPr>
              <a:t>Occupation-specific content</a:t>
            </a:r>
          </a:p>
        </p:txBody>
      </p:sp>
      <p:sp>
        <p:nvSpPr>
          <p:cNvPr id="26" name="Text Placeholder 35">
            <a:extLst>
              <a:ext uri="{FF2B5EF4-FFF2-40B4-BE49-F238E27FC236}">
                <a16:creationId xmlns:a16="http://schemas.microsoft.com/office/drawing/2014/main" id="{9BF4DB91-E3E3-422F-86C5-FBFEAC965781}"/>
              </a:ext>
            </a:extLst>
          </p:cNvPr>
          <p:cNvSpPr txBox="1">
            <a:spLocks/>
          </p:cNvSpPr>
          <p:nvPr/>
        </p:nvSpPr>
        <p:spPr>
          <a:xfrm>
            <a:off x="8601205" y="2650535"/>
            <a:ext cx="9293225" cy="4933950"/>
          </a:xfrm>
          <a:prstGeom prst="rect">
            <a:avLst/>
          </a:prstGeom>
        </p:spPr>
        <p:txBody>
          <a:bodyPr vert="horz" lIns="0" tIns="0" rIns="0" bIns="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5900" indent="-215900">
              <a:lnSpc>
                <a:spcPct val="150000"/>
              </a:lnSpc>
              <a:buClr>
                <a:schemeClr val="tx1"/>
              </a:buClr>
              <a:buSzPct val="150000"/>
              <a:defRPr/>
            </a:pPr>
            <a:r>
              <a:rPr lang="sv-SE" sz="3000" dirty="0">
                <a:solidFill>
                  <a:schemeClr val="tx1">
                    <a:lumMod val="75000"/>
                    <a:lumOff val="25000"/>
                  </a:schemeClr>
                </a:solidFill>
                <a:latin typeface="DM Sans" panose="020B0604020202020204" charset="0"/>
              </a:rPr>
              <a:t>Target time: 15 days</a:t>
            </a:r>
          </a:p>
          <a:p>
            <a:pPr marL="215900" indent="-215900">
              <a:lnSpc>
                <a:spcPct val="150000"/>
              </a:lnSpc>
            </a:pPr>
            <a:r>
              <a:rPr lang="sv-SE" sz="3000" dirty="0">
                <a:solidFill>
                  <a:schemeClr val="tx1">
                    <a:lumMod val="75000"/>
                    <a:lumOff val="25000"/>
                  </a:schemeClr>
                </a:solidFill>
                <a:latin typeface="DM Sans" panose="020B0604020202020204" charset="0"/>
              </a:rPr>
              <a:t>Objective: a specific training action in his/her current professional field</a:t>
            </a:r>
            <a:endParaRPr lang="sv-SE" sz="3000" dirty="0">
              <a:solidFill>
                <a:schemeClr val="tx1">
                  <a:lumMod val="75000"/>
                  <a:lumOff val="25000"/>
                </a:schemeClr>
              </a:solidFill>
              <a:latin typeface="DM Sans" panose="020B0604020202020204" charset="0"/>
              <a:cs typeface="Calibri" panose="020F0502020204030204" pitchFamily="34" charset="0"/>
            </a:endParaRPr>
          </a:p>
          <a:p>
            <a:pPr marL="215900" indent="-215900">
              <a:lnSpc>
                <a:spcPct val="150000"/>
              </a:lnSpc>
            </a:pPr>
            <a:r>
              <a:rPr lang="sv-SE" sz="3000" dirty="0">
                <a:solidFill>
                  <a:schemeClr val="tx1">
                    <a:lumMod val="75000"/>
                    <a:lumOff val="25000"/>
                  </a:schemeClr>
                </a:solidFill>
                <a:latin typeface="DM Sans" panose="020B0604020202020204" charset="0"/>
              </a:rPr>
              <a:t>Courses, lectures, seminars</a:t>
            </a:r>
            <a:endParaRPr lang="sv-SE" sz="3000" dirty="0">
              <a:solidFill>
                <a:schemeClr val="tx1">
                  <a:lumMod val="75000"/>
                  <a:lumOff val="25000"/>
                </a:schemeClr>
              </a:solidFill>
              <a:latin typeface="DM Sans" panose="020B0604020202020204" charset="0"/>
              <a:cs typeface="Calibri" panose="020F0502020204030204" pitchFamily="34" charset="0"/>
            </a:endParaRPr>
          </a:p>
          <a:p>
            <a:pPr marL="215900" indent="-215900">
              <a:lnSpc>
                <a:spcPct val="150000"/>
              </a:lnSpc>
            </a:pPr>
            <a:r>
              <a:rPr lang="sv-SE" sz="3000" i="1" dirty="0">
                <a:solidFill>
                  <a:schemeClr val="tx1">
                    <a:lumMod val="75000"/>
                    <a:lumOff val="25000"/>
                  </a:schemeClr>
                </a:solidFill>
                <a:latin typeface="DM Sans" panose="020B0604020202020204" charset="0"/>
                <a:cs typeface="Calibri"/>
              </a:rPr>
              <a:t>Taking place at the University</a:t>
            </a:r>
          </a:p>
        </p:txBody>
      </p:sp>
      <p:sp>
        <p:nvSpPr>
          <p:cNvPr id="27" name="TextBox 26">
            <a:extLst>
              <a:ext uri="{FF2B5EF4-FFF2-40B4-BE49-F238E27FC236}">
                <a16:creationId xmlns:a16="http://schemas.microsoft.com/office/drawing/2014/main" id="{11CA07BA-034B-4F6A-AA6C-2C9F7F681A99}"/>
              </a:ext>
            </a:extLst>
          </p:cNvPr>
          <p:cNvSpPr txBox="1"/>
          <p:nvPr/>
        </p:nvSpPr>
        <p:spPr>
          <a:xfrm>
            <a:off x="1495311" y="1187470"/>
            <a:ext cx="10408920" cy="1015663"/>
          </a:xfrm>
          <a:prstGeom prst="rect">
            <a:avLst/>
          </a:prstGeom>
          <a:noFill/>
        </p:spPr>
        <p:txBody>
          <a:bodyPr wrap="square">
            <a:spAutoFit/>
          </a:bodyPr>
          <a:lstStyle/>
          <a:p>
            <a:r>
              <a:rPr lang="sv-SE" sz="6000" dirty="0">
                <a:solidFill>
                  <a:schemeClr val="accent4">
                    <a:lumMod val="75000"/>
                  </a:schemeClr>
                </a:solidFill>
                <a:latin typeface="Kollektif Bold" panose="020B0604020202020204" charset="0"/>
              </a:rPr>
              <a:t>Module 8</a:t>
            </a:r>
            <a:endParaRPr lang="en-GB" sz="6000" dirty="0">
              <a:solidFill>
                <a:schemeClr val="accent4">
                  <a:lumMod val="75000"/>
                </a:schemeClr>
              </a:solidFill>
              <a:latin typeface="Kollektif Bold" panose="020B0604020202020204" charset="0"/>
            </a:endParaRPr>
          </a:p>
        </p:txBody>
      </p:sp>
      <p:pic>
        <p:nvPicPr>
          <p:cNvPr id="28" name="Google Shape;173;g2b1f0ea2a99_0_0">
            <a:extLst>
              <a:ext uri="{FF2B5EF4-FFF2-40B4-BE49-F238E27FC236}">
                <a16:creationId xmlns:a16="http://schemas.microsoft.com/office/drawing/2014/main" id="{33B53CFF-2CF0-4A72-81BA-3AAE74E11FF6}"/>
              </a:ext>
            </a:extLst>
          </p:cNvPr>
          <p:cNvPicPr preferRelativeResize="0"/>
          <p:nvPr/>
        </p:nvPicPr>
        <p:blipFill rotWithShape="1">
          <a:blip r:embed="rId9">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582258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93209" y="809260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rot="-10800000">
            <a:off x="35342" y="9176417"/>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0" name="Group 10"/>
          <p:cNvGrpSpPr/>
          <p:nvPr/>
        </p:nvGrpSpPr>
        <p:grpSpPr>
          <a:xfrm>
            <a:off x="15632077" y="6793831"/>
            <a:ext cx="8847511" cy="8855676"/>
            <a:chOff x="0" y="0"/>
            <a:chExt cx="11796681" cy="11807568"/>
          </a:xfrm>
        </p:grpSpPr>
        <p:grpSp>
          <p:nvGrpSpPr>
            <p:cNvPr id="11" name="Group 11"/>
            <p:cNvGrpSpPr/>
            <p:nvPr/>
          </p:nvGrpSpPr>
          <p:grpSpPr>
            <a:xfrm rot="2700000">
              <a:off x="1676828" y="2799524"/>
              <a:ext cx="9887197" cy="4753460"/>
              <a:chOff x="0" y="0"/>
              <a:chExt cx="660400" cy="317500"/>
            </a:xfrm>
          </p:grpSpPr>
          <p:sp>
            <p:nvSpPr>
              <p:cNvPr id="12" name="Freeform 12"/>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3" name="TextBox 13"/>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4" name="AutoShape 14"/>
            <p:cNvSpPr/>
            <p:nvPr/>
          </p:nvSpPr>
          <p:spPr>
            <a:xfrm>
              <a:off x="1060010" y="3892256"/>
              <a:ext cx="6913622" cy="6843603"/>
            </a:xfrm>
            <a:prstGeom prst="line">
              <a:avLst/>
            </a:prstGeom>
            <a:ln w="38100" cap="flat">
              <a:solidFill>
                <a:srgbClr val="8CA9AD"/>
              </a:solidFill>
              <a:prstDash val="solid"/>
              <a:headEnd type="none" w="sm" len="sm"/>
              <a:tailEnd type="none" w="sm" len="sm"/>
            </a:ln>
          </p:spPr>
        </p:sp>
        <p:sp>
          <p:nvSpPr>
            <p:cNvPr id="15" name="AutoShape 15"/>
            <p:cNvSpPr/>
            <p:nvPr/>
          </p:nvSpPr>
          <p:spPr>
            <a:xfrm>
              <a:off x="774748" y="4309159"/>
              <a:ext cx="6718471" cy="6718471"/>
            </a:xfrm>
            <a:prstGeom prst="line">
              <a:avLst/>
            </a:prstGeom>
            <a:ln w="38100" cap="flat">
              <a:solidFill>
                <a:srgbClr val="8CA9AD"/>
              </a:solidFill>
              <a:prstDash val="solid"/>
              <a:headEnd type="none" w="sm" len="sm"/>
              <a:tailEnd type="none" w="sm" len="sm"/>
            </a:ln>
          </p:spPr>
        </p:sp>
        <p:sp>
          <p:nvSpPr>
            <p:cNvPr id="16" name="AutoShape 16"/>
            <p:cNvSpPr/>
            <p:nvPr/>
          </p:nvSpPr>
          <p:spPr>
            <a:xfrm>
              <a:off x="535279" y="4787119"/>
              <a:ext cx="6489522" cy="6489522"/>
            </a:xfrm>
            <a:prstGeom prst="line">
              <a:avLst/>
            </a:prstGeom>
            <a:ln w="38100" cap="flat">
              <a:solidFill>
                <a:srgbClr val="8CA9AD"/>
              </a:solidFill>
              <a:prstDash val="solid"/>
              <a:headEnd type="none" w="sm" len="sm"/>
              <a:tailEnd type="none" w="sm" len="sm"/>
            </a:ln>
          </p:spPr>
        </p:sp>
        <p:sp>
          <p:nvSpPr>
            <p:cNvPr id="17" name="AutoShape 17"/>
            <p:cNvSpPr/>
            <p:nvPr/>
          </p:nvSpPr>
          <p:spPr>
            <a:xfrm>
              <a:off x="366406" y="5302142"/>
              <a:ext cx="6254021" cy="6254021"/>
            </a:xfrm>
            <a:prstGeom prst="line">
              <a:avLst/>
            </a:prstGeom>
            <a:ln w="38100" cap="flat">
              <a:solidFill>
                <a:srgbClr val="8CA9AD"/>
              </a:solidFill>
              <a:prstDash val="solid"/>
              <a:headEnd type="none" w="sm" len="sm"/>
              <a:tailEnd type="none" w="sm" len="sm"/>
            </a:ln>
          </p:spPr>
        </p:sp>
        <p:sp>
          <p:nvSpPr>
            <p:cNvPr id="18" name="AutoShape 18"/>
            <p:cNvSpPr/>
            <p:nvPr/>
          </p:nvSpPr>
          <p:spPr>
            <a:xfrm>
              <a:off x="174601" y="5888378"/>
              <a:ext cx="5796899" cy="5796899"/>
            </a:xfrm>
            <a:prstGeom prst="line">
              <a:avLst/>
            </a:prstGeom>
            <a:ln w="38100" cap="flat">
              <a:solidFill>
                <a:srgbClr val="8CA9AD"/>
              </a:solidFill>
              <a:prstDash val="solid"/>
              <a:headEnd type="none" w="sm" len="sm"/>
              <a:tailEnd type="none" w="sm" len="sm"/>
            </a:ln>
          </p:spPr>
        </p:sp>
        <p:sp>
          <p:nvSpPr>
            <p:cNvPr id="19" name="AutoShape 19"/>
            <p:cNvSpPr/>
            <p:nvPr/>
          </p:nvSpPr>
          <p:spPr>
            <a:xfrm>
              <a:off x="13508" y="6480010"/>
              <a:ext cx="5284799" cy="5314125"/>
            </a:xfrm>
            <a:prstGeom prst="line">
              <a:avLst/>
            </a:prstGeom>
            <a:ln w="38100" cap="flat">
              <a:solidFill>
                <a:srgbClr val="8CA9AD"/>
              </a:solidFill>
              <a:prstDash val="solid"/>
              <a:headEnd type="none" w="sm" len="sm"/>
              <a:tailEnd type="none" w="sm" len="sm"/>
            </a:ln>
          </p:spPr>
        </p:sp>
        <p:sp>
          <p:nvSpPr>
            <p:cNvPr id="20" name="AutoShape 20"/>
            <p:cNvSpPr/>
            <p:nvPr/>
          </p:nvSpPr>
          <p:spPr>
            <a:xfrm>
              <a:off x="47865" y="7228854"/>
              <a:ext cx="4503313" cy="4480077"/>
            </a:xfrm>
            <a:prstGeom prst="line">
              <a:avLst/>
            </a:prstGeom>
            <a:ln w="38100" cap="flat">
              <a:solidFill>
                <a:srgbClr val="8CA9AD"/>
              </a:solidFill>
              <a:prstDash val="solid"/>
              <a:headEnd type="none" w="sm" len="sm"/>
              <a:tailEnd type="none" w="sm" len="sm"/>
            </a:ln>
          </p:spPr>
        </p:sp>
        <p:sp>
          <p:nvSpPr>
            <p:cNvPr id="21" name="AutoShape 21"/>
            <p:cNvSpPr/>
            <p:nvPr/>
          </p:nvSpPr>
          <p:spPr>
            <a:xfrm>
              <a:off x="165620" y="8131631"/>
              <a:ext cx="3504797" cy="3562626"/>
            </a:xfrm>
            <a:prstGeom prst="line">
              <a:avLst/>
            </a:prstGeom>
            <a:ln w="38100" cap="flat">
              <a:solidFill>
                <a:srgbClr val="8CA9AD"/>
              </a:solidFill>
              <a:prstDash val="solid"/>
              <a:headEnd type="none" w="sm" len="sm"/>
              <a:tailEnd type="none" w="sm" len="sm"/>
            </a:ln>
          </p:spPr>
        </p:sp>
        <p:sp>
          <p:nvSpPr>
            <p:cNvPr id="22" name="AutoShape 22"/>
            <p:cNvSpPr/>
            <p:nvPr/>
          </p:nvSpPr>
          <p:spPr>
            <a:xfrm>
              <a:off x="676661" y="9346264"/>
              <a:ext cx="1790115" cy="1790115"/>
            </a:xfrm>
            <a:prstGeom prst="line">
              <a:avLst/>
            </a:prstGeom>
            <a:ln w="38100" cap="flat">
              <a:solidFill>
                <a:srgbClr val="8CA9AD"/>
              </a:solidFill>
              <a:prstDash val="solid"/>
              <a:headEnd type="none" w="sm" len="sm"/>
              <a:tailEnd type="none" w="sm" len="sm"/>
            </a:ln>
          </p:spPr>
        </p:sp>
      </p:grpSp>
      <p:sp>
        <p:nvSpPr>
          <p:cNvPr id="24" name="Freeform 24"/>
          <p:cNvSpPr/>
          <p:nvPr/>
        </p:nvSpPr>
        <p:spPr>
          <a:xfrm>
            <a:off x="1038197" y="8597153"/>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3" name="Picture 22">
            <a:extLst>
              <a:ext uri="{FF2B5EF4-FFF2-40B4-BE49-F238E27FC236}">
                <a16:creationId xmlns:a16="http://schemas.microsoft.com/office/drawing/2014/main" id="{F784250C-9D14-43A9-BD3F-EB1DCBFD23FC}"/>
              </a:ext>
            </a:extLst>
          </p:cNvPr>
          <p:cNvPicPr>
            <a:picLocks noChangeAspect="1"/>
          </p:cNvPicPr>
          <p:nvPr/>
        </p:nvPicPr>
        <p:blipFill>
          <a:blip r:embed="rId8"/>
          <a:stretch>
            <a:fillRect/>
          </a:stretch>
        </p:blipFill>
        <p:spPr>
          <a:xfrm>
            <a:off x="15208079" y="257030"/>
            <a:ext cx="2804312" cy="1104899"/>
          </a:xfrm>
          <a:prstGeom prst="rect">
            <a:avLst/>
          </a:prstGeom>
        </p:spPr>
      </p:pic>
      <p:sp>
        <p:nvSpPr>
          <p:cNvPr id="25" name="Title 17">
            <a:extLst>
              <a:ext uri="{FF2B5EF4-FFF2-40B4-BE49-F238E27FC236}">
                <a16:creationId xmlns:a16="http://schemas.microsoft.com/office/drawing/2014/main" id="{09E54A7B-DA7A-42C4-8621-B94ECACF9A60}"/>
              </a:ext>
            </a:extLst>
          </p:cNvPr>
          <p:cNvSpPr txBox="1">
            <a:spLocks/>
          </p:cNvSpPr>
          <p:nvPr/>
        </p:nvSpPr>
        <p:spPr>
          <a:xfrm>
            <a:off x="1034187" y="2776258"/>
            <a:ext cx="4339068" cy="257175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4000" dirty="0">
                <a:solidFill>
                  <a:schemeClr val="accent4">
                    <a:lumMod val="75000"/>
                  </a:schemeClr>
                </a:solidFill>
                <a:latin typeface="Kollektif" panose="020B0604020202020204" charset="0"/>
              </a:rPr>
              <a:t>Work-</a:t>
            </a:r>
            <a:r>
              <a:rPr lang="sv-SE" sz="4000" dirty="0" err="1">
                <a:solidFill>
                  <a:schemeClr val="accent4">
                    <a:lumMod val="75000"/>
                  </a:schemeClr>
                </a:solidFill>
                <a:latin typeface="Kollektif" panose="020B0604020202020204" charset="0"/>
              </a:rPr>
              <a:t>based</a:t>
            </a:r>
            <a:r>
              <a:rPr lang="sv-SE" sz="4000" dirty="0">
                <a:solidFill>
                  <a:schemeClr val="accent4">
                    <a:lumMod val="75000"/>
                  </a:schemeClr>
                </a:solidFill>
                <a:latin typeface="Kollektif" panose="020B0604020202020204" charset="0"/>
              </a:rPr>
              <a:t> learning (APL)</a:t>
            </a:r>
            <a:br>
              <a:rPr lang="sv-SE" sz="4000" dirty="0">
                <a:solidFill>
                  <a:schemeClr val="accent4">
                    <a:lumMod val="75000"/>
                  </a:schemeClr>
                </a:solidFill>
                <a:latin typeface="Kollektif" panose="020B0604020202020204" charset="0"/>
              </a:rPr>
            </a:br>
            <a:br>
              <a:rPr lang="sv-SE" sz="4000" dirty="0">
                <a:solidFill>
                  <a:schemeClr val="accent4">
                    <a:lumMod val="75000"/>
                  </a:schemeClr>
                </a:solidFill>
                <a:latin typeface="Kollektif" panose="020B0604020202020204" charset="0"/>
              </a:rPr>
            </a:br>
            <a:r>
              <a:rPr lang="sv-SE" sz="4000" dirty="0">
                <a:solidFill>
                  <a:schemeClr val="accent4">
                    <a:lumMod val="75000"/>
                  </a:schemeClr>
                </a:solidFill>
                <a:latin typeface="Kollektif" panose="020B0604020202020204" charset="0"/>
              </a:rPr>
              <a:t>*Mandatory</a:t>
            </a:r>
          </a:p>
        </p:txBody>
      </p:sp>
      <p:sp>
        <p:nvSpPr>
          <p:cNvPr id="26" name="Text Placeholder 35">
            <a:extLst>
              <a:ext uri="{FF2B5EF4-FFF2-40B4-BE49-F238E27FC236}">
                <a16:creationId xmlns:a16="http://schemas.microsoft.com/office/drawing/2014/main" id="{7038770D-3CC0-47B9-B882-230F9BCE8B7E}"/>
              </a:ext>
            </a:extLst>
          </p:cNvPr>
          <p:cNvSpPr txBox="1">
            <a:spLocks/>
          </p:cNvSpPr>
          <p:nvPr/>
        </p:nvSpPr>
        <p:spPr>
          <a:xfrm>
            <a:off x="5229726" y="2758360"/>
            <a:ext cx="12252433" cy="881070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SzPct val="150000"/>
              <a:defRPr/>
            </a:pPr>
            <a:r>
              <a:rPr lang="sv-SE" sz="3000" dirty="0">
                <a:solidFill>
                  <a:schemeClr val="tx1">
                    <a:lumMod val="75000"/>
                    <a:lumOff val="25000"/>
                  </a:schemeClr>
                </a:solidFill>
                <a:latin typeface="DM Sans" panose="020B0604020202020204" charset="0"/>
              </a:rPr>
              <a:t>Target time: 65 days</a:t>
            </a:r>
          </a:p>
          <a:p>
            <a:r>
              <a:rPr lang="sv-SE" sz="3000" dirty="0">
                <a:solidFill>
                  <a:schemeClr val="tx1">
                    <a:lumMod val="75000"/>
                    <a:lumOff val="25000"/>
                  </a:schemeClr>
                </a:solidFill>
                <a:latin typeface="DM Sans" panose="020B0604020202020204" charset="0"/>
              </a:rPr>
              <a:t>Objective: to be better prepared for employment or for future academic studies by gaining practical experience of work tasks in the intended profession</a:t>
            </a:r>
          </a:p>
          <a:p>
            <a:r>
              <a:rPr lang="sv-SE" sz="3000" dirty="0">
                <a:solidFill>
                  <a:schemeClr val="tx1">
                    <a:lumMod val="75000"/>
                    <a:lumOff val="25000"/>
                  </a:schemeClr>
                </a:solidFill>
                <a:latin typeface="DM Sans" panose="020B0604020202020204" charset="0"/>
              </a:rPr>
              <a:t>Work placement linked to their academic background and work experience</a:t>
            </a:r>
          </a:p>
          <a:p>
            <a:r>
              <a:rPr lang="sv-SE" sz="3000" dirty="0">
                <a:solidFill>
                  <a:schemeClr val="tx1">
                    <a:lumMod val="75000"/>
                    <a:lumOff val="25000"/>
                  </a:schemeClr>
                </a:solidFill>
                <a:latin typeface="DM Sans" panose="020B0604020202020204" charset="0"/>
              </a:rPr>
              <a:t>1-5 days per week. </a:t>
            </a:r>
          </a:p>
          <a:p>
            <a:r>
              <a:rPr lang="sv-SE" sz="3000" dirty="0">
                <a:solidFill>
                  <a:schemeClr val="tx1">
                    <a:lumMod val="75000"/>
                    <a:lumOff val="25000"/>
                  </a:schemeClr>
                </a:solidFill>
                <a:latin typeface="DM Sans" panose="020B0604020202020204" charset="0"/>
              </a:rPr>
              <a:t>4-8 hours per day</a:t>
            </a:r>
          </a:p>
          <a:p>
            <a:r>
              <a:rPr lang="sv-SE" sz="3000" dirty="0">
                <a:solidFill>
                  <a:schemeClr val="tx1">
                    <a:lumMod val="75000"/>
                    <a:lumOff val="25000"/>
                  </a:schemeClr>
                </a:solidFill>
                <a:latin typeface="DM Sans" panose="020B0604020202020204" charset="0"/>
              </a:rPr>
              <a:t>Often in combination with Swedish studies at Korta Vägen</a:t>
            </a:r>
          </a:p>
        </p:txBody>
      </p:sp>
      <p:sp>
        <p:nvSpPr>
          <p:cNvPr id="27" name="TextBox 26">
            <a:extLst>
              <a:ext uri="{FF2B5EF4-FFF2-40B4-BE49-F238E27FC236}">
                <a16:creationId xmlns:a16="http://schemas.microsoft.com/office/drawing/2014/main" id="{2C6FFB7C-33A7-402D-B5E5-EE7581A31A52}"/>
              </a:ext>
            </a:extLst>
          </p:cNvPr>
          <p:cNvSpPr txBox="1"/>
          <p:nvPr/>
        </p:nvSpPr>
        <p:spPr>
          <a:xfrm>
            <a:off x="1034186" y="1083208"/>
            <a:ext cx="11590420" cy="1015663"/>
          </a:xfrm>
          <a:prstGeom prst="rect">
            <a:avLst/>
          </a:prstGeom>
          <a:noFill/>
        </p:spPr>
        <p:txBody>
          <a:bodyPr wrap="square">
            <a:spAutoFit/>
          </a:bodyPr>
          <a:lstStyle/>
          <a:p>
            <a:r>
              <a:rPr lang="sv-SE" sz="6000" dirty="0">
                <a:solidFill>
                  <a:schemeClr val="accent4">
                    <a:lumMod val="75000"/>
                  </a:schemeClr>
                </a:solidFill>
                <a:latin typeface="Kollektif Bold" panose="020B0604020202020204" charset="0"/>
              </a:rPr>
              <a:t>Module 9</a:t>
            </a:r>
            <a:endParaRPr lang="en-GB" sz="6000" dirty="0">
              <a:solidFill>
                <a:schemeClr val="accent4">
                  <a:lumMod val="75000"/>
                </a:schemeClr>
              </a:solidFill>
              <a:latin typeface="Kollektif Bold" panose="020B0604020202020204" charset="0"/>
            </a:endParaRPr>
          </a:p>
        </p:txBody>
      </p:sp>
      <p:pic>
        <p:nvPicPr>
          <p:cNvPr id="28" name="Google Shape;173;g2b1f0ea2a99_0_0">
            <a:extLst>
              <a:ext uri="{FF2B5EF4-FFF2-40B4-BE49-F238E27FC236}">
                <a16:creationId xmlns:a16="http://schemas.microsoft.com/office/drawing/2014/main" id="{82D43A1A-E6D6-4E9E-89E8-5C566E1F028D}"/>
              </a:ext>
            </a:extLst>
          </p:cNvPr>
          <p:cNvPicPr preferRelativeResize="0"/>
          <p:nvPr/>
        </p:nvPicPr>
        <p:blipFill rotWithShape="1">
          <a:blip r:embed="rId9">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337488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6870630" y="2886017"/>
            <a:ext cx="4546740" cy="4114800"/>
          </a:xfrm>
          <a:custGeom>
            <a:avLst/>
            <a:gdLst/>
            <a:ahLst/>
            <a:cxnLst/>
            <a:rect l="l" t="t" r="r" b="b"/>
            <a:pathLst>
              <a:path w="4546740" h="4114800">
                <a:moveTo>
                  <a:pt x="0" y="0"/>
                </a:moveTo>
                <a:lnTo>
                  <a:pt x="4546740" y="0"/>
                </a:lnTo>
                <a:lnTo>
                  <a:pt x="454674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4" name="Group 8">
            <a:extLst>
              <a:ext uri="{FF2B5EF4-FFF2-40B4-BE49-F238E27FC236}">
                <a16:creationId xmlns:a16="http://schemas.microsoft.com/office/drawing/2014/main" id="{C6764143-5C07-47E7-BD8B-ED30701DE064}"/>
              </a:ext>
            </a:extLst>
          </p:cNvPr>
          <p:cNvGrpSpPr/>
          <p:nvPr/>
        </p:nvGrpSpPr>
        <p:grpSpPr>
          <a:xfrm rot="2700000">
            <a:off x="16176960" y="8173048"/>
            <a:ext cx="7415398" cy="3565095"/>
            <a:chOff x="0" y="0"/>
            <a:chExt cx="660400" cy="317500"/>
          </a:xfrm>
        </p:grpSpPr>
        <p:sp>
          <p:nvSpPr>
            <p:cNvPr id="15" name="Freeform 9">
              <a:extLst>
                <a:ext uri="{FF2B5EF4-FFF2-40B4-BE49-F238E27FC236}">
                  <a16:creationId xmlns:a16="http://schemas.microsoft.com/office/drawing/2014/main" id="{E3BC3FB6-FCFC-4117-9C83-A4DF77E44642}"/>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6" name="TextBox 10">
              <a:extLst>
                <a:ext uri="{FF2B5EF4-FFF2-40B4-BE49-F238E27FC236}">
                  <a16:creationId xmlns:a16="http://schemas.microsoft.com/office/drawing/2014/main" id="{598AE4F2-004F-4F67-811E-661634A1E901}"/>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7" name="AutoShape 11">
            <a:extLst>
              <a:ext uri="{FF2B5EF4-FFF2-40B4-BE49-F238E27FC236}">
                <a16:creationId xmlns:a16="http://schemas.microsoft.com/office/drawing/2014/main" id="{F186C348-38FF-480F-A4D1-59707E5B9788}"/>
              </a:ext>
            </a:extLst>
          </p:cNvPr>
          <p:cNvSpPr/>
          <p:nvPr/>
        </p:nvSpPr>
        <p:spPr>
          <a:xfrm>
            <a:off x="15631790" y="8931713"/>
            <a:ext cx="5185216" cy="5132702"/>
          </a:xfrm>
          <a:prstGeom prst="line">
            <a:avLst/>
          </a:prstGeom>
          <a:ln w="28575" cap="flat">
            <a:solidFill>
              <a:srgbClr val="8CA9AD"/>
            </a:solidFill>
            <a:prstDash val="solid"/>
            <a:headEnd type="none" w="sm" len="sm"/>
            <a:tailEnd type="none" w="sm" len="sm"/>
          </a:ln>
        </p:spPr>
      </p:sp>
      <p:sp>
        <p:nvSpPr>
          <p:cNvPr id="18" name="AutoShape 12">
            <a:extLst>
              <a:ext uri="{FF2B5EF4-FFF2-40B4-BE49-F238E27FC236}">
                <a16:creationId xmlns:a16="http://schemas.microsoft.com/office/drawing/2014/main" id="{2BE0C83E-1E32-4A7A-9032-9649AA1F9285}"/>
              </a:ext>
            </a:extLst>
          </p:cNvPr>
          <p:cNvSpPr/>
          <p:nvPr/>
        </p:nvSpPr>
        <p:spPr>
          <a:xfrm>
            <a:off x="15283452" y="9244564"/>
            <a:ext cx="5038853" cy="5038853"/>
          </a:xfrm>
          <a:prstGeom prst="line">
            <a:avLst/>
          </a:prstGeom>
          <a:ln w="28575" cap="flat">
            <a:solidFill>
              <a:srgbClr val="8CA9AD"/>
            </a:solidFill>
            <a:prstDash val="solid"/>
            <a:headEnd type="none" w="sm" len="sm"/>
            <a:tailEnd type="none" w="sm" len="sm"/>
          </a:ln>
        </p:spPr>
      </p:sp>
      <p:pic>
        <p:nvPicPr>
          <p:cNvPr id="23" name="Picture 22">
            <a:extLst>
              <a:ext uri="{FF2B5EF4-FFF2-40B4-BE49-F238E27FC236}">
                <a16:creationId xmlns:a16="http://schemas.microsoft.com/office/drawing/2014/main" id="{5D76652F-C911-46FE-B615-0FBBD6D46652}"/>
              </a:ext>
            </a:extLst>
          </p:cNvPr>
          <p:cNvPicPr>
            <a:picLocks noChangeAspect="1"/>
          </p:cNvPicPr>
          <p:nvPr/>
        </p:nvPicPr>
        <p:blipFill>
          <a:blip r:embed="rId11"/>
          <a:stretch>
            <a:fillRect/>
          </a:stretch>
        </p:blipFill>
        <p:spPr>
          <a:xfrm>
            <a:off x="14972790" y="130156"/>
            <a:ext cx="3251608" cy="1281134"/>
          </a:xfrm>
          <a:prstGeom prst="rect">
            <a:avLst/>
          </a:prstGeom>
        </p:spPr>
      </p:pic>
      <p:pic>
        <p:nvPicPr>
          <p:cNvPr id="26" name="Google Shape;173;g2b1f0ea2a99_0_0">
            <a:extLst>
              <a:ext uri="{FF2B5EF4-FFF2-40B4-BE49-F238E27FC236}">
                <a16:creationId xmlns:a16="http://schemas.microsoft.com/office/drawing/2014/main" id="{80CC062B-ED5D-4983-8F1F-795CC9BD3A92}"/>
              </a:ext>
            </a:extLst>
          </p:cNvPr>
          <p:cNvPicPr preferRelativeResize="0"/>
          <p:nvPr/>
        </p:nvPicPr>
        <p:blipFill rotWithShape="1">
          <a:blip r:embed="rId12">
            <a:alphaModFix/>
          </a:blip>
          <a:srcRect/>
          <a:stretch/>
        </p:blipFill>
        <p:spPr>
          <a:xfrm>
            <a:off x="557144" y="244314"/>
            <a:ext cx="3251607" cy="896145"/>
          </a:xfrm>
          <a:prstGeom prst="rect">
            <a:avLst/>
          </a:prstGeom>
          <a:noFill/>
          <a:ln>
            <a:noFill/>
          </a:ln>
        </p:spPr>
      </p:pic>
      <p:sp>
        <p:nvSpPr>
          <p:cNvPr id="19" name="Title 17">
            <a:extLst>
              <a:ext uri="{FF2B5EF4-FFF2-40B4-BE49-F238E27FC236}">
                <a16:creationId xmlns:a16="http://schemas.microsoft.com/office/drawing/2014/main" id="{21009DF5-122A-494F-99E8-2E3949571B33}"/>
              </a:ext>
            </a:extLst>
          </p:cNvPr>
          <p:cNvSpPr txBox="1">
            <a:spLocks/>
          </p:cNvSpPr>
          <p:nvPr/>
        </p:nvSpPr>
        <p:spPr>
          <a:xfrm>
            <a:off x="1083809" y="1755430"/>
            <a:ext cx="11006590" cy="117736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v-SE" sz="6000" dirty="0">
                <a:solidFill>
                  <a:schemeClr val="accent4">
                    <a:lumMod val="75000"/>
                  </a:schemeClr>
                </a:solidFill>
                <a:latin typeface="Kollektif Bold" panose="020B0604020202020204" charset="0"/>
              </a:rPr>
              <a:t>About Folkuniversitetet</a:t>
            </a:r>
          </a:p>
        </p:txBody>
      </p:sp>
      <p:sp>
        <p:nvSpPr>
          <p:cNvPr id="20" name="Text Placeholder 35">
            <a:extLst>
              <a:ext uri="{FF2B5EF4-FFF2-40B4-BE49-F238E27FC236}">
                <a16:creationId xmlns:a16="http://schemas.microsoft.com/office/drawing/2014/main" id="{5D0A9A55-0B89-4D7C-BFCF-ADAAEC67E641}"/>
              </a:ext>
            </a:extLst>
          </p:cNvPr>
          <p:cNvSpPr txBox="1">
            <a:spLocks/>
          </p:cNvSpPr>
          <p:nvPr/>
        </p:nvSpPr>
        <p:spPr>
          <a:xfrm>
            <a:off x="8001468" y="3372912"/>
            <a:ext cx="9233203" cy="58674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992017"/>
              </a:buClr>
              <a:buSzPct val="150000"/>
              <a:defRPr/>
            </a:pPr>
            <a:r>
              <a:rPr lang="sv-SE" sz="2600" b="1" i="1" dirty="0">
                <a:solidFill>
                  <a:schemeClr val="tx1">
                    <a:lumMod val="75000"/>
                    <a:lumOff val="25000"/>
                  </a:schemeClr>
                </a:solidFill>
                <a:latin typeface="DM Sans" panose="020B0604020202020204" charset="0"/>
              </a:rPr>
              <a:t>Non-profit foundation</a:t>
            </a:r>
            <a:br>
              <a:rPr lang="sv-SE" sz="2600" i="1" dirty="0">
                <a:solidFill>
                  <a:schemeClr val="tx1">
                    <a:lumMod val="75000"/>
                    <a:lumOff val="25000"/>
                  </a:schemeClr>
                </a:solidFill>
                <a:latin typeface="DM Sans" panose="020B0604020202020204" charset="0"/>
              </a:rPr>
            </a:br>
            <a:r>
              <a:rPr lang="sv-SE" sz="2600" dirty="0">
                <a:solidFill>
                  <a:schemeClr val="tx1">
                    <a:lumMod val="75000"/>
                    <a:lumOff val="25000"/>
                  </a:schemeClr>
                </a:solidFill>
                <a:latin typeface="DM Sans" panose="020B0604020202020204" charset="0"/>
              </a:rPr>
              <a:t>The universities of Lund, Gothenburg, Stockholm, Uppsala, and Umeå are the principals of a foundation in their respective regions.  </a:t>
            </a:r>
          </a:p>
          <a:p>
            <a:pPr marL="0" indent="0">
              <a:buClr>
                <a:srgbClr val="992017"/>
              </a:buClr>
              <a:buSzPct val="150000"/>
              <a:buNone/>
              <a:defRPr/>
            </a:pPr>
            <a:endParaRPr lang="sv-SE" sz="2600" dirty="0">
              <a:solidFill>
                <a:schemeClr val="tx1">
                  <a:lumMod val="75000"/>
                  <a:lumOff val="25000"/>
                </a:schemeClr>
              </a:solidFill>
              <a:latin typeface="DM Sans" panose="020B0604020202020204" charset="0"/>
            </a:endParaRPr>
          </a:p>
          <a:p>
            <a:pPr>
              <a:buClr>
                <a:srgbClr val="992017"/>
              </a:buClr>
              <a:buSzPct val="150000"/>
              <a:defRPr/>
            </a:pPr>
            <a:r>
              <a:rPr lang="sv-SE" sz="2600" b="1" i="1" dirty="0">
                <a:solidFill>
                  <a:schemeClr val="tx1">
                    <a:lumMod val="75000"/>
                    <a:lumOff val="25000"/>
                  </a:schemeClr>
                </a:solidFill>
                <a:latin typeface="DM Sans" panose="020B0604020202020204" charset="0"/>
              </a:rPr>
              <a:t>Mission statement</a:t>
            </a:r>
            <a:br>
              <a:rPr lang="sv-SE" sz="2600" dirty="0">
                <a:solidFill>
                  <a:schemeClr val="tx1">
                    <a:lumMod val="75000"/>
                    <a:lumOff val="25000"/>
                  </a:schemeClr>
                </a:solidFill>
                <a:latin typeface="DM Sans" panose="020B0604020202020204" charset="0"/>
              </a:rPr>
            </a:br>
            <a:r>
              <a:rPr lang="sv-SE" sz="2600" dirty="0">
                <a:solidFill>
                  <a:schemeClr val="tx1">
                    <a:lumMod val="75000"/>
                    <a:lumOff val="25000"/>
                  </a:schemeClr>
                </a:solidFill>
                <a:latin typeface="DM Sans" panose="020B0604020202020204" charset="0"/>
              </a:rPr>
              <a:t>To empower people through knowledge and creativity for a richer life.</a:t>
            </a:r>
          </a:p>
          <a:p>
            <a:pPr marL="0" indent="0">
              <a:buClr>
                <a:srgbClr val="992017"/>
              </a:buClr>
              <a:buSzPct val="150000"/>
              <a:buNone/>
              <a:defRPr/>
            </a:pPr>
            <a:endParaRPr lang="sv-SE" sz="2600" dirty="0">
              <a:solidFill>
                <a:schemeClr val="tx1">
                  <a:lumMod val="75000"/>
                  <a:lumOff val="25000"/>
                </a:schemeClr>
              </a:solidFill>
              <a:latin typeface="DM Sans" panose="020B0604020202020204" charset="0"/>
            </a:endParaRPr>
          </a:p>
          <a:p>
            <a:pPr>
              <a:buClr>
                <a:srgbClr val="992017"/>
              </a:buClr>
              <a:buSzPct val="150000"/>
              <a:defRPr/>
            </a:pPr>
            <a:r>
              <a:rPr lang="sv-SE" sz="2600" dirty="0">
                <a:solidFill>
                  <a:schemeClr val="tx1">
                    <a:lumMod val="75000"/>
                    <a:lumOff val="25000"/>
                  </a:schemeClr>
                </a:solidFill>
                <a:latin typeface="DM Sans" panose="020B0604020202020204" charset="0"/>
              </a:rPr>
              <a:t>Approximately 1500 </a:t>
            </a:r>
            <a:r>
              <a:rPr lang="sv-SE" sz="2600" i="1" dirty="0">
                <a:solidFill>
                  <a:schemeClr val="tx1">
                    <a:lumMod val="75000"/>
                    <a:lumOff val="25000"/>
                  </a:schemeClr>
                </a:solidFill>
                <a:latin typeface="DM Sans" panose="020B0604020202020204" charset="0"/>
              </a:rPr>
              <a:t>annual employees </a:t>
            </a:r>
            <a:r>
              <a:rPr lang="sv-SE" sz="2600" dirty="0">
                <a:solidFill>
                  <a:schemeClr val="tx1">
                    <a:lumMod val="75000"/>
                    <a:lumOff val="25000"/>
                  </a:schemeClr>
                </a:solidFill>
                <a:latin typeface="DM Sans" panose="020B0604020202020204" charset="0"/>
              </a:rPr>
              <a:t>in Sweden. </a:t>
            </a:r>
          </a:p>
          <a:p>
            <a:pPr marL="0" indent="0">
              <a:buClr>
                <a:srgbClr val="992017"/>
              </a:buClr>
              <a:buSzPct val="150000"/>
              <a:buNone/>
              <a:defRPr/>
            </a:pPr>
            <a:endParaRPr lang="sv-SE" sz="2600" dirty="0">
              <a:solidFill>
                <a:schemeClr val="tx1">
                  <a:lumMod val="75000"/>
                  <a:lumOff val="25000"/>
                </a:schemeClr>
              </a:solidFill>
              <a:latin typeface="DM Sans" panose="020B0604020202020204" charset="0"/>
            </a:endParaRPr>
          </a:p>
          <a:p>
            <a:pPr>
              <a:buClr>
                <a:srgbClr val="992017"/>
              </a:buClr>
              <a:buSzPct val="150000"/>
              <a:defRPr/>
            </a:pPr>
            <a:r>
              <a:rPr lang="sv-SE" sz="2600" dirty="0">
                <a:solidFill>
                  <a:schemeClr val="tx1">
                    <a:lumMod val="75000"/>
                    <a:lumOff val="25000"/>
                  </a:schemeClr>
                </a:solidFill>
                <a:latin typeface="DM Sans" panose="020B0604020202020204" charset="0"/>
              </a:rPr>
              <a:t>The Folkuniversitetet is </a:t>
            </a:r>
            <a:r>
              <a:rPr lang="sv-SE" sz="2600" b="1" i="1" dirty="0">
                <a:solidFill>
                  <a:schemeClr val="tx1">
                    <a:lumMod val="75000"/>
                    <a:lumOff val="25000"/>
                  </a:schemeClr>
                </a:solidFill>
                <a:latin typeface="DM Sans" panose="020B0604020202020204" charset="0"/>
              </a:rPr>
              <a:t>politically and religiously independent. </a:t>
            </a:r>
          </a:p>
        </p:txBody>
      </p:sp>
      <p:pic>
        <p:nvPicPr>
          <p:cNvPr id="4" name="Picture 3">
            <a:extLst>
              <a:ext uri="{FF2B5EF4-FFF2-40B4-BE49-F238E27FC236}">
                <a16:creationId xmlns:a16="http://schemas.microsoft.com/office/drawing/2014/main" id="{D2F6ED2E-9569-47A8-98D2-5ECE7583C76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3329" y="4063382"/>
            <a:ext cx="6588736" cy="3689692"/>
          </a:xfrm>
          <a:prstGeom prst="rect">
            <a:avLst/>
          </a:prstGeom>
        </p:spPr>
      </p:pic>
    </p:spTree>
    <p:extLst>
      <p:ext uri="{BB962C8B-B14F-4D97-AF65-F5344CB8AC3E}">
        <p14:creationId xmlns:p14="http://schemas.microsoft.com/office/powerpoint/2010/main" val="224723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0" y="8156539"/>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rot="-10800000">
            <a:off x="0"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5400000">
            <a:off x="1083809" y="9240348"/>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Freeform 10"/>
          <p:cNvSpPr/>
          <p:nvPr/>
        </p:nvSpPr>
        <p:spPr>
          <a:xfrm>
            <a:off x="6870630" y="3086100"/>
            <a:ext cx="4546740" cy="4114800"/>
          </a:xfrm>
          <a:custGeom>
            <a:avLst/>
            <a:gdLst/>
            <a:ahLst/>
            <a:cxnLst/>
            <a:rect l="l" t="t" r="r" b="b"/>
            <a:pathLst>
              <a:path w="4546740" h="4114800">
                <a:moveTo>
                  <a:pt x="0" y="0"/>
                </a:moveTo>
                <a:lnTo>
                  <a:pt x="4546740" y="0"/>
                </a:lnTo>
                <a:lnTo>
                  <a:pt x="4546740"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TextBox 11"/>
          <p:cNvSpPr txBox="1"/>
          <p:nvPr/>
        </p:nvSpPr>
        <p:spPr>
          <a:xfrm>
            <a:off x="1254023" y="1733929"/>
            <a:ext cx="16611600" cy="1477328"/>
          </a:xfrm>
          <a:prstGeom prst="rect">
            <a:avLst/>
          </a:prstGeom>
        </p:spPr>
        <p:txBody>
          <a:bodyPr wrap="square" lIns="0" tIns="0" rIns="0" bIns="0" rtlCol="0" anchor="t">
            <a:spAutoFit/>
          </a:bodyPr>
          <a:lstStyle/>
          <a:p>
            <a:r>
              <a:rPr lang="en-GB" sz="4800" dirty="0">
                <a:solidFill>
                  <a:schemeClr val="accent4">
                    <a:lumMod val="75000"/>
                  </a:schemeClr>
                </a:solidFill>
                <a:latin typeface="Kollektif Bold" panose="020B0604020202020204" charset="0"/>
                <a:ea typeface="Times New Roman" panose="02020603050405020304" pitchFamily="18" charset="0"/>
                <a:cs typeface="Aharoni" panose="02010803020104030203" pitchFamily="2" charset="-79"/>
              </a:rPr>
              <a:t>An o</a:t>
            </a:r>
            <a:r>
              <a:rPr lang="en-GB" sz="4800" dirty="0">
                <a:solidFill>
                  <a:schemeClr val="accent4">
                    <a:lumMod val="75000"/>
                  </a:schemeClr>
                </a:solidFill>
                <a:effectLst/>
                <a:latin typeface="Kollektif Bold" panose="020B0604020202020204" charset="0"/>
                <a:ea typeface="Times New Roman" panose="02020603050405020304" pitchFamily="18" charset="0"/>
                <a:cs typeface="Aharoni" panose="02010803020104030203" pitchFamily="2" charset="-79"/>
              </a:rPr>
              <a:t>verview of challenges faced by academically educated immigrants in the Swedish job market</a:t>
            </a:r>
            <a:endParaRPr lang="en-US" sz="4800" dirty="0">
              <a:solidFill>
                <a:schemeClr val="accent4">
                  <a:lumMod val="75000"/>
                </a:schemeClr>
              </a:solidFill>
              <a:latin typeface="Kollektif Bold" panose="020B0604020202020204" charset="0"/>
            </a:endParaRPr>
          </a:p>
        </p:txBody>
      </p:sp>
      <p:grpSp>
        <p:nvGrpSpPr>
          <p:cNvPr id="14" name="Group 8">
            <a:extLst>
              <a:ext uri="{FF2B5EF4-FFF2-40B4-BE49-F238E27FC236}">
                <a16:creationId xmlns:a16="http://schemas.microsoft.com/office/drawing/2014/main" id="{C6764143-5C07-47E7-BD8B-ED30701DE064}"/>
              </a:ext>
            </a:extLst>
          </p:cNvPr>
          <p:cNvGrpSpPr/>
          <p:nvPr/>
        </p:nvGrpSpPr>
        <p:grpSpPr>
          <a:xfrm rot="2700000">
            <a:off x="16176960" y="8173048"/>
            <a:ext cx="7415398" cy="3565095"/>
            <a:chOff x="0" y="0"/>
            <a:chExt cx="660400" cy="317500"/>
          </a:xfrm>
        </p:grpSpPr>
        <p:sp>
          <p:nvSpPr>
            <p:cNvPr id="15" name="Freeform 9">
              <a:extLst>
                <a:ext uri="{FF2B5EF4-FFF2-40B4-BE49-F238E27FC236}">
                  <a16:creationId xmlns:a16="http://schemas.microsoft.com/office/drawing/2014/main" id="{E3BC3FB6-FCFC-4117-9C83-A4DF77E44642}"/>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16" name="TextBox 10">
              <a:extLst>
                <a:ext uri="{FF2B5EF4-FFF2-40B4-BE49-F238E27FC236}">
                  <a16:creationId xmlns:a16="http://schemas.microsoft.com/office/drawing/2014/main" id="{598AE4F2-004F-4F67-811E-661634A1E901}"/>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17" name="AutoShape 11">
            <a:extLst>
              <a:ext uri="{FF2B5EF4-FFF2-40B4-BE49-F238E27FC236}">
                <a16:creationId xmlns:a16="http://schemas.microsoft.com/office/drawing/2014/main" id="{F186C348-38FF-480F-A4D1-59707E5B9788}"/>
              </a:ext>
            </a:extLst>
          </p:cNvPr>
          <p:cNvSpPr/>
          <p:nvPr/>
        </p:nvSpPr>
        <p:spPr>
          <a:xfrm>
            <a:off x="15631790" y="8931713"/>
            <a:ext cx="5185216" cy="5132702"/>
          </a:xfrm>
          <a:prstGeom prst="line">
            <a:avLst/>
          </a:prstGeom>
          <a:ln w="28575" cap="flat">
            <a:solidFill>
              <a:srgbClr val="8CA9AD"/>
            </a:solidFill>
            <a:prstDash val="solid"/>
            <a:headEnd type="none" w="sm" len="sm"/>
            <a:tailEnd type="none" w="sm" len="sm"/>
          </a:ln>
        </p:spPr>
      </p:sp>
      <p:sp>
        <p:nvSpPr>
          <p:cNvPr id="18" name="AutoShape 12">
            <a:extLst>
              <a:ext uri="{FF2B5EF4-FFF2-40B4-BE49-F238E27FC236}">
                <a16:creationId xmlns:a16="http://schemas.microsoft.com/office/drawing/2014/main" id="{2BE0C83E-1E32-4A7A-9032-9649AA1F9285}"/>
              </a:ext>
            </a:extLst>
          </p:cNvPr>
          <p:cNvSpPr/>
          <p:nvPr/>
        </p:nvSpPr>
        <p:spPr>
          <a:xfrm>
            <a:off x="15283452" y="9244564"/>
            <a:ext cx="5038853" cy="5038853"/>
          </a:xfrm>
          <a:prstGeom prst="line">
            <a:avLst/>
          </a:prstGeom>
          <a:ln w="28575" cap="flat">
            <a:solidFill>
              <a:srgbClr val="8CA9AD"/>
            </a:solidFill>
            <a:prstDash val="solid"/>
            <a:headEnd type="none" w="sm" len="sm"/>
            <a:tailEnd type="none" w="sm" len="sm"/>
          </a:ln>
        </p:spPr>
      </p:sp>
      <p:pic>
        <p:nvPicPr>
          <p:cNvPr id="23" name="Picture 22">
            <a:extLst>
              <a:ext uri="{FF2B5EF4-FFF2-40B4-BE49-F238E27FC236}">
                <a16:creationId xmlns:a16="http://schemas.microsoft.com/office/drawing/2014/main" id="{5D76652F-C911-46FE-B615-0FBBD6D46652}"/>
              </a:ext>
            </a:extLst>
          </p:cNvPr>
          <p:cNvPicPr>
            <a:picLocks noChangeAspect="1"/>
          </p:cNvPicPr>
          <p:nvPr/>
        </p:nvPicPr>
        <p:blipFill>
          <a:blip r:embed="rId11"/>
          <a:stretch>
            <a:fillRect/>
          </a:stretch>
        </p:blipFill>
        <p:spPr>
          <a:xfrm>
            <a:off x="14972790" y="130156"/>
            <a:ext cx="3251608" cy="1281134"/>
          </a:xfrm>
          <a:prstGeom prst="rect">
            <a:avLst/>
          </a:prstGeom>
        </p:spPr>
      </p:pic>
      <p:pic>
        <p:nvPicPr>
          <p:cNvPr id="26" name="Google Shape;173;g2b1f0ea2a99_0_0">
            <a:extLst>
              <a:ext uri="{FF2B5EF4-FFF2-40B4-BE49-F238E27FC236}">
                <a16:creationId xmlns:a16="http://schemas.microsoft.com/office/drawing/2014/main" id="{80CC062B-ED5D-4983-8F1F-795CC9BD3A92}"/>
              </a:ext>
            </a:extLst>
          </p:cNvPr>
          <p:cNvPicPr preferRelativeResize="0"/>
          <p:nvPr/>
        </p:nvPicPr>
        <p:blipFill rotWithShape="1">
          <a:blip r:embed="rId12">
            <a:alphaModFix/>
          </a:blip>
          <a:srcRect/>
          <a:stretch/>
        </p:blipFill>
        <p:spPr>
          <a:xfrm>
            <a:off x="557144" y="244314"/>
            <a:ext cx="3251607" cy="896145"/>
          </a:xfrm>
          <a:prstGeom prst="rect">
            <a:avLst/>
          </a:prstGeom>
          <a:noFill/>
          <a:ln>
            <a:noFill/>
          </a:ln>
        </p:spPr>
      </p:pic>
      <p:sp>
        <p:nvSpPr>
          <p:cNvPr id="22" name="Text Placeholder 35">
            <a:extLst>
              <a:ext uri="{FF2B5EF4-FFF2-40B4-BE49-F238E27FC236}">
                <a16:creationId xmlns:a16="http://schemas.microsoft.com/office/drawing/2014/main" id="{91F2B48E-0FDC-4BA3-9227-31BA467C22A3}"/>
              </a:ext>
            </a:extLst>
          </p:cNvPr>
          <p:cNvSpPr txBox="1">
            <a:spLocks/>
          </p:cNvSpPr>
          <p:nvPr/>
        </p:nvSpPr>
        <p:spPr>
          <a:xfrm>
            <a:off x="1114289" y="4395331"/>
            <a:ext cx="8476014" cy="388937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992017"/>
              </a:buClr>
              <a:buSzPct val="150000"/>
              <a:defRPr/>
            </a:pPr>
            <a:r>
              <a:rPr lang="sv-SE" dirty="0">
                <a:solidFill>
                  <a:schemeClr val="tx1">
                    <a:lumMod val="75000"/>
                    <a:lumOff val="25000"/>
                  </a:schemeClr>
                </a:solidFill>
                <a:latin typeface="DM Sans" panose="020B0604020202020204" charset="0"/>
              </a:rPr>
              <a:t>Language</a:t>
            </a:r>
          </a:p>
          <a:p>
            <a:pPr>
              <a:buClr>
                <a:srgbClr val="992017"/>
              </a:buClr>
              <a:buSzPct val="150000"/>
              <a:defRPr/>
            </a:pPr>
            <a:r>
              <a:rPr lang="sv-SE" dirty="0">
                <a:solidFill>
                  <a:schemeClr val="tx1">
                    <a:lumMod val="75000"/>
                    <a:lumOff val="25000"/>
                  </a:schemeClr>
                </a:solidFill>
                <a:latin typeface="DM Sans" panose="020B0604020202020204" charset="0"/>
              </a:rPr>
              <a:t>Cultural, labour differences in comparison to native country, labour market</a:t>
            </a:r>
          </a:p>
          <a:p>
            <a:pPr>
              <a:buClr>
                <a:srgbClr val="992017"/>
              </a:buClr>
              <a:buSzPct val="150000"/>
              <a:defRPr/>
            </a:pPr>
            <a:r>
              <a:rPr lang="sv-SE" dirty="0">
                <a:solidFill>
                  <a:schemeClr val="tx1">
                    <a:lumMod val="75000"/>
                    <a:lumOff val="25000"/>
                  </a:schemeClr>
                </a:solidFill>
                <a:latin typeface="DM Sans" panose="020B0604020202020204" charset="0"/>
              </a:rPr>
              <a:t>Networking, ability to find a job </a:t>
            </a:r>
          </a:p>
          <a:p>
            <a:pPr>
              <a:buClr>
                <a:srgbClr val="992017"/>
              </a:buClr>
              <a:buSzPct val="150000"/>
              <a:defRPr/>
            </a:pPr>
            <a:r>
              <a:rPr lang="sv-SE" i="1" dirty="0">
                <a:solidFill>
                  <a:schemeClr val="tx1">
                    <a:lumMod val="75000"/>
                    <a:lumOff val="25000"/>
                  </a:schemeClr>
                </a:solidFill>
                <a:latin typeface="DM Sans" panose="020B0604020202020204" charset="0"/>
              </a:rPr>
              <a:t>Swedish bureaucracy</a:t>
            </a:r>
          </a:p>
        </p:txBody>
      </p:sp>
      <p:pic>
        <p:nvPicPr>
          <p:cNvPr id="3" name="Picture 2">
            <a:extLst>
              <a:ext uri="{FF2B5EF4-FFF2-40B4-BE49-F238E27FC236}">
                <a16:creationId xmlns:a16="http://schemas.microsoft.com/office/drawing/2014/main" id="{2A327E85-5340-41F7-A744-9BB181AC0E0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06796" y="3804727"/>
            <a:ext cx="6827181" cy="38893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109" y="821770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800000">
            <a:off x="-55109" y="930151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10800000">
            <a:off x="1028700"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8" name="Group 19">
            <a:extLst>
              <a:ext uri="{FF2B5EF4-FFF2-40B4-BE49-F238E27FC236}">
                <a16:creationId xmlns:a16="http://schemas.microsoft.com/office/drawing/2014/main" id="{3B27DBC4-29F8-4814-A07A-6CD17AA33CF2}"/>
              </a:ext>
            </a:extLst>
          </p:cNvPr>
          <p:cNvGrpSpPr/>
          <p:nvPr/>
        </p:nvGrpSpPr>
        <p:grpSpPr>
          <a:xfrm rot="-2700000">
            <a:off x="14580301" y="7962547"/>
            <a:ext cx="7415398" cy="3565095"/>
            <a:chOff x="0" y="0"/>
            <a:chExt cx="660400" cy="317500"/>
          </a:xfrm>
        </p:grpSpPr>
        <p:sp>
          <p:nvSpPr>
            <p:cNvPr id="29" name="Freeform 20">
              <a:extLst>
                <a:ext uri="{FF2B5EF4-FFF2-40B4-BE49-F238E27FC236}">
                  <a16:creationId xmlns:a16="http://schemas.microsoft.com/office/drawing/2014/main" id="{89E8013D-C3FE-44D5-93DA-FB1CF06FCF75}"/>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0" name="TextBox 21">
              <a:extLst>
                <a:ext uri="{FF2B5EF4-FFF2-40B4-BE49-F238E27FC236}">
                  <a16:creationId xmlns:a16="http://schemas.microsoft.com/office/drawing/2014/main" id="{646B4DC2-E549-4D99-B112-9EBE3A9F386A}"/>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31" name="AutoShape 23">
            <a:extLst>
              <a:ext uri="{FF2B5EF4-FFF2-40B4-BE49-F238E27FC236}">
                <a16:creationId xmlns:a16="http://schemas.microsoft.com/office/drawing/2014/main" id="{80D3048F-DF64-4273-A636-C5E0D39DD20A}"/>
              </a:ext>
            </a:extLst>
          </p:cNvPr>
          <p:cNvSpPr/>
          <p:nvPr/>
        </p:nvSpPr>
        <p:spPr>
          <a:xfrm flipV="1">
            <a:off x="16638739" y="6648536"/>
            <a:ext cx="5038853" cy="5038853"/>
          </a:xfrm>
          <a:prstGeom prst="line">
            <a:avLst/>
          </a:prstGeom>
          <a:ln w="28575" cap="flat">
            <a:solidFill>
              <a:srgbClr val="8CA9AD"/>
            </a:solidFill>
            <a:prstDash val="solid"/>
            <a:headEnd type="none" w="sm" len="sm"/>
            <a:tailEnd type="none" w="sm" len="sm"/>
          </a:ln>
        </p:spPr>
      </p:sp>
      <p:sp>
        <p:nvSpPr>
          <p:cNvPr id="32" name="AutoShape 24">
            <a:extLst>
              <a:ext uri="{FF2B5EF4-FFF2-40B4-BE49-F238E27FC236}">
                <a16:creationId xmlns:a16="http://schemas.microsoft.com/office/drawing/2014/main" id="{1031939A-576F-41C7-84FD-972DF927B2FB}"/>
              </a:ext>
            </a:extLst>
          </p:cNvPr>
          <p:cNvSpPr/>
          <p:nvPr/>
        </p:nvSpPr>
        <p:spPr>
          <a:xfrm flipV="1">
            <a:off x="15524365" y="7060111"/>
            <a:ext cx="4867141" cy="4867141"/>
          </a:xfrm>
          <a:prstGeom prst="line">
            <a:avLst/>
          </a:prstGeom>
          <a:ln w="28575" cap="flat">
            <a:solidFill>
              <a:srgbClr val="8CA9AD"/>
            </a:solidFill>
            <a:prstDash val="solid"/>
            <a:headEnd type="none" w="sm" len="sm"/>
            <a:tailEnd type="none" w="sm" len="sm"/>
          </a:ln>
        </p:spPr>
      </p:sp>
      <p:sp>
        <p:nvSpPr>
          <p:cNvPr id="33" name="AutoShape 26">
            <a:extLst>
              <a:ext uri="{FF2B5EF4-FFF2-40B4-BE49-F238E27FC236}">
                <a16:creationId xmlns:a16="http://schemas.microsoft.com/office/drawing/2014/main" id="{B40F26DD-EE0E-4FFC-8FFC-437C86E3CFB0}"/>
              </a:ext>
            </a:extLst>
          </p:cNvPr>
          <p:cNvSpPr/>
          <p:nvPr/>
        </p:nvSpPr>
        <p:spPr>
          <a:xfrm flipV="1">
            <a:off x="15524365" y="7933241"/>
            <a:ext cx="4347674" cy="4347674"/>
          </a:xfrm>
          <a:prstGeom prst="line">
            <a:avLst/>
          </a:prstGeom>
          <a:ln w="28575" cap="flat">
            <a:solidFill>
              <a:srgbClr val="8CA9AD"/>
            </a:solidFill>
            <a:prstDash val="solid"/>
            <a:headEnd type="none" w="sm" len="sm"/>
            <a:tailEnd type="none" w="sm" len="sm"/>
          </a:ln>
        </p:spPr>
      </p:sp>
      <p:pic>
        <p:nvPicPr>
          <p:cNvPr id="19" name="Picture 18">
            <a:extLst>
              <a:ext uri="{FF2B5EF4-FFF2-40B4-BE49-F238E27FC236}">
                <a16:creationId xmlns:a16="http://schemas.microsoft.com/office/drawing/2014/main" id="{D1CD7C50-08DB-43AB-A920-E6E9784C7313}"/>
              </a:ext>
            </a:extLst>
          </p:cNvPr>
          <p:cNvPicPr>
            <a:picLocks noChangeAspect="1"/>
          </p:cNvPicPr>
          <p:nvPr/>
        </p:nvPicPr>
        <p:blipFill>
          <a:blip r:embed="rId9"/>
          <a:stretch>
            <a:fillRect/>
          </a:stretch>
        </p:blipFill>
        <p:spPr>
          <a:xfrm>
            <a:off x="15284115" y="114300"/>
            <a:ext cx="2988645" cy="1177526"/>
          </a:xfrm>
          <a:prstGeom prst="rect">
            <a:avLst/>
          </a:prstGeom>
        </p:spPr>
      </p:pic>
      <p:sp>
        <p:nvSpPr>
          <p:cNvPr id="18" name="Title 17">
            <a:extLst>
              <a:ext uri="{FF2B5EF4-FFF2-40B4-BE49-F238E27FC236}">
                <a16:creationId xmlns:a16="http://schemas.microsoft.com/office/drawing/2014/main" id="{7EB56807-6236-4DE4-8B02-04F1394EB1DE}"/>
              </a:ext>
            </a:extLst>
          </p:cNvPr>
          <p:cNvSpPr txBox="1">
            <a:spLocks/>
          </p:cNvSpPr>
          <p:nvPr/>
        </p:nvSpPr>
        <p:spPr>
          <a:xfrm>
            <a:off x="271047" y="1254120"/>
            <a:ext cx="13052771" cy="38893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6000" dirty="0">
                <a:solidFill>
                  <a:schemeClr val="accent4">
                    <a:lumMod val="75000"/>
                  </a:schemeClr>
                </a:solidFill>
                <a:latin typeface="Kollektif Bold" panose="020B0604020202020204" charset="0"/>
              </a:rPr>
              <a:t>The purpose of the Korta vägen</a:t>
            </a:r>
            <a:br>
              <a:rPr lang="sv-SE" sz="3600" dirty="0"/>
            </a:br>
            <a:endParaRPr lang="sv-SE" dirty="0"/>
          </a:p>
        </p:txBody>
      </p:sp>
      <p:sp>
        <p:nvSpPr>
          <p:cNvPr id="20" name="Text Placeholder 35">
            <a:extLst>
              <a:ext uri="{FF2B5EF4-FFF2-40B4-BE49-F238E27FC236}">
                <a16:creationId xmlns:a16="http://schemas.microsoft.com/office/drawing/2014/main" id="{36B157CE-4321-41B7-BA9F-FBDAF111DA18}"/>
              </a:ext>
            </a:extLst>
          </p:cNvPr>
          <p:cNvSpPr txBox="1">
            <a:spLocks/>
          </p:cNvSpPr>
          <p:nvPr/>
        </p:nvSpPr>
        <p:spPr>
          <a:xfrm>
            <a:off x="6248400" y="3241312"/>
            <a:ext cx="11430000" cy="579156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992017"/>
              </a:buClr>
              <a:buSzPct val="150000"/>
              <a:defRPr/>
            </a:pPr>
            <a:r>
              <a:rPr lang="sv-SE" sz="3000" dirty="0">
                <a:solidFill>
                  <a:schemeClr val="tx1">
                    <a:lumMod val="75000"/>
                    <a:lumOff val="25000"/>
                  </a:schemeClr>
                </a:solidFill>
                <a:latin typeface="DM Sans" panose="020B0604020202020204" charset="0"/>
                <a:ea typeface="Times New Roman" panose="02020603050405020304" pitchFamily="18" charset="0"/>
                <a:cs typeface="Times New Roman" panose="02020603050405020304" pitchFamily="18" charset="0"/>
              </a:rPr>
              <a:t>To prepare participants to get a job in line with their academic training and/or experience;</a:t>
            </a:r>
          </a:p>
          <a:p>
            <a:pPr>
              <a:buClr>
                <a:srgbClr val="992017"/>
              </a:buClr>
              <a:buSzPct val="150000"/>
              <a:defRPr/>
            </a:pPr>
            <a:r>
              <a:rPr lang="sv-SE" sz="3000" dirty="0">
                <a:solidFill>
                  <a:schemeClr val="tx1">
                    <a:lumMod val="75000"/>
                    <a:lumOff val="25000"/>
                  </a:schemeClr>
                </a:solidFill>
                <a:latin typeface="DM Sans" panose="020B0604020202020204" charset="0"/>
                <a:ea typeface="Times New Roman" panose="02020603050405020304" pitchFamily="18" charset="0"/>
                <a:cs typeface="Times New Roman" panose="02020603050405020304" pitchFamily="18" charset="0"/>
              </a:rPr>
              <a:t>Preparing participants for further academic studies;</a:t>
            </a:r>
          </a:p>
          <a:p>
            <a:pPr>
              <a:buClr>
                <a:srgbClr val="992017"/>
              </a:buClr>
              <a:buSzPct val="150000"/>
              <a:defRPr/>
            </a:pPr>
            <a:r>
              <a:rPr lang="sv-SE" sz="3000" dirty="0">
                <a:solidFill>
                  <a:schemeClr val="tx1">
                    <a:lumMod val="75000"/>
                    <a:lumOff val="25000"/>
                  </a:schemeClr>
                </a:solidFill>
                <a:latin typeface="DM Sans" panose="020B0604020202020204" charset="0"/>
                <a:ea typeface="Times New Roman" panose="02020603050405020304" pitchFamily="18" charset="0"/>
                <a:cs typeface="Times New Roman" panose="02020603050405020304" pitchFamily="18" charset="0"/>
              </a:rPr>
              <a:t>Promote the sustainability of graduate job seekers' working lives;</a:t>
            </a:r>
          </a:p>
          <a:p>
            <a:pPr>
              <a:buClr>
                <a:srgbClr val="992017"/>
              </a:buClr>
              <a:buSzPct val="150000"/>
              <a:defRPr/>
            </a:pPr>
            <a:r>
              <a:rPr lang="sv-SE" sz="3000" dirty="0">
                <a:solidFill>
                  <a:schemeClr val="tx1">
                    <a:lumMod val="75000"/>
                    <a:lumOff val="25000"/>
                  </a:schemeClr>
                </a:solidFill>
                <a:latin typeface="DM Sans" panose="020B0604020202020204" charset="0"/>
                <a:ea typeface="Times New Roman" panose="02020603050405020304" pitchFamily="18" charset="0"/>
                <a:cs typeface="Times New Roman" panose="02020603050405020304" pitchFamily="18" charset="0"/>
              </a:rPr>
              <a:t>Prepare participants for a contract training program. Assignment training is labour market training, where the Public Employment agency cooperates with universities and colleges on the content of the training and applies to training in occupations where there is a need to employ staff.</a:t>
            </a:r>
            <a:endParaRPr lang="sv-SE" sz="3000" dirty="0">
              <a:solidFill>
                <a:schemeClr val="tx1">
                  <a:lumMod val="75000"/>
                  <a:lumOff val="25000"/>
                </a:schemeClr>
              </a:solidFill>
              <a:latin typeface="DM Sans" panose="020B060402020202020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246EEC8E-D2BF-4093-89C9-D8D947BB42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0333" y="3241312"/>
            <a:ext cx="5368067" cy="3818799"/>
          </a:xfrm>
          <a:prstGeom prst="rect">
            <a:avLst/>
          </a:prstGeom>
        </p:spPr>
      </p:pic>
      <p:pic>
        <p:nvPicPr>
          <p:cNvPr id="36" name="Google Shape;173;g2b1f0ea2a99_0_0">
            <a:extLst>
              <a:ext uri="{FF2B5EF4-FFF2-40B4-BE49-F238E27FC236}">
                <a16:creationId xmlns:a16="http://schemas.microsoft.com/office/drawing/2014/main" id="{AC97ED5C-6E41-4B74-ACB7-B8DC11E843C6}"/>
              </a:ext>
            </a:extLst>
          </p:cNvPr>
          <p:cNvPicPr preferRelativeResize="0"/>
          <p:nvPr/>
        </p:nvPicPr>
        <p:blipFill rotWithShape="1">
          <a:blip r:embed="rId11">
            <a:alphaModFix/>
          </a:blip>
          <a:srcRect/>
          <a:stretch/>
        </p:blipFill>
        <p:spPr>
          <a:xfrm>
            <a:off x="486795" y="162692"/>
            <a:ext cx="2789805" cy="8227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109" y="821770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800000">
            <a:off x="-55109" y="930151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10800000">
            <a:off x="1028700"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8" name="Group 19">
            <a:extLst>
              <a:ext uri="{FF2B5EF4-FFF2-40B4-BE49-F238E27FC236}">
                <a16:creationId xmlns:a16="http://schemas.microsoft.com/office/drawing/2014/main" id="{3B27DBC4-29F8-4814-A07A-6CD17AA33CF2}"/>
              </a:ext>
            </a:extLst>
          </p:cNvPr>
          <p:cNvGrpSpPr/>
          <p:nvPr/>
        </p:nvGrpSpPr>
        <p:grpSpPr>
          <a:xfrm rot="-2700000">
            <a:off x="14580301" y="7962547"/>
            <a:ext cx="7415398" cy="3565095"/>
            <a:chOff x="0" y="0"/>
            <a:chExt cx="660400" cy="317500"/>
          </a:xfrm>
        </p:grpSpPr>
        <p:sp>
          <p:nvSpPr>
            <p:cNvPr id="29" name="Freeform 20">
              <a:extLst>
                <a:ext uri="{FF2B5EF4-FFF2-40B4-BE49-F238E27FC236}">
                  <a16:creationId xmlns:a16="http://schemas.microsoft.com/office/drawing/2014/main" id="{89E8013D-C3FE-44D5-93DA-FB1CF06FCF75}"/>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0" name="TextBox 21">
              <a:extLst>
                <a:ext uri="{FF2B5EF4-FFF2-40B4-BE49-F238E27FC236}">
                  <a16:creationId xmlns:a16="http://schemas.microsoft.com/office/drawing/2014/main" id="{646B4DC2-E549-4D99-B112-9EBE3A9F386A}"/>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31" name="AutoShape 23">
            <a:extLst>
              <a:ext uri="{FF2B5EF4-FFF2-40B4-BE49-F238E27FC236}">
                <a16:creationId xmlns:a16="http://schemas.microsoft.com/office/drawing/2014/main" id="{80D3048F-DF64-4273-A636-C5E0D39DD20A}"/>
              </a:ext>
            </a:extLst>
          </p:cNvPr>
          <p:cNvSpPr/>
          <p:nvPr/>
        </p:nvSpPr>
        <p:spPr>
          <a:xfrm flipV="1">
            <a:off x="16638739" y="6648536"/>
            <a:ext cx="5038853" cy="5038853"/>
          </a:xfrm>
          <a:prstGeom prst="line">
            <a:avLst/>
          </a:prstGeom>
          <a:ln w="28575" cap="flat">
            <a:solidFill>
              <a:srgbClr val="8CA9AD"/>
            </a:solidFill>
            <a:prstDash val="solid"/>
            <a:headEnd type="none" w="sm" len="sm"/>
            <a:tailEnd type="none" w="sm" len="sm"/>
          </a:ln>
        </p:spPr>
      </p:sp>
      <p:sp>
        <p:nvSpPr>
          <p:cNvPr id="32" name="AutoShape 24">
            <a:extLst>
              <a:ext uri="{FF2B5EF4-FFF2-40B4-BE49-F238E27FC236}">
                <a16:creationId xmlns:a16="http://schemas.microsoft.com/office/drawing/2014/main" id="{1031939A-576F-41C7-84FD-972DF927B2FB}"/>
              </a:ext>
            </a:extLst>
          </p:cNvPr>
          <p:cNvSpPr/>
          <p:nvPr/>
        </p:nvSpPr>
        <p:spPr>
          <a:xfrm flipV="1">
            <a:off x="15524365" y="7060111"/>
            <a:ext cx="4867141" cy="4867141"/>
          </a:xfrm>
          <a:prstGeom prst="line">
            <a:avLst/>
          </a:prstGeom>
          <a:ln w="28575" cap="flat">
            <a:solidFill>
              <a:srgbClr val="8CA9AD"/>
            </a:solidFill>
            <a:prstDash val="solid"/>
            <a:headEnd type="none" w="sm" len="sm"/>
            <a:tailEnd type="none" w="sm" len="sm"/>
          </a:ln>
        </p:spPr>
      </p:sp>
      <p:sp>
        <p:nvSpPr>
          <p:cNvPr id="33" name="AutoShape 26">
            <a:extLst>
              <a:ext uri="{FF2B5EF4-FFF2-40B4-BE49-F238E27FC236}">
                <a16:creationId xmlns:a16="http://schemas.microsoft.com/office/drawing/2014/main" id="{B40F26DD-EE0E-4FFC-8FFC-437C86E3CFB0}"/>
              </a:ext>
            </a:extLst>
          </p:cNvPr>
          <p:cNvSpPr/>
          <p:nvPr/>
        </p:nvSpPr>
        <p:spPr>
          <a:xfrm flipV="1">
            <a:off x="15524365" y="7933241"/>
            <a:ext cx="4347674" cy="4347674"/>
          </a:xfrm>
          <a:prstGeom prst="line">
            <a:avLst/>
          </a:prstGeom>
          <a:ln w="28575" cap="flat">
            <a:solidFill>
              <a:srgbClr val="8CA9AD"/>
            </a:solidFill>
            <a:prstDash val="solid"/>
            <a:headEnd type="none" w="sm" len="sm"/>
            <a:tailEnd type="none" w="sm" len="sm"/>
          </a:ln>
        </p:spPr>
      </p:sp>
      <p:pic>
        <p:nvPicPr>
          <p:cNvPr id="19" name="Picture 18">
            <a:extLst>
              <a:ext uri="{FF2B5EF4-FFF2-40B4-BE49-F238E27FC236}">
                <a16:creationId xmlns:a16="http://schemas.microsoft.com/office/drawing/2014/main" id="{D1CD7C50-08DB-43AB-A920-E6E9784C7313}"/>
              </a:ext>
            </a:extLst>
          </p:cNvPr>
          <p:cNvPicPr>
            <a:picLocks noChangeAspect="1"/>
          </p:cNvPicPr>
          <p:nvPr/>
        </p:nvPicPr>
        <p:blipFill>
          <a:blip r:embed="rId9"/>
          <a:stretch>
            <a:fillRect/>
          </a:stretch>
        </p:blipFill>
        <p:spPr>
          <a:xfrm>
            <a:off x="15284115" y="114300"/>
            <a:ext cx="2988645" cy="1177526"/>
          </a:xfrm>
          <a:prstGeom prst="rect">
            <a:avLst/>
          </a:prstGeom>
        </p:spPr>
      </p:pic>
      <p:sp>
        <p:nvSpPr>
          <p:cNvPr id="15" name="Text Placeholder 35">
            <a:extLst>
              <a:ext uri="{FF2B5EF4-FFF2-40B4-BE49-F238E27FC236}">
                <a16:creationId xmlns:a16="http://schemas.microsoft.com/office/drawing/2014/main" id="{CACF1121-1FCB-419D-A20D-F3BB164AEAC2}"/>
              </a:ext>
            </a:extLst>
          </p:cNvPr>
          <p:cNvSpPr txBox="1">
            <a:spLocks/>
          </p:cNvSpPr>
          <p:nvPr/>
        </p:nvSpPr>
        <p:spPr>
          <a:xfrm>
            <a:off x="6714809" y="2019189"/>
            <a:ext cx="10725785" cy="6248622"/>
          </a:xfrm>
          <a:prstGeom prst="rect">
            <a:avLst/>
          </a:prstGeom>
        </p:spPr>
        <p:txBody>
          <a:bodyPr vert="horz" lIns="0" tIns="0" rIns="0" bIns="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5900" indent="-215900">
              <a:lnSpc>
                <a:spcPct val="150000"/>
              </a:lnSpc>
              <a:buClr>
                <a:schemeClr val="tx1"/>
              </a:buClr>
              <a:buSzPct val="150000"/>
              <a:defRPr/>
            </a:pPr>
            <a:r>
              <a:rPr lang="sv-SE" sz="3000" dirty="0">
                <a:solidFill>
                  <a:schemeClr val="tx1">
                    <a:lumMod val="75000"/>
                    <a:lumOff val="25000"/>
                  </a:schemeClr>
                </a:solidFill>
                <a:latin typeface="DM Sans" panose="020B0604020202020204" charset="0"/>
              </a:rPr>
              <a:t> You can only be assigned through the Public Employment Agency</a:t>
            </a:r>
          </a:p>
          <a:p>
            <a:pPr marL="215900" indent="-215900">
              <a:lnSpc>
                <a:spcPct val="150000"/>
              </a:lnSpc>
              <a:buClr>
                <a:schemeClr val="tx1"/>
              </a:buClr>
              <a:buSzPct val="150000"/>
              <a:defRPr/>
            </a:pPr>
            <a:r>
              <a:rPr lang="sv-SE" sz="3000" dirty="0">
                <a:solidFill>
                  <a:schemeClr val="tx1">
                    <a:lumMod val="75000"/>
                    <a:lumOff val="25000"/>
                  </a:schemeClr>
                </a:solidFill>
                <a:latin typeface="DM Sans" panose="020B0604020202020204" charset="0"/>
              </a:rPr>
              <a:t> For people with an academic background of at least 2 years</a:t>
            </a:r>
            <a:endParaRPr lang="sv-SE" sz="3000" dirty="0">
              <a:solidFill>
                <a:schemeClr val="tx1">
                  <a:lumMod val="75000"/>
                  <a:lumOff val="25000"/>
                </a:schemeClr>
              </a:solidFill>
              <a:latin typeface="DM Sans" panose="020B0604020202020204" charset="0"/>
              <a:cs typeface="Calibri"/>
            </a:endParaRPr>
          </a:p>
          <a:p>
            <a:pPr marL="215900" indent="-215900">
              <a:lnSpc>
                <a:spcPct val="150000"/>
              </a:lnSpc>
              <a:buClr>
                <a:schemeClr val="tx1"/>
              </a:buClr>
              <a:buSzPct val="150000"/>
              <a:defRPr/>
            </a:pPr>
            <a:r>
              <a:rPr lang="sv-SE" sz="3000" dirty="0">
                <a:solidFill>
                  <a:schemeClr val="tx1">
                    <a:lumMod val="75000"/>
                    <a:lumOff val="25000"/>
                  </a:schemeClr>
                </a:solidFill>
                <a:latin typeface="DM Sans" panose="020B0604020202020204" charset="0"/>
              </a:rPr>
              <a:t> You should have at least SFI D or equivalent language skills in Swedish</a:t>
            </a:r>
            <a:endParaRPr lang="sv-SE" sz="3000" dirty="0">
              <a:solidFill>
                <a:schemeClr val="tx1">
                  <a:lumMod val="75000"/>
                  <a:lumOff val="25000"/>
                </a:schemeClr>
              </a:solidFill>
              <a:latin typeface="DM Sans" panose="020B0604020202020204" charset="0"/>
              <a:cs typeface="Calibri"/>
            </a:endParaRPr>
          </a:p>
          <a:p>
            <a:pPr marL="215900" indent="-215900">
              <a:lnSpc>
                <a:spcPct val="150000"/>
              </a:lnSpc>
              <a:buClr>
                <a:schemeClr val="tx1"/>
              </a:buClr>
              <a:buSzPct val="150000"/>
              <a:defRPr/>
            </a:pPr>
            <a:r>
              <a:rPr lang="sv-SE" sz="3000" dirty="0">
                <a:solidFill>
                  <a:schemeClr val="tx1">
                    <a:lumMod val="75000"/>
                    <a:lumOff val="25000"/>
                  </a:schemeClr>
                </a:solidFill>
                <a:latin typeface="DM Sans" panose="020B0604020202020204" charset="0"/>
              </a:rPr>
              <a:t> The program is run in coordination with various universities</a:t>
            </a:r>
          </a:p>
          <a:p>
            <a:pPr marL="215900" indent="-215900">
              <a:lnSpc>
                <a:spcPct val="150000"/>
              </a:lnSpc>
              <a:buClr>
                <a:schemeClr val="tx1"/>
              </a:buClr>
              <a:buSzPct val="150000"/>
              <a:defRPr/>
            </a:pPr>
            <a:r>
              <a:rPr lang="sv-SE" sz="3000" dirty="0">
                <a:solidFill>
                  <a:schemeClr val="tx1">
                    <a:lumMod val="75000"/>
                    <a:lumOff val="25000"/>
                  </a:schemeClr>
                </a:solidFill>
                <a:latin typeface="DM Sans" panose="020B0604020202020204" charset="0"/>
                <a:cs typeface="Calibri"/>
              </a:rPr>
              <a:t> Procurement over 4 years  1+1+1+1 </a:t>
            </a:r>
          </a:p>
        </p:txBody>
      </p:sp>
      <p:sp>
        <p:nvSpPr>
          <p:cNvPr id="17" name="TextBox 16">
            <a:extLst>
              <a:ext uri="{FF2B5EF4-FFF2-40B4-BE49-F238E27FC236}">
                <a16:creationId xmlns:a16="http://schemas.microsoft.com/office/drawing/2014/main" id="{CB4BB866-1583-4236-9D61-76A472990A5F}"/>
              </a:ext>
            </a:extLst>
          </p:cNvPr>
          <p:cNvSpPr txBox="1"/>
          <p:nvPr/>
        </p:nvSpPr>
        <p:spPr>
          <a:xfrm>
            <a:off x="1143000" y="1790700"/>
            <a:ext cx="5067300" cy="1938992"/>
          </a:xfrm>
          <a:prstGeom prst="rect">
            <a:avLst/>
          </a:prstGeom>
          <a:noFill/>
        </p:spPr>
        <p:txBody>
          <a:bodyPr wrap="square">
            <a:spAutoFit/>
          </a:bodyPr>
          <a:lstStyle/>
          <a:p>
            <a:r>
              <a:rPr lang="sv-SE" sz="6000" dirty="0">
                <a:solidFill>
                  <a:schemeClr val="accent4">
                    <a:lumMod val="75000"/>
                  </a:schemeClr>
                </a:solidFill>
                <a:latin typeface="Kollektif Bold" panose="020B0604020202020204" charset="0"/>
              </a:rPr>
              <a:t>About the </a:t>
            </a:r>
            <a:br>
              <a:rPr lang="sv-SE" sz="6000" dirty="0">
                <a:solidFill>
                  <a:schemeClr val="accent4">
                    <a:lumMod val="75000"/>
                  </a:schemeClr>
                </a:solidFill>
                <a:latin typeface="Kollektif Bold" panose="020B0604020202020204" charset="0"/>
              </a:rPr>
            </a:br>
            <a:r>
              <a:rPr lang="sv-SE" sz="6000" dirty="0">
                <a:solidFill>
                  <a:schemeClr val="accent4">
                    <a:lumMod val="75000"/>
                  </a:schemeClr>
                </a:solidFill>
                <a:latin typeface="Kollektif Bold" panose="020B0604020202020204" charset="0"/>
              </a:rPr>
              <a:t>Korta vägen</a:t>
            </a:r>
            <a:endParaRPr lang="en-GB" sz="6000" dirty="0">
              <a:solidFill>
                <a:schemeClr val="accent4">
                  <a:lumMod val="75000"/>
                </a:schemeClr>
              </a:solidFill>
              <a:latin typeface="Kollektif Bold" panose="020B0604020202020204" charset="0"/>
            </a:endParaRPr>
          </a:p>
        </p:txBody>
      </p:sp>
      <p:pic>
        <p:nvPicPr>
          <p:cNvPr id="21" name="Google Shape;173;g2b1f0ea2a99_0_0">
            <a:extLst>
              <a:ext uri="{FF2B5EF4-FFF2-40B4-BE49-F238E27FC236}">
                <a16:creationId xmlns:a16="http://schemas.microsoft.com/office/drawing/2014/main" id="{4500EEEA-79AB-4F3E-9CE1-707D7F99554B}"/>
              </a:ext>
            </a:extLst>
          </p:cNvPr>
          <p:cNvPicPr preferRelativeResize="0"/>
          <p:nvPr/>
        </p:nvPicPr>
        <p:blipFill rotWithShape="1">
          <a:blip r:embed="rId10">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310402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109" y="821770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800000">
            <a:off x="-55109" y="930151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10800000">
            <a:off x="1028700"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8" name="Group 19">
            <a:extLst>
              <a:ext uri="{FF2B5EF4-FFF2-40B4-BE49-F238E27FC236}">
                <a16:creationId xmlns:a16="http://schemas.microsoft.com/office/drawing/2014/main" id="{3B27DBC4-29F8-4814-A07A-6CD17AA33CF2}"/>
              </a:ext>
            </a:extLst>
          </p:cNvPr>
          <p:cNvGrpSpPr/>
          <p:nvPr/>
        </p:nvGrpSpPr>
        <p:grpSpPr>
          <a:xfrm rot="-2700000">
            <a:off x="14580301" y="7962547"/>
            <a:ext cx="7415398" cy="3565095"/>
            <a:chOff x="0" y="0"/>
            <a:chExt cx="660400" cy="317500"/>
          </a:xfrm>
        </p:grpSpPr>
        <p:sp>
          <p:nvSpPr>
            <p:cNvPr id="29" name="Freeform 20">
              <a:extLst>
                <a:ext uri="{FF2B5EF4-FFF2-40B4-BE49-F238E27FC236}">
                  <a16:creationId xmlns:a16="http://schemas.microsoft.com/office/drawing/2014/main" id="{89E8013D-C3FE-44D5-93DA-FB1CF06FCF75}"/>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0" name="TextBox 21">
              <a:extLst>
                <a:ext uri="{FF2B5EF4-FFF2-40B4-BE49-F238E27FC236}">
                  <a16:creationId xmlns:a16="http://schemas.microsoft.com/office/drawing/2014/main" id="{646B4DC2-E549-4D99-B112-9EBE3A9F386A}"/>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31" name="AutoShape 23">
            <a:extLst>
              <a:ext uri="{FF2B5EF4-FFF2-40B4-BE49-F238E27FC236}">
                <a16:creationId xmlns:a16="http://schemas.microsoft.com/office/drawing/2014/main" id="{80D3048F-DF64-4273-A636-C5E0D39DD20A}"/>
              </a:ext>
            </a:extLst>
          </p:cNvPr>
          <p:cNvSpPr/>
          <p:nvPr/>
        </p:nvSpPr>
        <p:spPr>
          <a:xfrm flipV="1">
            <a:off x="16638739" y="6648536"/>
            <a:ext cx="5038853" cy="5038853"/>
          </a:xfrm>
          <a:prstGeom prst="line">
            <a:avLst/>
          </a:prstGeom>
          <a:ln w="28575" cap="flat">
            <a:solidFill>
              <a:srgbClr val="8CA9AD"/>
            </a:solidFill>
            <a:prstDash val="solid"/>
            <a:headEnd type="none" w="sm" len="sm"/>
            <a:tailEnd type="none" w="sm" len="sm"/>
          </a:ln>
        </p:spPr>
      </p:sp>
      <p:sp>
        <p:nvSpPr>
          <p:cNvPr id="32" name="AutoShape 24">
            <a:extLst>
              <a:ext uri="{FF2B5EF4-FFF2-40B4-BE49-F238E27FC236}">
                <a16:creationId xmlns:a16="http://schemas.microsoft.com/office/drawing/2014/main" id="{1031939A-576F-41C7-84FD-972DF927B2FB}"/>
              </a:ext>
            </a:extLst>
          </p:cNvPr>
          <p:cNvSpPr/>
          <p:nvPr/>
        </p:nvSpPr>
        <p:spPr>
          <a:xfrm flipV="1">
            <a:off x="15524365" y="7060111"/>
            <a:ext cx="4867141" cy="4867141"/>
          </a:xfrm>
          <a:prstGeom prst="line">
            <a:avLst/>
          </a:prstGeom>
          <a:ln w="28575" cap="flat">
            <a:solidFill>
              <a:srgbClr val="8CA9AD"/>
            </a:solidFill>
            <a:prstDash val="solid"/>
            <a:headEnd type="none" w="sm" len="sm"/>
            <a:tailEnd type="none" w="sm" len="sm"/>
          </a:ln>
        </p:spPr>
      </p:sp>
      <p:sp>
        <p:nvSpPr>
          <p:cNvPr id="33" name="AutoShape 26">
            <a:extLst>
              <a:ext uri="{FF2B5EF4-FFF2-40B4-BE49-F238E27FC236}">
                <a16:creationId xmlns:a16="http://schemas.microsoft.com/office/drawing/2014/main" id="{B40F26DD-EE0E-4FFC-8FFC-437C86E3CFB0}"/>
              </a:ext>
            </a:extLst>
          </p:cNvPr>
          <p:cNvSpPr/>
          <p:nvPr/>
        </p:nvSpPr>
        <p:spPr>
          <a:xfrm flipV="1">
            <a:off x="15524365" y="7933241"/>
            <a:ext cx="4347674" cy="4347674"/>
          </a:xfrm>
          <a:prstGeom prst="line">
            <a:avLst/>
          </a:prstGeom>
          <a:ln w="28575" cap="flat">
            <a:solidFill>
              <a:srgbClr val="8CA9AD"/>
            </a:solidFill>
            <a:prstDash val="solid"/>
            <a:headEnd type="none" w="sm" len="sm"/>
            <a:tailEnd type="none" w="sm" len="sm"/>
          </a:ln>
        </p:spPr>
      </p:sp>
      <p:pic>
        <p:nvPicPr>
          <p:cNvPr id="19" name="Picture 18">
            <a:extLst>
              <a:ext uri="{FF2B5EF4-FFF2-40B4-BE49-F238E27FC236}">
                <a16:creationId xmlns:a16="http://schemas.microsoft.com/office/drawing/2014/main" id="{D1CD7C50-08DB-43AB-A920-E6E9784C7313}"/>
              </a:ext>
            </a:extLst>
          </p:cNvPr>
          <p:cNvPicPr>
            <a:picLocks noChangeAspect="1"/>
          </p:cNvPicPr>
          <p:nvPr/>
        </p:nvPicPr>
        <p:blipFill>
          <a:blip r:embed="rId9"/>
          <a:stretch>
            <a:fillRect/>
          </a:stretch>
        </p:blipFill>
        <p:spPr>
          <a:xfrm>
            <a:off x="15284115" y="114300"/>
            <a:ext cx="2988645" cy="1177526"/>
          </a:xfrm>
          <a:prstGeom prst="rect">
            <a:avLst/>
          </a:prstGeom>
        </p:spPr>
      </p:pic>
      <p:sp>
        <p:nvSpPr>
          <p:cNvPr id="17" name="TextBox 16">
            <a:extLst>
              <a:ext uri="{FF2B5EF4-FFF2-40B4-BE49-F238E27FC236}">
                <a16:creationId xmlns:a16="http://schemas.microsoft.com/office/drawing/2014/main" id="{CB4BB866-1583-4236-9D61-76A472990A5F}"/>
              </a:ext>
            </a:extLst>
          </p:cNvPr>
          <p:cNvSpPr txBox="1"/>
          <p:nvPr/>
        </p:nvSpPr>
        <p:spPr>
          <a:xfrm>
            <a:off x="1233496" y="1714500"/>
            <a:ext cx="5067300" cy="1938992"/>
          </a:xfrm>
          <a:prstGeom prst="rect">
            <a:avLst/>
          </a:prstGeom>
          <a:noFill/>
        </p:spPr>
        <p:txBody>
          <a:bodyPr wrap="square">
            <a:spAutoFit/>
          </a:bodyPr>
          <a:lstStyle/>
          <a:p>
            <a:r>
              <a:rPr lang="sv-SE" sz="6000" dirty="0">
                <a:solidFill>
                  <a:schemeClr val="accent4">
                    <a:lumMod val="75000"/>
                  </a:schemeClr>
                </a:solidFill>
                <a:latin typeface="Kollektif Bold" panose="020B0604020202020204" charset="0"/>
              </a:rPr>
              <a:t>About the </a:t>
            </a:r>
            <a:br>
              <a:rPr lang="sv-SE" sz="6000" dirty="0">
                <a:solidFill>
                  <a:schemeClr val="accent4">
                    <a:lumMod val="75000"/>
                  </a:schemeClr>
                </a:solidFill>
                <a:latin typeface="Kollektif Bold" panose="020B0604020202020204" charset="0"/>
              </a:rPr>
            </a:br>
            <a:r>
              <a:rPr lang="sv-SE" sz="6000" dirty="0">
                <a:solidFill>
                  <a:schemeClr val="accent4">
                    <a:lumMod val="75000"/>
                  </a:schemeClr>
                </a:solidFill>
                <a:latin typeface="Kollektif Bold" panose="020B0604020202020204" charset="0"/>
              </a:rPr>
              <a:t>Korta vägen</a:t>
            </a:r>
            <a:endParaRPr lang="en-GB" sz="6000" dirty="0">
              <a:solidFill>
                <a:schemeClr val="accent4">
                  <a:lumMod val="75000"/>
                </a:schemeClr>
              </a:solidFill>
              <a:latin typeface="Kollektif Bold" panose="020B0604020202020204" charset="0"/>
            </a:endParaRPr>
          </a:p>
        </p:txBody>
      </p:sp>
      <p:sp>
        <p:nvSpPr>
          <p:cNvPr id="14" name="Text Placeholder 35">
            <a:extLst>
              <a:ext uri="{FF2B5EF4-FFF2-40B4-BE49-F238E27FC236}">
                <a16:creationId xmlns:a16="http://schemas.microsoft.com/office/drawing/2014/main" id="{58F1D837-21AE-45D7-A0FE-DAA4E3E6F3C6}"/>
              </a:ext>
            </a:extLst>
          </p:cNvPr>
          <p:cNvSpPr txBox="1">
            <a:spLocks/>
          </p:cNvSpPr>
          <p:nvPr/>
        </p:nvSpPr>
        <p:spPr>
          <a:xfrm>
            <a:off x="8001000" y="1831549"/>
            <a:ext cx="9053504" cy="7764382"/>
          </a:xfrm>
          <a:prstGeom prst="rect">
            <a:avLst/>
          </a:prstGeom>
        </p:spPr>
        <p:txBody>
          <a:bodyPr vert="horz" lIns="0" tIns="0" rIns="0" bIns="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5900" indent="-215900">
              <a:lnSpc>
                <a:spcPct val="150000"/>
              </a:lnSpc>
              <a:buClr>
                <a:schemeClr val="tx1"/>
              </a:buClr>
              <a:buSzPct val="150000"/>
              <a:defRPr/>
            </a:pPr>
            <a:r>
              <a:rPr lang="sv-SE" dirty="0">
                <a:solidFill>
                  <a:schemeClr val="tx1">
                    <a:lumMod val="75000"/>
                    <a:lumOff val="25000"/>
                  </a:schemeClr>
                </a:solidFill>
                <a:latin typeface="DM Sans" panose="020B0604020202020204" charset="0"/>
              </a:rPr>
              <a:t>6 months of training</a:t>
            </a:r>
          </a:p>
          <a:p>
            <a:pPr marL="215900" indent="-215900">
              <a:lnSpc>
                <a:spcPct val="150000"/>
              </a:lnSpc>
              <a:buClr>
                <a:schemeClr val="tx1"/>
              </a:buClr>
              <a:buSzPct val="150000"/>
              <a:defRPr/>
            </a:pPr>
            <a:r>
              <a:rPr lang="sv-SE" dirty="0">
                <a:solidFill>
                  <a:schemeClr val="tx1">
                    <a:lumMod val="75000"/>
                    <a:lumOff val="25000"/>
                  </a:schemeClr>
                </a:solidFill>
                <a:latin typeface="DM Sans" panose="020B0604020202020204" charset="0"/>
              </a:rPr>
              <a:t>Modular, 3 mandatory modules</a:t>
            </a:r>
            <a:endParaRPr lang="sv-SE" dirty="0">
              <a:solidFill>
                <a:schemeClr val="tx1">
                  <a:lumMod val="75000"/>
                  <a:lumOff val="25000"/>
                </a:schemeClr>
              </a:solidFill>
              <a:latin typeface="DM Sans" panose="020B0604020202020204" charset="0"/>
              <a:cs typeface="Calibri"/>
            </a:endParaRPr>
          </a:p>
          <a:p>
            <a:pPr marL="215900" indent="-215900">
              <a:lnSpc>
                <a:spcPct val="150000"/>
              </a:lnSpc>
              <a:buClr>
                <a:schemeClr val="tx1"/>
              </a:buClr>
              <a:buSzPct val="150000"/>
              <a:defRPr/>
            </a:pPr>
            <a:r>
              <a:rPr lang="sv-SE" dirty="0">
                <a:solidFill>
                  <a:schemeClr val="tx1">
                    <a:lumMod val="75000"/>
                    <a:lumOff val="25000"/>
                  </a:schemeClr>
                </a:solidFill>
                <a:latin typeface="DM Sans" panose="020B0604020202020204" charset="0"/>
              </a:rPr>
              <a:t>Individual plan for which modules to include</a:t>
            </a:r>
            <a:endParaRPr lang="sv-SE" dirty="0">
              <a:solidFill>
                <a:schemeClr val="tx1">
                  <a:lumMod val="75000"/>
                  <a:lumOff val="25000"/>
                </a:schemeClr>
              </a:solidFill>
              <a:latin typeface="DM Sans" panose="020B0604020202020204" charset="0"/>
              <a:cs typeface="Calibri"/>
            </a:endParaRPr>
          </a:p>
          <a:p>
            <a:pPr marL="215900" indent="-215900">
              <a:lnSpc>
                <a:spcPct val="150000"/>
              </a:lnSpc>
              <a:buClr>
                <a:schemeClr val="tx1"/>
              </a:buClr>
              <a:buSzPct val="150000"/>
              <a:defRPr/>
            </a:pPr>
            <a:r>
              <a:rPr lang="sv-SE" dirty="0">
                <a:solidFill>
                  <a:schemeClr val="tx1">
                    <a:lumMod val="75000"/>
                    <a:lumOff val="25000"/>
                  </a:schemeClr>
                </a:solidFill>
                <a:latin typeface="DM Sans" panose="020B0604020202020204" charset="0"/>
              </a:rPr>
              <a:t>Full-</a:t>
            </a:r>
            <a:r>
              <a:rPr lang="sv-SE" dirty="0" err="1">
                <a:solidFill>
                  <a:schemeClr val="tx1">
                    <a:lumMod val="75000"/>
                    <a:lumOff val="25000"/>
                  </a:schemeClr>
                </a:solidFill>
                <a:latin typeface="DM Sans" panose="020B0604020202020204" charset="0"/>
              </a:rPr>
              <a:t>time</a:t>
            </a:r>
            <a:r>
              <a:rPr lang="sv-SE" dirty="0">
                <a:solidFill>
                  <a:schemeClr val="tx1">
                    <a:lumMod val="75000"/>
                    <a:lumOff val="25000"/>
                  </a:schemeClr>
                </a:solidFill>
                <a:latin typeface="DM Sans" panose="020B0604020202020204" charset="0"/>
              </a:rPr>
              <a:t> or part-</a:t>
            </a:r>
            <a:r>
              <a:rPr lang="sv-SE" dirty="0" err="1">
                <a:solidFill>
                  <a:schemeClr val="tx1">
                    <a:lumMod val="75000"/>
                    <a:lumOff val="25000"/>
                  </a:schemeClr>
                </a:solidFill>
                <a:latin typeface="DM Sans" panose="020B0604020202020204" charset="0"/>
              </a:rPr>
              <a:t>time</a:t>
            </a:r>
            <a:endParaRPr lang="sv-SE" dirty="0">
              <a:solidFill>
                <a:schemeClr val="tx1">
                  <a:lumMod val="75000"/>
                  <a:lumOff val="25000"/>
                </a:schemeClr>
              </a:solidFill>
              <a:latin typeface="DM Sans" panose="020B0604020202020204" charset="0"/>
              <a:cs typeface="Calibri"/>
            </a:endParaRPr>
          </a:p>
          <a:p>
            <a:pPr marL="215900" indent="-215900">
              <a:lnSpc>
                <a:spcPct val="150000"/>
              </a:lnSpc>
              <a:buClr>
                <a:schemeClr val="tx1"/>
              </a:buClr>
              <a:buSzPct val="150000"/>
              <a:defRPr/>
            </a:pPr>
            <a:r>
              <a:rPr lang="sv-SE" dirty="0">
                <a:solidFill>
                  <a:schemeClr val="tx1">
                    <a:lumMod val="75000"/>
                    <a:lumOff val="25000"/>
                  </a:schemeClr>
                </a:solidFill>
                <a:latin typeface="DM Sans" panose="020B0604020202020204" charset="0"/>
              </a:rPr>
              <a:t>Mainly on site</a:t>
            </a:r>
            <a:endParaRPr lang="sv-SE" dirty="0">
              <a:solidFill>
                <a:schemeClr val="tx1">
                  <a:lumMod val="75000"/>
                  <a:lumOff val="25000"/>
                </a:schemeClr>
              </a:solidFill>
              <a:latin typeface="DM Sans" panose="020B0604020202020204" charset="0"/>
              <a:cs typeface="Calibri"/>
            </a:endParaRPr>
          </a:p>
          <a:p>
            <a:pPr marL="215900" indent="-215900">
              <a:lnSpc>
                <a:spcPct val="150000"/>
              </a:lnSpc>
              <a:buClr>
                <a:schemeClr val="tx1"/>
              </a:buClr>
              <a:buSzPct val="150000"/>
              <a:defRPr/>
            </a:pPr>
            <a:r>
              <a:rPr lang="sv-SE" dirty="0">
                <a:solidFill>
                  <a:schemeClr val="tx1">
                    <a:lumMod val="75000"/>
                    <a:lumOff val="25000"/>
                  </a:schemeClr>
                </a:solidFill>
                <a:latin typeface="DM Sans" panose="020B0604020202020204" charset="0"/>
              </a:rPr>
              <a:t>Occasional distance and distance learning</a:t>
            </a:r>
          </a:p>
          <a:p>
            <a:pPr marL="215900" indent="-215900">
              <a:lnSpc>
                <a:spcPct val="150000"/>
              </a:lnSpc>
              <a:buClr>
                <a:schemeClr val="tx1"/>
              </a:buClr>
              <a:buSzPct val="150000"/>
              <a:defRPr/>
            </a:pPr>
            <a:r>
              <a:rPr lang="sv-SE" dirty="0">
                <a:solidFill>
                  <a:schemeClr val="tx1">
                    <a:lumMod val="75000"/>
                    <a:lumOff val="25000"/>
                  </a:schemeClr>
                </a:solidFill>
                <a:latin typeface="DM Sans" panose="020B0604020202020204" charset="0"/>
                <a:cs typeface="Calibri"/>
              </a:rPr>
              <a:t>3 modules in co-operation with universities</a:t>
            </a:r>
          </a:p>
          <a:p>
            <a:pPr marL="215900" indent="-215900">
              <a:lnSpc>
                <a:spcPct val="150000"/>
              </a:lnSpc>
              <a:buClr>
                <a:schemeClr val="tx1"/>
              </a:buClr>
              <a:buSzPct val="150000"/>
              <a:defRPr/>
            </a:pPr>
            <a:r>
              <a:rPr lang="sv-SE" dirty="0">
                <a:solidFill>
                  <a:schemeClr val="tx1">
                    <a:lumMod val="75000"/>
                    <a:lumOff val="25000"/>
                  </a:schemeClr>
                </a:solidFill>
                <a:latin typeface="DM Sans" panose="020B0604020202020204" charset="0"/>
                <a:cs typeface="Calibri"/>
              </a:rPr>
              <a:t>Individual plan, a mix of modules 130 days.</a:t>
            </a:r>
          </a:p>
        </p:txBody>
      </p:sp>
      <p:pic>
        <p:nvPicPr>
          <p:cNvPr id="16" name="Google Shape;173;g2b1f0ea2a99_0_0">
            <a:extLst>
              <a:ext uri="{FF2B5EF4-FFF2-40B4-BE49-F238E27FC236}">
                <a16:creationId xmlns:a16="http://schemas.microsoft.com/office/drawing/2014/main" id="{F42782C3-DBF5-4D19-B06D-8CCF9FF046E2}"/>
              </a:ext>
            </a:extLst>
          </p:cNvPr>
          <p:cNvPicPr preferRelativeResize="0"/>
          <p:nvPr/>
        </p:nvPicPr>
        <p:blipFill rotWithShape="1">
          <a:blip r:embed="rId10">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1490740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109" y="8217702"/>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800000">
            <a:off x="-55109" y="930151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10800000">
            <a:off x="1028700" y="9203191"/>
            <a:ext cx="1083809"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8" name="Group 19">
            <a:extLst>
              <a:ext uri="{FF2B5EF4-FFF2-40B4-BE49-F238E27FC236}">
                <a16:creationId xmlns:a16="http://schemas.microsoft.com/office/drawing/2014/main" id="{3B27DBC4-29F8-4814-A07A-6CD17AA33CF2}"/>
              </a:ext>
            </a:extLst>
          </p:cNvPr>
          <p:cNvGrpSpPr/>
          <p:nvPr/>
        </p:nvGrpSpPr>
        <p:grpSpPr>
          <a:xfrm rot="-2700000">
            <a:off x="14580301" y="7962547"/>
            <a:ext cx="7415398" cy="3565095"/>
            <a:chOff x="0" y="0"/>
            <a:chExt cx="660400" cy="317500"/>
          </a:xfrm>
        </p:grpSpPr>
        <p:sp>
          <p:nvSpPr>
            <p:cNvPr id="29" name="Freeform 20">
              <a:extLst>
                <a:ext uri="{FF2B5EF4-FFF2-40B4-BE49-F238E27FC236}">
                  <a16:creationId xmlns:a16="http://schemas.microsoft.com/office/drawing/2014/main" id="{89E8013D-C3FE-44D5-93DA-FB1CF06FCF75}"/>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0" name="TextBox 21">
              <a:extLst>
                <a:ext uri="{FF2B5EF4-FFF2-40B4-BE49-F238E27FC236}">
                  <a16:creationId xmlns:a16="http://schemas.microsoft.com/office/drawing/2014/main" id="{646B4DC2-E549-4D99-B112-9EBE3A9F386A}"/>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a:p>
          </p:txBody>
        </p:sp>
      </p:grpSp>
      <p:sp>
        <p:nvSpPr>
          <p:cNvPr id="31" name="AutoShape 23">
            <a:extLst>
              <a:ext uri="{FF2B5EF4-FFF2-40B4-BE49-F238E27FC236}">
                <a16:creationId xmlns:a16="http://schemas.microsoft.com/office/drawing/2014/main" id="{80D3048F-DF64-4273-A636-C5E0D39DD20A}"/>
              </a:ext>
            </a:extLst>
          </p:cNvPr>
          <p:cNvSpPr/>
          <p:nvPr/>
        </p:nvSpPr>
        <p:spPr>
          <a:xfrm flipV="1">
            <a:off x="16638739" y="6648536"/>
            <a:ext cx="5038853" cy="5038853"/>
          </a:xfrm>
          <a:prstGeom prst="line">
            <a:avLst/>
          </a:prstGeom>
          <a:ln w="28575" cap="flat">
            <a:solidFill>
              <a:srgbClr val="8CA9AD"/>
            </a:solidFill>
            <a:prstDash val="solid"/>
            <a:headEnd type="none" w="sm" len="sm"/>
            <a:tailEnd type="none" w="sm" len="sm"/>
          </a:ln>
        </p:spPr>
      </p:sp>
      <p:sp>
        <p:nvSpPr>
          <p:cNvPr id="32" name="AutoShape 24">
            <a:extLst>
              <a:ext uri="{FF2B5EF4-FFF2-40B4-BE49-F238E27FC236}">
                <a16:creationId xmlns:a16="http://schemas.microsoft.com/office/drawing/2014/main" id="{1031939A-576F-41C7-84FD-972DF927B2FB}"/>
              </a:ext>
            </a:extLst>
          </p:cNvPr>
          <p:cNvSpPr/>
          <p:nvPr/>
        </p:nvSpPr>
        <p:spPr>
          <a:xfrm flipV="1">
            <a:off x="15524365" y="7060111"/>
            <a:ext cx="4867141" cy="4867141"/>
          </a:xfrm>
          <a:prstGeom prst="line">
            <a:avLst/>
          </a:prstGeom>
          <a:ln w="28575" cap="flat">
            <a:solidFill>
              <a:srgbClr val="8CA9AD"/>
            </a:solidFill>
            <a:prstDash val="solid"/>
            <a:headEnd type="none" w="sm" len="sm"/>
            <a:tailEnd type="none" w="sm" len="sm"/>
          </a:ln>
        </p:spPr>
      </p:sp>
      <p:sp>
        <p:nvSpPr>
          <p:cNvPr id="33" name="AutoShape 26">
            <a:extLst>
              <a:ext uri="{FF2B5EF4-FFF2-40B4-BE49-F238E27FC236}">
                <a16:creationId xmlns:a16="http://schemas.microsoft.com/office/drawing/2014/main" id="{B40F26DD-EE0E-4FFC-8FFC-437C86E3CFB0}"/>
              </a:ext>
            </a:extLst>
          </p:cNvPr>
          <p:cNvSpPr/>
          <p:nvPr/>
        </p:nvSpPr>
        <p:spPr>
          <a:xfrm flipV="1">
            <a:off x="15524365" y="7933241"/>
            <a:ext cx="4347674" cy="4347674"/>
          </a:xfrm>
          <a:prstGeom prst="line">
            <a:avLst/>
          </a:prstGeom>
          <a:ln w="28575" cap="flat">
            <a:solidFill>
              <a:srgbClr val="8CA9AD"/>
            </a:solidFill>
            <a:prstDash val="solid"/>
            <a:headEnd type="none" w="sm" len="sm"/>
            <a:tailEnd type="none" w="sm" len="sm"/>
          </a:ln>
        </p:spPr>
      </p:sp>
      <p:pic>
        <p:nvPicPr>
          <p:cNvPr id="19" name="Picture 18">
            <a:extLst>
              <a:ext uri="{FF2B5EF4-FFF2-40B4-BE49-F238E27FC236}">
                <a16:creationId xmlns:a16="http://schemas.microsoft.com/office/drawing/2014/main" id="{D1CD7C50-08DB-43AB-A920-E6E9784C7313}"/>
              </a:ext>
            </a:extLst>
          </p:cNvPr>
          <p:cNvPicPr>
            <a:picLocks noChangeAspect="1"/>
          </p:cNvPicPr>
          <p:nvPr/>
        </p:nvPicPr>
        <p:blipFill>
          <a:blip r:embed="rId9"/>
          <a:stretch>
            <a:fillRect/>
          </a:stretch>
        </p:blipFill>
        <p:spPr>
          <a:xfrm>
            <a:off x="15284115" y="114300"/>
            <a:ext cx="2988645" cy="1177526"/>
          </a:xfrm>
          <a:prstGeom prst="rect">
            <a:avLst/>
          </a:prstGeom>
        </p:spPr>
      </p:pic>
      <p:sp>
        <p:nvSpPr>
          <p:cNvPr id="17" name="TextBox 16">
            <a:extLst>
              <a:ext uri="{FF2B5EF4-FFF2-40B4-BE49-F238E27FC236}">
                <a16:creationId xmlns:a16="http://schemas.microsoft.com/office/drawing/2014/main" id="{CB4BB866-1583-4236-9D61-76A472990A5F}"/>
              </a:ext>
            </a:extLst>
          </p:cNvPr>
          <p:cNvSpPr txBox="1"/>
          <p:nvPr/>
        </p:nvSpPr>
        <p:spPr>
          <a:xfrm>
            <a:off x="1026909" y="2154365"/>
            <a:ext cx="5067300" cy="1938992"/>
          </a:xfrm>
          <a:prstGeom prst="rect">
            <a:avLst/>
          </a:prstGeom>
          <a:noFill/>
        </p:spPr>
        <p:txBody>
          <a:bodyPr wrap="square">
            <a:spAutoFit/>
          </a:bodyPr>
          <a:lstStyle/>
          <a:p>
            <a:r>
              <a:rPr lang="sv-SE" sz="6000" dirty="0">
                <a:solidFill>
                  <a:schemeClr val="accent4">
                    <a:lumMod val="75000"/>
                  </a:schemeClr>
                </a:solidFill>
                <a:latin typeface="Kollektif Bold" panose="020B0604020202020204" charset="0"/>
              </a:rPr>
              <a:t>About the </a:t>
            </a:r>
            <a:br>
              <a:rPr lang="sv-SE" sz="6000" dirty="0">
                <a:solidFill>
                  <a:schemeClr val="accent4">
                    <a:lumMod val="75000"/>
                  </a:schemeClr>
                </a:solidFill>
                <a:latin typeface="Kollektif Bold" panose="020B0604020202020204" charset="0"/>
              </a:rPr>
            </a:br>
            <a:r>
              <a:rPr lang="sv-SE" sz="6000" dirty="0">
                <a:solidFill>
                  <a:schemeClr val="accent4">
                    <a:lumMod val="75000"/>
                  </a:schemeClr>
                </a:solidFill>
                <a:latin typeface="Kollektif Bold" panose="020B0604020202020204" charset="0"/>
              </a:rPr>
              <a:t>Korta vägen</a:t>
            </a:r>
            <a:endParaRPr lang="en-GB" sz="6000" dirty="0">
              <a:solidFill>
                <a:schemeClr val="accent4">
                  <a:lumMod val="75000"/>
                </a:schemeClr>
              </a:solidFill>
              <a:latin typeface="Kollektif Bold" panose="020B0604020202020204" charset="0"/>
            </a:endParaRPr>
          </a:p>
        </p:txBody>
      </p:sp>
      <p:sp>
        <p:nvSpPr>
          <p:cNvPr id="15" name="Text Placeholder 35">
            <a:extLst>
              <a:ext uri="{FF2B5EF4-FFF2-40B4-BE49-F238E27FC236}">
                <a16:creationId xmlns:a16="http://schemas.microsoft.com/office/drawing/2014/main" id="{16D7E92A-53D3-4899-8D08-A42BA5C3A73A}"/>
              </a:ext>
            </a:extLst>
          </p:cNvPr>
          <p:cNvSpPr txBox="1">
            <a:spLocks/>
          </p:cNvSpPr>
          <p:nvPr/>
        </p:nvSpPr>
        <p:spPr>
          <a:xfrm>
            <a:off x="6400800" y="2154365"/>
            <a:ext cx="11150465" cy="77643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992017"/>
              </a:buClr>
              <a:buSzPct val="150000"/>
              <a:defRPr/>
            </a:pPr>
            <a:r>
              <a:rPr lang="sv-SE" dirty="0">
                <a:solidFill>
                  <a:schemeClr val="tx1">
                    <a:lumMod val="75000"/>
                    <a:lumOff val="25000"/>
                  </a:schemeClr>
                </a:solidFill>
                <a:latin typeface="DM Sans" panose="020B0604020202020204" charset="0"/>
              </a:rPr>
              <a:t>Mandatory attendance full time 8.30-16.30, </a:t>
            </a:r>
          </a:p>
          <a:p>
            <a:pPr marL="0" indent="0">
              <a:lnSpc>
                <a:spcPct val="150000"/>
              </a:lnSpc>
              <a:buClr>
                <a:srgbClr val="992017"/>
              </a:buClr>
              <a:buSzPct val="150000"/>
              <a:buNone/>
              <a:defRPr/>
            </a:pPr>
            <a:r>
              <a:rPr lang="sv-SE" dirty="0">
                <a:solidFill>
                  <a:schemeClr val="tx1">
                    <a:lumMod val="75000"/>
                    <a:lumOff val="25000"/>
                  </a:schemeClr>
                </a:solidFill>
                <a:latin typeface="DM Sans" panose="020B0604020202020204" charset="0"/>
              </a:rPr>
              <a:t>   40 hours a week for 6 months</a:t>
            </a:r>
          </a:p>
          <a:p>
            <a:pPr>
              <a:lnSpc>
                <a:spcPct val="150000"/>
              </a:lnSpc>
              <a:buClr>
                <a:srgbClr val="992017"/>
              </a:buClr>
              <a:buSzPct val="150000"/>
              <a:defRPr/>
            </a:pPr>
            <a:r>
              <a:rPr lang="sv-SE" dirty="0">
                <a:solidFill>
                  <a:schemeClr val="tx1">
                    <a:lumMod val="75000"/>
                    <a:lumOff val="25000"/>
                  </a:schemeClr>
                </a:solidFill>
                <a:latin typeface="DM Sans" panose="020B0604020202020204" charset="0"/>
              </a:rPr>
              <a:t>It is important that absences, holidays, and leave abroad are reported to us and the Public Employment Agency</a:t>
            </a:r>
          </a:p>
          <a:p>
            <a:pPr>
              <a:lnSpc>
                <a:spcPct val="150000"/>
              </a:lnSpc>
              <a:buClr>
                <a:srgbClr val="992017"/>
              </a:buClr>
              <a:buSzPct val="150000"/>
              <a:defRPr/>
            </a:pPr>
            <a:r>
              <a:rPr lang="sv-SE" dirty="0">
                <a:solidFill>
                  <a:schemeClr val="tx1">
                    <a:lumMod val="75000"/>
                    <a:lumOff val="25000"/>
                  </a:schemeClr>
                </a:solidFill>
                <a:latin typeface="DM Sans" panose="020B0604020202020204" charset="0"/>
              </a:rPr>
              <a:t>Job search activity with associated activity reporting </a:t>
            </a:r>
          </a:p>
          <a:p>
            <a:pPr marL="0" indent="0">
              <a:lnSpc>
                <a:spcPct val="150000"/>
              </a:lnSpc>
              <a:buClr>
                <a:srgbClr val="992017"/>
              </a:buClr>
              <a:buSzPct val="150000"/>
              <a:buNone/>
              <a:defRPr/>
            </a:pPr>
            <a:r>
              <a:rPr lang="sv-SE" dirty="0">
                <a:solidFill>
                  <a:schemeClr val="tx1">
                    <a:lumMod val="75000"/>
                    <a:lumOff val="25000"/>
                  </a:schemeClr>
                </a:solidFill>
                <a:latin typeface="DM Sans" panose="020B0604020202020204" charset="0"/>
              </a:rPr>
              <a:t>   is required during the course</a:t>
            </a:r>
          </a:p>
          <a:p>
            <a:pPr marL="0" indent="0">
              <a:lnSpc>
                <a:spcPct val="150000"/>
              </a:lnSpc>
              <a:buClr>
                <a:srgbClr val="992017"/>
              </a:buClr>
              <a:buSzPct val="150000"/>
              <a:buFont typeface="Arial" pitchFamily="34" charset="0"/>
              <a:buNone/>
              <a:defRPr/>
            </a:pPr>
            <a:endParaRPr lang="sv-SE" dirty="0">
              <a:solidFill>
                <a:schemeClr val="tx1">
                  <a:lumMod val="75000"/>
                  <a:lumOff val="25000"/>
                </a:schemeClr>
              </a:solidFill>
              <a:latin typeface="DM Sans" panose="020B0604020202020204" charset="0"/>
            </a:endParaRPr>
          </a:p>
        </p:txBody>
      </p:sp>
      <p:pic>
        <p:nvPicPr>
          <p:cNvPr id="16" name="Google Shape;173;g2b1f0ea2a99_0_0">
            <a:extLst>
              <a:ext uri="{FF2B5EF4-FFF2-40B4-BE49-F238E27FC236}">
                <a16:creationId xmlns:a16="http://schemas.microsoft.com/office/drawing/2014/main" id="{9DA134B2-C5BD-436D-8DCF-492E6897F96A}"/>
              </a:ext>
            </a:extLst>
          </p:cNvPr>
          <p:cNvPicPr preferRelativeResize="0"/>
          <p:nvPr/>
        </p:nvPicPr>
        <p:blipFill rotWithShape="1">
          <a:blip r:embed="rId10">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96130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5109" y="8217702"/>
            <a:ext cx="1091276"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0800000">
            <a:off x="-55110" y="9301510"/>
            <a:ext cx="1091276"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10800000">
            <a:off x="1028699" y="9203190"/>
            <a:ext cx="1091276" cy="1083809"/>
          </a:xfrm>
          <a:custGeom>
            <a:avLst/>
            <a:gdLst/>
            <a:ahLst/>
            <a:cxnLst/>
            <a:rect l="l" t="t" r="r" b="b"/>
            <a:pathLst>
              <a:path w="1083809" h="1083809">
                <a:moveTo>
                  <a:pt x="0" y="0"/>
                </a:moveTo>
                <a:lnTo>
                  <a:pt x="1083809" y="0"/>
                </a:lnTo>
                <a:lnTo>
                  <a:pt x="1083809" y="1083809"/>
                </a:lnTo>
                <a:lnTo>
                  <a:pt x="0" y="10838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8" name="Group 19">
            <a:extLst>
              <a:ext uri="{FF2B5EF4-FFF2-40B4-BE49-F238E27FC236}">
                <a16:creationId xmlns:a16="http://schemas.microsoft.com/office/drawing/2014/main" id="{3B27DBC4-29F8-4814-A07A-6CD17AA33CF2}"/>
              </a:ext>
            </a:extLst>
          </p:cNvPr>
          <p:cNvGrpSpPr/>
          <p:nvPr/>
        </p:nvGrpSpPr>
        <p:grpSpPr>
          <a:xfrm rot="-2700000">
            <a:off x="14588985" y="7958950"/>
            <a:ext cx="7415398" cy="3589658"/>
            <a:chOff x="0" y="0"/>
            <a:chExt cx="660400" cy="317500"/>
          </a:xfrm>
        </p:grpSpPr>
        <p:sp>
          <p:nvSpPr>
            <p:cNvPr id="29" name="Freeform 20">
              <a:extLst>
                <a:ext uri="{FF2B5EF4-FFF2-40B4-BE49-F238E27FC236}">
                  <a16:creationId xmlns:a16="http://schemas.microsoft.com/office/drawing/2014/main" id="{89E8013D-C3FE-44D5-93DA-FB1CF06FCF75}"/>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000000">
                <a:alpha val="0"/>
              </a:srgbClr>
            </a:solidFill>
            <a:ln w="28575" cap="sq">
              <a:solidFill>
                <a:srgbClr val="8CA9AD"/>
              </a:solidFill>
              <a:prstDash val="solid"/>
              <a:miter/>
            </a:ln>
          </p:spPr>
        </p:sp>
        <p:sp>
          <p:nvSpPr>
            <p:cNvPr id="30" name="TextBox 21">
              <a:extLst>
                <a:ext uri="{FF2B5EF4-FFF2-40B4-BE49-F238E27FC236}">
                  <a16:creationId xmlns:a16="http://schemas.microsoft.com/office/drawing/2014/main" id="{646B4DC2-E549-4D99-B112-9EBE3A9F386A}"/>
                </a:ext>
              </a:extLst>
            </p:cNvPr>
            <p:cNvSpPr txBox="1"/>
            <p:nvPr/>
          </p:nvSpPr>
          <p:spPr>
            <a:xfrm>
              <a:off x="0" y="146050"/>
              <a:ext cx="660400" cy="171450"/>
            </a:xfrm>
            <a:prstGeom prst="rect">
              <a:avLst/>
            </a:prstGeom>
          </p:spPr>
          <p:txBody>
            <a:bodyPr lIns="50800" tIns="50800" rIns="50800" bIns="50800" rtlCol="0" anchor="ctr"/>
            <a:lstStyle/>
            <a:p>
              <a:pPr algn="ctr">
                <a:lnSpc>
                  <a:spcPts val="2553"/>
                </a:lnSpc>
              </a:pPr>
              <a:endParaRPr sz="6000">
                <a:solidFill>
                  <a:schemeClr val="accent4">
                    <a:lumMod val="75000"/>
                  </a:schemeClr>
                </a:solidFill>
                <a:latin typeface="Kollektif Bold" panose="020B0604020202020204" charset="0"/>
              </a:endParaRPr>
            </a:p>
          </p:txBody>
        </p:sp>
      </p:grpSp>
      <p:sp>
        <p:nvSpPr>
          <p:cNvPr id="31" name="AutoShape 23">
            <a:extLst>
              <a:ext uri="{FF2B5EF4-FFF2-40B4-BE49-F238E27FC236}">
                <a16:creationId xmlns:a16="http://schemas.microsoft.com/office/drawing/2014/main" id="{80D3048F-DF64-4273-A636-C5E0D39DD20A}"/>
              </a:ext>
            </a:extLst>
          </p:cNvPr>
          <p:cNvSpPr/>
          <p:nvPr/>
        </p:nvSpPr>
        <p:spPr>
          <a:xfrm flipV="1">
            <a:off x="16638739" y="6648535"/>
            <a:ext cx="5073570" cy="5038853"/>
          </a:xfrm>
          <a:prstGeom prst="line">
            <a:avLst/>
          </a:prstGeom>
          <a:ln w="28575" cap="flat">
            <a:solidFill>
              <a:srgbClr val="8CA9AD"/>
            </a:solidFill>
            <a:prstDash val="solid"/>
            <a:headEnd type="none" w="sm" len="sm"/>
            <a:tailEnd type="none" w="sm" len="sm"/>
          </a:ln>
        </p:spPr>
      </p:sp>
      <p:sp>
        <p:nvSpPr>
          <p:cNvPr id="32" name="AutoShape 24">
            <a:extLst>
              <a:ext uri="{FF2B5EF4-FFF2-40B4-BE49-F238E27FC236}">
                <a16:creationId xmlns:a16="http://schemas.microsoft.com/office/drawing/2014/main" id="{1031939A-576F-41C7-84FD-972DF927B2FB}"/>
              </a:ext>
            </a:extLst>
          </p:cNvPr>
          <p:cNvSpPr/>
          <p:nvPr/>
        </p:nvSpPr>
        <p:spPr>
          <a:xfrm flipV="1">
            <a:off x="15524365" y="7060110"/>
            <a:ext cx="4900675" cy="4867141"/>
          </a:xfrm>
          <a:prstGeom prst="line">
            <a:avLst/>
          </a:prstGeom>
          <a:ln w="28575" cap="flat">
            <a:solidFill>
              <a:srgbClr val="8CA9AD"/>
            </a:solidFill>
            <a:prstDash val="solid"/>
            <a:headEnd type="none" w="sm" len="sm"/>
            <a:tailEnd type="none" w="sm" len="sm"/>
          </a:ln>
        </p:spPr>
      </p:sp>
      <p:sp>
        <p:nvSpPr>
          <p:cNvPr id="33" name="AutoShape 26">
            <a:extLst>
              <a:ext uri="{FF2B5EF4-FFF2-40B4-BE49-F238E27FC236}">
                <a16:creationId xmlns:a16="http://schemas.microsoft.com/office/drawing/2014/main" id="{B40F26DD-EE0E-4FFC-8FFC-437C86E3CFB0}"/>
              </a:ext>
            </a:extLst>
          </p:cNvPr>
          <p:cNvSpPr/>
          <p:nvPr/>
        </p:nvSpPr>
        <p:spPr>
          <a:xfrm flipV="1">
            <a:off x="15524364" y="7933241"/>
            <a:ext cx="4377629" cy="4347674"/>
          </a:xfrm>
          <a:prstGeom prst="line">
            <a:avLst/>
          </a:prstGeom>
          <a:ln w="28575" cap="flat">
            <a:solidFill>
              <a:srgbClr val="8CA9AD"/>
            </a:solidFill>
            <a:prstDash val="solid"/>
            <a:headEnd type="none" w="sm" len="sm"/>
            <a:tailEnd type="none" w="sm" len="sm"/>
          </a:ln>
        </p:spPr>
      </p:sp>
      <p:pic>
        <p:nvPicPr>
          <p:cNvPr id="19" name="Picture 18">
            <a:extLst>
              <a:ext uri="{FF2B5EF4-FFF2-40B4-BE49-F238E27FC236}">
                <a16:creationId xmlns:a16="http://schemas.microsoft.com/office/drawing/2014/main" id="{D1CD7C50-08DB-43AB-A920-E6E9784C7313}"/>
              </a:ext>
            </a:extLst>
          </p:cNvPr>
          <p:cNvPicPr>
            <a:picLocks noChangeAspect="1"/>
          </p:cNvPicPr>
          <p:nvPr/>
        </p:nvPicPr>
        <p:blipFill>
          <a:blip r:embed="rId9"/>
          <a:stretch>
            <a:fillRect/>
          </a:stretch>
        </p:blipFill>
        <p:spPr>
          <a:xfrm>
            <a:off x="15284115" y="114300"/>
            <a:ext cx="3009236" cy="1177526"/>
          </a:xfrm>
          <a:prstGeom prst="rect">
            <a:avLst/>
          </a:prstGeom>
        </p:spPr>
      </p:pic>
      <p:sp>
        <p:nvSpPr>
          <p:cNvPr id="16" name="Title 17">
            <a:extLst>
              <a:ext uri="{FF2B5EF4-FFF2-40B4-BE49-F238E27FC236}">
                <a16:creationId xmlns:a16="http://schemas.microsoft.com/office/drawing/2014/main" id="{8599C9E0-18FD-4DA0-A9D1-9EBCF9D42605}"/>
              </a:ext>
            </a:extLst>
          </p:cNvPr>
          <p:cNvSpPr txBox="1">
            <a:spLocks/>
          </p:cNvSpPr>
          <p:nvPr/>
        </p:nvSpPr>
        <p:spPr>
          <a:xfrm>
            <a:off x="914400" y="1973524"/>
            <a:ext cx="5613400" cy="38893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v-SE" sz="6000" dirty="0">
                <a:solidFill>
                  <a:schemeClr val="accent4">
                    <a:lumMod val="75000"/>
                  </a:schemeClr>
                </a:solidFill>
                <a:latin typeface="Kollektif Bold" panose="020B0604020202020204" charset="0"/>
              </a:rPr>
              <a:t>The modules</a:t>
            </a:r>
            <a:br>
              <a:rPr lang="sv-SE" sz="6000" dirty="0">
                <a:solidFill>
                  <a:schemeClr val="accent4">
                    <a:lumMod val="75000"/>
                  </a:schemeClr>
                </a:solidFill>
                <a:latin typeface="Kollektif Bold" panose="020B0604020202020204" charset="0"/>
              </a:rPr>
            </a:br>
            <a:br>
              <a:rPr lang="sv-SE" sz="6000" dirty="0">
                <a:solidFill>
                  <a:schemeClr val="accent4">
                    <a:lumMod val="75000"/>
                  </a:schemeClr>
                </a:solidFill>
                <a:latin typeface="Kollektif Bold" panose="020B0604020202020204" charset="0"/>
              </a:rPr>
            </a:br>
            <a:r>
              <a:rPr lang="sv-SE" sz="2800" dirty="0">
                <a:solidFill>
                  <a:schemeClr val="accent5">
                    <a:lumMod val="75000"/>
                  </a:schemeClr>
                </a:solidFill>
                <a:latin typeface="Kollektif Bold" panose="020B0604020202020204" charset="0"/>
              </a:rPr>
              <a:t>* On site at the University</a:t>
            </a:r>
          </a:p>
        </p:txBody>
      </p:sp>
      <p:sp>
        <p:nvSpPr>
          <p:cNvPr id="18" name="Text Placeholder 35">
            <a:extLst>
              <a:ext uri="{FF2B5EF4-FFF2-40B4-BE49-F238E27FC236}">
                <a16:creationId xmlns:a16="http://schemas.microsoft.com/office/drawing/2014/main" id="{B6B10AE9-88AE-42DF-A4E9-850501077B4B}"/>
              </a:ext>
            </a:extLst>
          </p:cNvPr>
          <p:cNvSpPr txBox="1">
            <a:spLocks/>
          </p:cNvSpPr>
          <p:nvPr/>
        </p:nvSpPr>
        <p:spPr>
          <a:xfrm>
            <a:off x="7393095" y="2121528"/>
            <a:ext cx="10304843" cy="7781750"/>
          </a:xfrm>
          <a:prstGeom prst="rect">
            <a:avLst/>
          </a:prstGeom>
        </p:spPr>
        <p:txBody>
          <a:bodyPr vert="horz" lIns="0" tIns="0" rIns="0" bIns="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15900" indent="-215900">
              <a:lnSpc>
                <a:spcPct val="150000"/>
              </a:lnSpc>
              <a:buClr>
                <a:srgbClr val="992017"/>
              </a:buClr>
              <a:buSzPct val="150000"/>
              <a:defRPr/>
            </a:pPr>
            <a:r>
              <a:rPr lang="sv-SE" sz="2600" dirty="0">
                <a:solidFill>
                  <a:schemeClr val="tx1">
                    <a:lumMod val="75000"/>
                    <a:lumOff val="25000"/>
                  </a:schemeClr>
                </a:solidFill>
                <a:latin typeface="DM Sans" panose="020B0604020202020204" charset="0"/>
              </a:rPr>
              <a:t>Module 1: Career Coaching, labour market orientation, </a:t>
            </a:r>
          </a:p>
          <a:p>
            <a:pPr marL="0" indent="0">
              <a:lnSpc>
                <a:spcPct val="150000"/>
              </a:lnSpc>
              <a:buClr>
                <a:srgbClr val="992017"/>
              </a:buClr>
              <a:buSzPct val="150000"/>
              <a:buNone/>
              <a:defRPr/>
            </a:pPr>
            <a:r>
              <a:rPr lang="sv-SE" sz="2600" dirty="0">
                <a:solidFill>
                  <a:schemeClr val="tx1">
                    <a:lumMod val="75000"/>
                    <a:lumOff val="25000"/>
                  </a:schemeClr>
                </a:solidFill>
                <a:latin typeface="DM Sans" panose="020B0604020202020204" charset="0"/>
              </a:rPr>
              <a:t>   and gender equality</a:t>
            </a:r>
          </a:p>
          <a:p>
            <a:pPr marL="215900" indent="-215900">
              <a:lnSpc>
                <a:spcPct val="150000"/>
              </a:lnSpc>
              <a:buClr>
                <a:srgbClr val="992017"/>
              </a:buClr>
              <a:buSzPct val="150000"/>
              <a:defRPr/>
            </a:pPr>
            <a:r>
              <a:rPr lang="sv-SE" sz="2600" dirty="0">
                <a:solidFill>
                  <a:schemeClr val="tx1">
                    <a:lumMod val="75000"/>
                    <a:lumOff val="25000"/>
                  </a:schemeClr>
                </a:solidFill>
                <a:latin typeface="DM Sans" panose="020B0604020202020204" charset="0"/>
              </a:rPr>
              <a:t>Module 2: Test in Swedish</a:t>
            </a:r>
            <a:endParaRPr lang="sv-SE" sz="2600" dirty="0">
              <a:solidFill>
                <a:schemeClr val="tx1">
                  <a:lumMod val="75000"/>
                  <a:lumOff val="25000"/>
                </a:schemeClr>
              </a:solidFill>
              <a:latin typeface="DM Sans" panose="020B0604020202020204" charset="0"/>
              <a:cs typeface="Calibri"/>
            </a:endParaRPr>
          </a:p>
          <a:p>
            <a:pPr marL="215900" indent="-215900">
              <a:lnSpc>
                <a:spcPct val="150000"/>
              </a:lnSpc>
              <a:buClr>
                <a:srgbClr val="992017"/>
              </a:buClr>
              <a:buSzPct val="150000"/>
              <a:defRPr/>
            </a:pPr>
            <a:r>
              <a:rPr lang="sv-SE" sz="2600" b="1" dirty="0">
                <a:solidFill>
                  <a:schemeClr val="tx1">
                    <a:lumMod val="75000"/>
                    <a:lumOff val="25000"/>
                  </a:schemeClr>
                </a:solidFill>
                <a:latin typeface="DM Sans" panose="020B0604020202020204" charset="0"/>
              </a:rPr>
              <a:t>Module 3</a:t>
            </a:r>
            <a:r>
              <a:rPr lang="sv-SE" sz="2600" b="1" dirty="0">
                <a:solidFill>
                  <a:schemeClr val="accent5">
                    <a:lumMod val="75000"/>
                  </a:schemeClr>
                </a:solidFill>
                <a:latin typeface="DM Sans" panose="020B0604020202020204" charset="0"/>
              </a:rPr>
              <a:t>: </a:t>
            </a:r>
            <a:r>
              <a:rPr lang="sv-SE" sz="2600" dirty="0">
                <a:solidFill>
                  <a:schemeClr val="accent5">
                    <a:lumMod val="75000"/>
                  </a:schemeClr>
                </a:solidFill>
                <a:latin typeface="DM Sans" panose="020B0604020202020204" charset="0"/>
              </a:rPr>
              <a:t>Academic Counselling</a:t>
            </a:r>
            <a:r>
              <a:rPr lang="sv-SE" sz="2600" dirty="0">
                <a:solidFill>
                  <a:schemeClr val="tx1">
                    <a:lumMod val="75000"/>
                    <a:lumOff val="25000"/>
                  </a:schemeClr>
                </a:solidFill>
                <a:latin typeface="DM Sans" panose="020B0604020202020204" charset="0"/>
              </a:rPr>
              <a:t> </a:t>
            </a:r>
            <a:r>
              <a:rPr lang="sv-SE" sz="2600" b="1" dirty="0">
                <a:solidFill>
                  <a:schemeClr val="tx1">
                    <a:lumMod val="75000"/>
                    <a:lumOff val="25000"/>
                  </a:schemeClr>
                </a:solidFill>
                <a:latin typeface="DM Sans" panose="020B0604020202020204" charset="0"/>
              </a:rPr>
              <a:t>(Mandatory)</a:t>
            </a:r>
            <a:endParaRPr lang="sv-SE" sz="2600" b="1" dirty="0">
              <a:solidFill>
                <a:schemeClr val="tx1">
                  <a:lumMod val="75000"/>
                  <a:lumOff val="25000"/>
                </a:schemeClr>
              </a:solidFill>
              <a:latin typeface="DM Sans" panose="020B0604020202020204" charset="0"/>
              <a:cs typeface="Calibri"/>
            </a:endParaRPr>
          </a:p>
          <a:p>
            <a:pPr marL="215900" indent="-215900">
              <a:lnSpc>
                <a:spcPct val="150000"/>
              </a:lnSpc>
              <a:buClr>
                <a:srgbClr val="992017"/>
              </a:buClr>
              <a:buSzPct val="150000"/>
              <a:defRPr/>
            </a:pPr>
            <a:r>
              <a:rPr lang="sv-SE" sz="2600" b="1" dirty="0">
                <a:solidFill>
                  <a:schemeClr val="tx1">
                    <a:lumMod val="75000"/>
                    <a:lumOff val="25000"/>
                  </a:schemeClr>
                </a:solidFill>
                <a:latin typeface="DM Sans" panose="020B0604020202020204" charset="0"/>
              </a:rPr>
              <a:t>Module 4: Mapping (Mandatory)</a:t>
            </a:r>
            <a:endParaRPr lang="sv-SE" sz="2600" b="1" dirty="0">
              <a:solidFill>
                <a:schemeClr val="tx1">
                  <a:lumMod val="75000"/>
                  <a:lumOff val="25000"/>
                </a:schemeClr>
              </a:solidFill>
              <a:latin typeface="DM Sans" panose="020B0604020202020204" charset="0"/>
              <a:cs typeface="Calibri"/>
            </a:endParaRPr>
          </a:p>
          <a:p>
            <a:pPr marL="215900" indent="-215900">
              <a:lnSpc>
                <a:spcPct val="150000"/>
              </a:lnSpc>
              <a:buClr>
                <a:srgbClr val="992017"/>
              </a:buClr>
              <a:buSzPct val="150000"/>
              <a:defRPr/>
            </a:pPr>
            <a:r>
              <a:rPr lang="sv-SE" sz="2600" dirty="0">
                <a:solidFill>
                  <a:schemeClr val="tx1">
                    <a:lumMod val="75000"/>
                    <a:lumOff val="25000"/>
                  </a:schemeClr>
                </a:solidFill>
                <a:latin typeface="DM Sans" panose="020B0604020202020204" charset="0"/>
              </a:rPr>
              <a:t>Module 5: Academic Swedish for the professional field</a:t>
            </a:r>
            <a:endParaRPr lang="sv-SE" sz="2600" dirty="0">
              <a:solidFill>
                <a:schemeClr val="tx1">
                  <a:lumMod val="75000"/>
                  <a:lumOff val="25000"/>
                </a:schemeClr>
              </a:solidFill>
              <a:latin typeface="DM Sans" panose="020B0604020202020204" charset="0"/>
              <a:cs typeface="Calibri"/>
            </a:endParaRPr>
          </a:p>
          <a:p>
            <a:pPr marL="215900" indent="-215900">
              <a:lnSpc>
                <a:spcPct val="150000"/>
              </a:lnSpc>
              <a:buClr>
                <a:srgbClr val="992017"/>
              </a:buClr>
              <a:buSzPct val="150000"/>
              <a:defRPr/>
            </a:pPr>
            <a:r>
              <a:rPr lang="sv-SE" sz="2600" dirty="0">
                <a:solidFill>
                  <a:schemeClr val="accent5">
                    <a:lumMod val="75000"/>
                  </a:schemeClr>
                </a:solidFill>
                <a:latin typeface="DM Sans" panose="020B0604020202020204" charset="0"/>
              </a:rPr>
              <a:t>Module 6: Methodology in higher education, analytical methods, and source criticism</a:t>
            </a:r>
            <a:endParaRPr lang="sv-SE" sz="2600" dirty="0">
              <a:solidFill>
                <a:schemeClr val="accent5">
                  <a:lumMod val="75000"/>
                </a:schemeClr>
              </a:solidFill>
              <a:latin typeface="DM Sans" panose="020B0604020202020204" charset="0"/>
              <a:cs typeface="Calibri"/>
            </a:endParaRPr>
          </a:p>
          <a:p>
            <a:pPr marL="215900" indent="-215900">
              <a:lnSpc>
                <a:spcPct val="150000"/>
              </a:lnSpc>
              <a:buClr>
                <a:srgbClr val="992017"/>
              </a:buClr>
              <a:buSzPct val="150000"/>
              <a:defRPr/>
            </a:pPr>
            <a:r>
              <a:rPr lang="sv-SE" sz="2600" dirty="0">
                <a:solidFill>
                  <a:schemeClr val="tx1">
                    <a:lumMod val="75000"/>
                    <a:lumOff val="25000"/>
                  </a:schemeClr>
                </a:solidFill>
                <a:latin typeface="DM Sans" panose="020B0604020202020204" charset="0"/>
              </a:rPr>
              <a:t>Module 7: Digital skills at work</a:t>
            </a:r>
            <a:endParaRPr lang="sv-SE" sz="2600" dirty="0">
              <a:solidFill>
                <a:schemeClr val="tx1">
                  <a:lumMod val="75000"/>
                  <a:lumOff val="25000"/>
                </a:schemeClr>
              </a:solidFill>
              <a:latin typeface="DM Sans" panose="020B0604020202020204" charset="0"/>
              <a:cs typeface="Calibri"/>
            </a:endParaRPr>
          </a:p>
          <a:p>
            <a:pPr marL="215900" indent="-215900">
              <a:lnSpc>
                <a:spcPct val="150000"/>
              </a:lnSpc>
              <a:buClr>
                <a:srgbClr val="992017"/>
              </a:buClr>
              <a:buSzPct val="150000"/>
              <a:defRPr/>
            </a:pPr>
            <a:r>
              <a:rPr lang="sv-SE" sz="2600" dirty="0">
                <a:solidFill>
                  <a:schemeClr val="accent5">
                    <a:lumMod val="75000"/>
                  </a:schemeClr>
                </a:solidFill>
                <a:latin typeface="DM Sans" panose="020B0604020202020204" charset="0"/>
              </a:rPr>
              <a:t>Module 8: Occupation-specific content</a:t>
            </a:r>
            <a:endParaRPr lang="sv-SE" sz="2600" dirty="0">
              <a:solidFill>
                <a:schemeClr val="accent5">
                  <a:lumMod val="75000"/>
                </a:schemeClr>
              </a:solidFill>
              <a:latin typeface="DM Sans" panose="020B0604020202020204" charset="0"/>
              <a:cs typeface="Calibri"/>
            </a:endParaRPr>
          </a:p>
          <a:p>
            <a:pPr marL="215900" indent="-215900">
              <a:lnSpc>
                <a:spcPct val="150000"/>
              </a:lnSpc>
              <a:buClr>
                <a:srgbClr val="992017"/>
              </a:buClr>
              <a:buSzPct val="150000"/>
              <a:defRPr/>
            </a:pPr>
            <a:r>
              <a:rPr lang="sv-SE" sz="2600" b="1" dirty="0">
                <a:solidFill>
                  <a:schemeClr val="tx1">
                    <a:lumMod val="75000"/>
                    <a:lumOff val="25000"/>
                  </a:schemeClr>
                </a:solidFill>
                <a:latin typeface="DM Sans" panose="020B0604020202020204" charset="0"/>
              </a:rPr>
              <a:t>Module 9: Work-</a:t>
            </a:r>
            <a:r>
              <a:rPr lang="sv-SE" sz="2600" b="1" dirty="0" err="1">
                <a:solidFill>
                  <a:schemeClr val="tx1">
                    <a:lumMod val="75000"/>
                    <a:lumOff val="25000"/>
                  </a:schemeClr>
                </a:solidFill>
                <a:latin typeface="DM Sans" panose="020B0604020202020204" charset="0"/>
              </a:rPr>
              <a:t>based</a:t>
            </a:r>
            <a:r>
              <a:rPr lang="sv-SE" sz="2600" b="1" dirty="0">
                <a:solidFill>
                  <a:schemeClr val="tx1">
                    <a:lumMod val="75000"/>
                    <a:lumOff val="25000"/>
                  </a:schemeClr>
                </a:solidFill>
                <a:latin typeface="DM Sans" panose="020B0604020202020204" charset="0"/>
              </a:rPr>
              <a:t> learning (APL) (Mandatory)</a:t>
            </a:r>
            <a:endParaRPr lang="sv-SE" sz="2600" b="1" dirty="0">
              <a:solidFill>
                <a:schemeClr val="tx1">
                  <a:lumMod val="75000"/>
                  <a:lumOff val="25000"/>
                </a:schemeClr>
              </a:solidFill>
              <a:latin typeface="DM Sans" panose="020B0604020202020204" charset="0"/>
              <a:cs typeface="Calibri"/>
            </a:endParaRPr>
          </a:p>
          <a:p>
            <a:pPr marL="215900" indent="-215900">
              <a:lnSpc>
                <a:spcPct val="150000"/>
              </a:lnSpc>
              <a:buClr>
                <a:srgbClr val="992017"/>
              </a:buClr>
              <a:buSzPct val="150000"/>
              <a:defRPr/>
            </a:pPr>
            <a:endParaRPr lang="sv-SE" sz="2600" dirty="0">
              <a:solidFill>
                <a:schemeClr val="tx1">
                  <a:lumMod val="75000"/>
                  <a:lumOff val="25000"/>
                </a:schemeClr>
              </a:solidFill>
              <a:latin typeface="DM Sans" panose="020B0604020202020204" charset="0"/>
              <a:cs typeface="Calibri"/>
            </a:endParaRPr>
          </a:p>
        </p:txBody>
      </p:sp>
      <p:pic>
        <p:nvPicPr>
          <p:cNvPr id="20" name="Google Shape;173;g2b1f0ea2a99_0_0">
            <a:extLst>
              <a:ext uri="{FF2B5EF4-FFF2-40B4-BE49-F238E27FC236}">
                <a16:creationId xmlns:a16="http://schemas.microsoft.com/office/drawing/2014/main" id="{2BF28A34-00CF-4B6B-A1B6-2D8BE92A2CEF}"/>
              </a:ext>
            </a:extLst>
          </p:cNvPr>
          <p:cNvPicPr preferRelativeResize="0"/>
          <p:nvPr/>
        </p:nvPicPr>
        <p:blipFill rotWithShape="1">
          <a:blip r:embed="rId10">
            <a:alphaModFix/>
          </a:blip>
          <a:srcRect/>
          <a:stretch/>
        </p:blipFill>
        <p:spPr>
          <a:xfrm>
            <a:off x="486795" y="162692"/>
            <a:ext cx="2789805" cy="822798"/>
          </a:xfrm>
          <a:prstGeom prst="rect">
            <a:avLst/>
          </a:prstGeom>
          <a:noFill/>
          <a:ln>
            <a:noFill/>
          </a:ln>
        </p:spPr>
      </p:pic>
    </p:spTree>
    <p:extLst>
      <p:ext uri="{BB962C8B-B14F-4D97-AF65-F5344CB8AC3E}">
        <p14:creationId xmlns:p14="http://schemas.microsoft.com/office/powerpoint/2010/main" val="3011986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TotalTime>
  <Words>1397</Words>
  <Application>Microsoft Office PowerPoint</Application>
  <PresentationFormat>Custom</PresentationFormat>
  <Paragraphs>189</Paragraphs>
  <Slides>27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DM Sans</vt:lpstr>
      <vt:lpstr>Kollektif Bold</vt:lpstr>
      <vt:lpstr>Calibri</vt:lpstr>
      <vt:lpstr>Kollektif</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Modern Business Infographic Presentation</dc:title>
  <dc:creator>Khrystyna Malonoha</dc:creator>
  <cp:lastModifiedBy>Khrystyna Malonoha</cp:lastModifiedBy>
  <cp:revision>31</cp:revision>
  <dcterms:created xsi:type="dcterms:W3CDTF">2006-08-16T00:00:00Z</dcterms:created>
  <dcterms:modified xsi:type="dcterms:W3CDTF">2024-05-24T12:49:34Z</dcterms:modified>
  <dc:identifier>DAF0IPHmXMs</dc:identifier>
</cp:coreProperties>
</file>