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61" r:id="rId3"/>
    <p:sldId id="258" r:id="rId4"/>
    <p:sldId id="259" r:id="rId5"/>
    <p:sldId id="257" r:id="rId6"/>
    <p:sldId id="271" r:id="rId7"/>
    <p:sldId id="272" r:id="rId8"/>
    <p:sldId id="274" r:id="rId9"/>
    <p:sldId id="273" r:id="rId10"/>
    <p:sldId id="269" r:id="rId11"/>
    <p:sldId id="275" r:id="rId12"/>
    <p:sldId id="276" r:id="rId13"/>
    <p:sldId id="277" r:id="rId14"/>
    <p:sldId id="278" r:id="rId15"/>
    <p:sldId id="279" r:id="rId16"/>
    <p:sldId id="280" r:id="rId17"/>
    <p:sldId id="281" r:id="rId18"/>
    <p:sldId id="283" r:id="rId19"/>
    <p:sldId id="263" r:id="rId20"/>
    <p:sldId id="270"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DM Sans" panose="020B0604020202020204" charset="0"/>
      <p:regular r:id="rId27"/>
      <p:bold r:id="rId28"/>
      <p:italic r:id="rId29"/>
      <p:boldItalic r:id="rId30"/>
    </p:embeddedFont>
    <p:embeddedFont>
      <p:font typeface="DM Sans Bold" panose="020B0604020202020204" charset="0"/>
      <p:regular r:id="rId31"/>
    </p:embeddedFont>
    <p:embeddedFont>
      <p:font typeface="Kollektif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rystyna Malonoha" userId="53e174f3-a2ac-4f45-92bc-f0d2e3be8800" providerId="ADAL" clId="{0EBE659D-48EB-41B7-B674-F20B600B8E8A}"/>
    <pc:docChg chg="custSel modSld">
      <pc:chgData name="Khrystyna Malonoha" userId="53e174f3-a2ac-4f45-92bc-f0d2e3be8800" providerId="ADAL" clId="{0EBE659D-48EB-41B7-B674-F20B600B8E8A}" dt="2024-05-24T12:52:04.160" v="26" actId="20577"/>
      <pc:docMkLst>
        <pc:docMk/>
      </pc:docMkLst>
      <pc:sldChg chg="modSp mod">
        <pc:chgData name="Khrystyna Malonoha" userId="53e174f3-a2ac-4f45-92bc-f0d2e3be8800" providerId="ADAL" clId="{0EBE659D-48EB-41B7-B674-F20B600B8E8A}" dt="2024-05-24T12:49:49.159" v="8" actId="20577"/>
        <pc:sldMkLst>
          <pc:docMk/>
          <pc:sldMk cId="0" sldId="256"/>
        </pc:sldMkLst>
        <pc:spChg chg="mod">
          <ac:chgData name="Khrystyna Malonoha" userId="53e174f3-a2ac-4f45-92bc-f0d2e3be8800" providerId="ADAL" clId="{0EBE659D-48EB-41B7-B674-F20B600B8E8A}" dt="2024-05-24T12:49:49.159" v="8" actId="20577"/>
          <ac:spMkLst>
            <pc:docMk/>
            <pc:sldMk cId="0" sldId="256"/>
            <ac:spMk id="10" creationId="{00000000-0000-0000-0000-000000000000}"/>
          </ac:spMkLst>
        </pc:spChg>
      </pc:sldChg>
      <pc:sldChg chg="modSp mod">
        <pc:chgData name="Khrystyna Malonoha" userId="53e174f3-a2ac-4f45-92bc-f0d2e3be8800" providerId="ADAL" clId="{0EBE659D-48EB-41B7-B674-F20B600B8E8A}" dt="2024-05-24T12:50:14.986" v="20" actId="20577"/>
        <pc:sldMkLst>
          <pc:docMk/>
          <pc:sldMk cId="4272108756" sldId="271"/>
        </pc:sldMkLst>
        <pc:spChg chg="mod">
          <ac:chgData name="Khrystyna Malonoha" userId="53e174f3-a2ac-4f45-92bc-f0d2e3be8800" providerId="ADAL" clId="{0EBE659D-48EB-41B7-B674-F20B600B8E8A}" dt="2024-05-24T12:50:14.986" v="20" actId="20577"/>
          <ac:spMkLst>
            <pc:docMk/>
            <pc:sldMk cId="4272108756" sldId="271"/>
            <ac:spMk id="8" creationId="{00000000-0000-0000-0000-000000000000}"/>
          </ac:spMkLst>
        </pc:spChg>
      </pc:sldChg>
      <pc:sldChg chg="modSp mod">
        <pc:chgData name="Khrystyna Malonoha" userId="53e174f3-a2ac-4f45-92bc-f0d2e3be8800" providerId="ADAL" clId="{0EBE659D-48EB-41B7-B674-F20B600B8E8A}" dt="2024-05-24T12:51:03.243" v="21" actId="207"/>
        <pc:sldMkLst>
          <pc:docMk/>
          <pc:sldMk cId="2138919864" sldId="275"/>
        </pc:sldMkLst>
        <pc:spChg chg="mod">
          <ac:chgData name="Khrystyna Malonoha" userId="53e174f3-a2ac-4f45-92bc-f0d2e3be8800" providerId="ADAL" clId="{0EBE659D-48EB-41B7-B674-F20B600B8E8A}" dt="2024-05-24T12:51:03.243" v="21" actId="207"/>
          <ac:spMkLst>
            <pc:docMk/>
            <pc:sldMk cId="2138919864" sldId="275"/>
            <ac:spMk id="27" creationId="{A3D50E49-4DAB-47E9-A855-84774E297702}"/>
          </ac:spMkLst>
        </pc:spChg>
      </pc:sldChg>
      <pc:sldChg chg="modSp mod">
        <pc:chgData name="Khrystyna Malonoha" userId="53e174f3-a2ac-4f45-92bc-f0d2e3be8800" providerId="ADAL" clId="{0EBE659D-48EB-41B7-B674-F20B600B8E8A}" dt="2024-05-24T12:51:08.342" v="22" actId="207"/>
        <pc:sldMkLst>
          <pc:docMk/>
          <pc:sldMk cId="2818395464" sldId="276"/>
        </pc:sldMkLst>
        <pc:spChg chg="mod">
          <ac:chgData name="Khrystyna Malonoha" userId="53e174f3-a2ac-4f45-92bc-f0d2e3be8800" providerId="ADAL" clId="{0EBE659D-48EB-41B7-B674-F20B600B8E8A}" dt="2024-05-24T12:51:08.342" v="22" actId="207"/>
          <ac:spMkLst>
            <pc:docMk/>
            <pc:sldMk cId="2818395464" sldId="276"/>
            <ac:spMk id="25" creationId="{7D51A314-E075-474F-A5E5-4909BFB81B76}"/>
          </ac:spMkLst>
        </pc:spChg>
      </pc:sldChg>
      <pc:sldChg chg="modSp mod">
        <pc:chgData name="Khrystyna Malonoha" userId="53e174f3-a2ac-4f45-92bc-f0d2e3be8800" providerId="ADAL" clId="{0EBE659D-48EB-41B7-B674-F20B600B8E8A}" dt="2024-05-24T12:51:12.755" v="23" actId="207"/>
        <pc:sldMkLst>
          <pc:docMk/>
          <pc:sldMk cId="362072075" sldId="277"/>
        </pc:sldMkLst>
        <pc:spChg chg="mod">
          <ac:chgData name="Khrystyna Malonoha" userId="53e174f3-a2ac-4f45-92bc-f0d2e3be8800" providerId="ADAL" clId="{0EBE659D-48EB-41B7-B674-F20B600B8E8A}" dt="2024-05-24T12:51:12.755" v="23" actId="207"/>
          <ac:spMkLst>
            <pc:docMk/>
            <pc:sldMk cId="362072075" sldId="277"/>
            <ac:spMk id="27" creationId="{F5DAA72B-F9C9-466D-9EFD-E8F1B7DE31D4}"/>
          </ac:spMkLst>
        </pc:spChg>
      </pc:sldChg>
      <pc:sldChg chg="modSp mod">
        <pc:chgData name="Khrystyna Malonoha" userId="53e174f3-a2ac-4f45-92bc-f0d2e3be8800" providerId="ADAL" clId="{0EBE659D-48EB-41B7-B674-F20B600B8E8A}" dt="2024-05-24T12:51:24.355" v="24" actId="207"/>
        <pc:sldMkLst>
          <pc:docMk/>
          <pc:sldMk cId="2746084547" sldId="280"/>
        </pc:sldMkLst>
        <pc:spChg chg="mod">
          <ac:chgData name="Khrystyna Malonoha" userId="53e174f3-a2ac-4f45-92bc-f0d2e3be8800" providerId="ADAL" clId="{0EBE659D-48EB-41B7-B674-F20B600B8E8A}" dt="2024-05-24T12:51:24.355" v="24" actId="207"/>
          <ac:spMkLst>
            <pc:docMk/>
            <pc:sldMk cId="2746084547" sldId="280"/>
            <ac:spMk id="27" creationId="{0F38A8F4-B541-470A-96A6-821F5C6175A3}"/>
          </ac:spMkLst>
        </pc:spChg>
      </pc:sldChg>
      <pc:sldChg chg="modSp mod">
        <pc:chgData name="Khrystyna Malonoha" userId="53e174f3-a2ac-4f45-92bc-f0d2e3be8800" providerId="ADAL" clId="{0EBE659D-48EB-41B7-B674-F20B600B8E8A}" dt="2024-05-24T12:52:04.160" v="26" actId="20577"/>
        <pc:sldMkLst>
          <pc:docMk/>
          <pc:sldMk cId="457933861" sldId="283"/>
        </pc:sldMkLst>
        <pc:spChg chg="mod">
          <ac:chgData name="Khrystyna Malonoha" userId="53e174f3-a2ac-4f45-92bc-f0d2e3be8800" providerId="ADAL" clId="{0EBE659D-48EB-41B7-B674-F20B600B8E8A}" dt="2024-05-24T12:52:04.160" v="26" actId="20577"/>
          <ac:spMkLst>
            <pc:docMk/>
            <pc:sldMk cId="457933861" sldId="283"/>
            <ac:spMk id="27" creationId="{CD6EF6BE-DC63-4E5D-A629-BA1F9B5295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F6E2-E7E4-49DA-AF85-3A6A106BB436}"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E8309-E33A-4EC6-B987-7BD9C1210AA6}" type="slidenum">
              <a:rPr lang="en-GB" smtClean="0"/>
              <a:t>‹#›</a:t>
            </a:fld>
            <a:endParaRPr lang="en-GB"/>
          </a:p>
        </p:txBody>
      </p:sp>
    </p:spTree>
    <p:extLst>
      <p:ext uri="{BB962C8B-B14F-4D97-AF65-F5344CB8AC3E}">
        <p14:creationId xmlns:p14="http://schemas.microsoft.com/office/powerpoint/2010/main" val="127796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1</a:t>
            </a:fld>
            <a:endParaRPr lang="en-GB"/>
          </a:p>
        </p:txBody>
      </p:sp>
    </p:spTree>
    <p:extLst>
      <p:ext uri="{BB962C8B-B14F-4D97-AF65-F5344CB8AC3E}">
        <p14:creationId xmlns:p14="http://schemas.microsoft.com/office/powerpoint/2010/main" val="152423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3</a:t>
            </a:fld>
            <a:endParaRPr lang="en-GB"/>
          </a:p>
        </p:txBody>
      </p:sp>
    </p:spTree>
    <p:extLst>
      <p:ext uri="{BB962C8B-B14F-4D97-AF65-F5344CB8AC3E}">
        <p14:creationId xmlns:p14="http://schemas.microsoft.com/office/powerpoint/2010/main" val="273710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4</a:t>
            </a:fld>
            <a:endParaRPr lang="en-GB"/>
          </a:p>
        </p:txBody>
      </p:sp>
    </p:spTree>
    <p:extLst>
      <p:ext uri="{BB962C8B-B14F-4D97-AF65-F5344CB8AC3E}">
        <p14:creationId xmlns:p14="http://schemas.microsoft.com/office/powerpoint/2010/main" val="72981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5</a:t>
            </a:fld>
            <a:endParaRPr lang="en-GB" dirty="0"/>
          </a:p>
        </p:txBody>
      </p:sp>
    </p:spTree>
    <p:extLst>
      <p:ext uri="{BB962C8B-B14F-4D97-AF65-F5344CB8AC3E}">
        <p14:creationId xmlns:p14="http://schemas.microsoft.com/office/powerpoint/2010/main" val="327874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6</a:t>
            </a:fld>
            <a:endParaRPr lang="en-GB" dirty="0"/>
          </a:p>
        </p:txBody>
      </p:sp>
    </p:spTree>
    <p:extLst>
      <p:ext uri="{BB962C8B-B14F-4D97-AF65-F5344CB8AC3E}">
        <p14:creationId xmlns:p14="http://schemas.microsoft.com/office/powerpoint/2010/main" val="116236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9.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5.jpg"/><Relationship Id="rId4" Type="http://schemas.openxmlformats.org/officeDocument/2006/relationships/image" Target="../media/image2.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6.jpg"/><Relationship Id="rId4" Type="http://schemas.openxmlformats.org/officeDocument/2006/relationships/image" Target="../media/image2.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9.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2938" y="7991636"/>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800000">
            <a:off x="173930" y="907544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160331" y="906782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762000" y="2869533"/>
            <a:ext cx="17068800" cy="4573047"/>
          </a:xfrm>
          <a:prstGeom prst="rect">
            <a:avLst/>
          </a:prstGeom>
        </p:spPr>
        <p:txBody>
          <a:bodyPr wrap="square" lIns="0" tIns="0" rIns="0" bIns="0" rtlCol="0" anchor="t">
            <a:spAutoFit/>
          </a:bodyPr>
          <a:lstStyle/>
          <a:p>
            <a:pPr algn="ctr">
              <a:lnSpc>
                <a:spcPts val="9999"/>
              </a:lnSpc>
            </a:pPr>
            <a:r>
              <a:rPr lang="en-US" sz="9999" dirty="0">
                <a:solidFill>
                  <a:srgbClr val="593C8F"/>
                </a:solidFill>
                <a:latin typeface="Kollektif Bold"/>
              </a:rPr>
              <a:t>MAAS</a:t>
            </a:r>
          </a:p>
          <a:p>
            <a:pPr algn="ctr">
              <a:lnSpc>
                <a:spcPct val="150000"/>
              </a:lnSpc>
            </a:pPr>
            <a:r>
              <a:rPr lang="en-GB" sz="2800" dirty="0">
                <a:solidFill>
                  <a:srgbClr val="593C8F"/>
                </a:solidFill>
                <a:latin typeface="Kollektif Bold"/>
              </a:rPr>
              <a:t>Match, Attach, and Sustain: </a:t>
            </a:r>
          </a:p>
          <a:p>
            <a:pPr algn="ctr">
              <a:lnSpc>
                <a:spcPct val="150000"/>
              </a:lnSpc>
            </a:pPr>
            <a:r>
              <a:rPr lang="en-GB" sz="2800" dirty="0">
                <a:solidFill>
                  <a:srgbClr val="593C8F"/>
                </a:solidFill>
                <a:latin typeface="Kollektif Bold"/>
              </a:rPr>
              <a:t>New Methods for Europe’s  Job Brokers </a:t>
            </a:r>
          </a:p>
          <a:p>
            <a:pPr algn="ctr">
              <a:lnSpc>
                <a:spcPct val="150000"/>
              </a:lnSpc>
            </a:pPr>
            <a:r>
              <a:rPr lang="en-GB" sz="2800" dirty="0">
                <a:solidFill>
                  <a:srgbClr val="593C8F"/>
                </a:solidFill>
                <a:latin typeface="Kollektif Bold"/>
              </a:rPr>
              <a:t>supporting Tourism businesses, Ukrainian refugees and job seekers</a:t>
            </a:r>
          </a:p>
          <a:p>
            <a:pPr algn="ctr">
              <a:lnSpc>
                <a:spcPct val="150000"/>
              </a:lnSpc>
            </a:pPr>
            <a:endParaRPr lang="en-GB" sz="2800" dirty="0">
              <a:solidFill>
                <a:srgbClr val="593C8F"/>
              </a:solidFill>
              <a:latin typeface="Kollektif Bold"/>
            </a:endParaRPr>
          </a:p>
          <a:p>
            <a:pPr algn="ctr">
              <a:lnSpc>
                <a:spcPts val="5500"/>
              </a:lnSpc>
            </a:pPr>
            <a:endParaRPr lang="en-US" sz="5500" dirty="0">
              <a:solidFill>
                <a:srgbClr val="593C8F"/>
              </a:solidFill>
              <a:latin typeface="Kollektif Bold"/>
            </a:endParaRPr>
          </a:p>
        </p:txBody>
      </p:sp>
      <p:sp>
        <p:nvSpPr>
          <p:cNvPr id="11" name="TextBox 11"/>
          <p:cNvSpPr txBox="1"/>
          <p:nvPr/>
        </p:nvSpPr>
        <p:spPr>
          <a:xfrm>
            <a:off x="2272720" y="9456199"/>
            <a:ext cx="15879726" cy="771237"/>
          </a:xfrm>
          <a:prstGeom prst="rect">
            <a:avLst/>
          </a:prstGeom>
        </p:spPr>
        <p:txBody>
          <a:bodyPr wrap="square" lIns="0" tIns="0" rIns="0" bIns="0" rtlCol="0" anchor="t">
            <a:spAutoFit/>
          </a:bodyPr>
          <a:lstStyle/>
          <a:p>
            <a:pPr>
              <a:lnSpc>
                <a:spcPts val="1979"/>
              </a:lnSpc>
            </a:pPr>
            <a:r>
              <a:rPr lang="en-US" sz="1799" dirty="0">
                <a:solidFill>
                  <a:srgbClr val="000000"/>
                </a:solidFill>
                <a:latin typeface="DM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r>
              <a:rPr lang="en-GB" sz="1800" dirty="0">
                <a:effectLst/>
                <a:latin typeface="DM Sans" panose="020B0604020202020204" charset="0"/>
                <a:ea typeface="Times New Roman" panose="02020603050405020304" pitchFamily="18" charset="0"/>
              </a:rPr>
              <a:t>2023-1-SE01-KA220-VET-000159421</a:t>
            </a:r>
            <a:endParaRPr lang="en-US" sz="1799" dirty="0">
              <a:solidFill>
                <a:srgbClr val="000000"/>
              </a:solidFill>
              <a:latin typeface="DM Sans" panose="020B0604020202020204" charset="0"/>
            </a:endParaRPr>
          </a:p>
        </p:txBody>
      </p:sp>
      <p:grpSp>
        <p:nvGrpSpPr>
          <p:cNvPr id="16" name="Group 8">
            <a:extLst>
              <a:ext uri="{FF2B5EF4-FFF2-40B4-BE49-F238E27FC236}">
                <a16:creationId xmlns:a16="http://schemas.microsoft.com/office/drawing/2014/main" id="{437CE75F-6DBE-4224-BB22-E39CE17236F0}"/>
              </a:ext>
            </a:extLst>
          </p:cNvPr>
          <p:cNvGrpSpPr/>
          <p:nvPr/>
        </p:nvGrpSpPr>
        <p:grpSpPr>
          <a:xfrm rot="18243903">
            <a:off x="13818301" y="6197243"/>
            <a:ext cx="7415398" cy="3565095"/>
            <a:chOff x="0" y="0"/>
            <a:chExt cx="660400" cy="317500"/>
          </a:xfrm>
        </p:grpSpPr>
        <p:sp>
          <p:nvSpPr>
            <p:cNvPr id="17" name="Freeform 9">
              <a:extLst>
                <a:ext uri="{FF2B5EF4-FFF2-40B4-BE49-F238E27FC236}">
                  <a16:creationId xmlns:a16="http://schemas.microsoft.com/office/drawing/2014/main" id="{7884F6B7-F90A-42E6-9EF9-A2A5DE5EEFFA}"/>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8" name="TextBox 10">
              <a:extLst>
                <a:ext uri="{FF2B5EF4-FFF2-40B4-BE49-F238E27FC236}">
                  <a16:creationId xmlns:a16="http://schemas.microsoft.com/office/drawing/2014/main" id="{ECCC622C-23A3-4646-8965-6EF77BAE62A4}"/>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4" name="AutoShape 11">
            <a:extLst>
              <a:ext uri="{FF2B5EF4-FFF2-40B4-BE49-F238E27FC236}">
                <a16:creationId xmlns:a16="http://schemas.microsoft.com/office/drawing/2014/main" id="{666917DA-36E9-4D88-9E92-964CA0DF6C3A}"/>
              </a:ext>
            </a:extLst>
          </p:cNvPr>
          <p:cNvSpPr/>
          <p:nvPr/>
        </p:nvSpPr>
        <p:spPr>
          <a:xfrm>
            <a:off x="16079146" y="6889848"/>
            <a:ext cx="5185216" cy="5132702"/>
          </a:xfrm>
          <a:prstGeom prst="line">
            <a:avLst/>
          </a:prstGeom>
          <a:ln w="28575" cap="flat">
            <a:solidFill>
              <a:srgbClr val="8CA9AD"/>
            </a:solidFill>
            <a:prstDash val="solid"/>
            <a:headEnd type="none" w="sm" len="sm"/>
            <a:tailEnd type="none" w="sm" len="sm"/>
          </a:ln>
        </p:spPr>
      </p:sp>
      <p:sp>
        <p:nvSpPr>
          <p:cNvPr id="25" name="AutoShape 12">
            <a:extLst>
              <a:ext uri="{FF2B5EF4-FFF2-40B4-BE49-F238E27FC236}">
                <a16:creationId xmlns:a16="http://schemas.microsoft.com/office/drawing/2014/main" id="{0643F476-C344-4043-8798-B8899CF2F219}"/>
              </a:ext>
            </a:extLst>
          </p:cNvPr>
          <p:cNvSpPr/>
          <p:nvPr/>
        </p:nvSpPr>
        <p:spPr>
          <a:xfrm>
            <a:off x="15912643" y="7225668"/>
            <a:ext cx="5038853" cy="5038853"/>
          </a:xfrm>
          <a:prstGeom prst="line">
            <a:avLst/>
          </a:prstGeom>
          <a:ln w="28575" cap="flat">
            <a:solidFill>
              <a:srgbClr val="8CA9AD"/>
            </a:solidFill>
            <a:prstDash val="solid"/>
            <a:headEnd type="none" w="sm" len="sm"/>
            <a:tailEnd type="none" w="sm" len="sm"/>
          </a:ln>
        </p:spPr>
        <p:txBody>
          <a:bodyPr/>
          <a:lstStyle/>
          <a:p>
            <a:endParaRPr lang="en-GB" dirty="0"/>
          </a:p>
        </p:txBody>
      </p:sp>
      <p:sp>
        <p:nvSpPr>
          <p:cNvPr id="26" name="AutoShape 13">
            <a:extLst>
              <a:ext uri="{FF2B5EF4-FFF2-40B4-BE49-F238E27FC236}">
                <a16:creationId xmlns:a16="http://schemas.microsoft.com/office/drawing/2014/main" id="{D80D4B88-0FC4-4B73-945F-80B22C7B8DF3}"/>
              </a:ext>
            </a:extLst>
          </p:cNvPr>
          <p:cNvSpPr/>
          <p:nvPr/>
        </p:nvSpPr>
        <p:spPr>
          <a:xfrm>
            <a:off x="15718875" y="7540113"/>
            <a:ext cx="4867141" cy="4867141"/>
          </a:xfrm>
          <a:prstGeom prst="line">
            <a:avLst/>
          </a:prstGeom>
          <a:ln w="28575" cap="flat">
            <a:solidFill>
              <a:srgbClr val="8CA9AD"/>
            </a:solidFill>
            <a:prstDash val="solid"/>
            <a:headEnd type="none" w="sm" len="sm"/>
            <a:tailEnd type="none" w="sm" len="sm"/>
          </a:ln>
        </p:spPr>
      </p:sp>
      <p:sp>
        <p:nvSpPr>
          <p:cNvPr id="27" name="AutoShape 14">
            <a:extLst>
              <a:ext uri="{FF2B5EF4-FFF2-40B4-BE49-F238E27FC236}">
                <a16:creationId xmlns:a16="http://schemas.microsoft.com/office/drawing/2014/main" id="{9DCD2D46-5BAC-479F-BF4C-8B18966BC1F2}"/>
              </a:ext>
            </a:extLst>
          </p:cNvPr>
          <p:cNvSpPr/>
          <p:nvPr/>
        </p:nvSpPr>
        <p:spPr>
          <a:xfrm>
            <a:off x="15568483" y="7979790"/>
            <a:ext cx="4690515" cy="4690515"/>
          </a:xfrm>
          <a:prstGeom prst="line">
            <a:avLst/>
          </a:prstGeom>
          <a:ln w="28575" cap="flat">
            <a:solidFill>
              <a:srgbClr val="8CA9AD"/>
            </a:solidFill>
            <a:prstDash val="solid"/>
            <a:headEnd type="none" w="sm" len="sm"/>
            <a:tailEnd type="none" w="sm" len="sm"/>
          </a:ln>
        </p:spPr>
        <p:txBody>
          <a:bodyPr/>
          <a:lstStyle/>
          <a:p>
            <a:endParaRPr lang="en-GB" dirty="0"/>
          </a:p>
        </p:txBody>
      </p:sp>
      <p:sp>
        <p:nvSpPr>
          <p:cNvPr id="28" name="AutoShape 15">
            <a:extLst>
              <a:ext uri="{FF2B5EF4-FFF2-40B4-BE49-F238E27FC236}">
                <a16:creationId xmlns:a16="http://schemas.microsoft.com/office/drawing/2014/main" id="{46EFB2BA-B4C7-4D53-B612-956BB1C0318E}"/>
              </a:ext>
            </a:extLst>
          </p:cNvPr>
          <p:cNvSpPr/>
          <p:nvPr/>
        </p:nvSpPr>
        <p:spPr>
          <a:xfrm>
            <a:off x="15466828" y="8504398"/>
            <a:ext cx="4347674" cy="4347674"/>
          </a:xfrm>
          <a:prstGeom prst="line">
            <a:avLst/>
          </a:prstGeom>
          <a:ln w="28575" cap="flat">
            <a:solidFill>
              <a:srgbClr val="8CA9AD"/>
            </a:solidFill>
            <a:prstDash val="solid"/>
            <a:headEnd type="none" w="sm" len="sm"/>
            <a:tailEnd type="none" w="sm" len="sm"/>
          </a:ln>
        </p:spPr>
      </p:sp>
      <p:pic>
        <p:nvPicPr>
          <p:cNvPr id="6" name="Picture 5">
            <a:extLst>
              <a:ext uri="{FF2B5EF4-FFF2-40B4-BE49-F238E27FC236}">
                <a16:creationId xmlns:a16="http://schemas.microsoft.com/office/drawing/2014/main" id="{CCC3718C-703E-451D-B555-F7FF979BA068}"/>
              </a:ext>
            </a:extLst>
          </p:cNvPr>
          <p:cNvPicPr>
            <a:picLocks noChangeAspect="1"/>
          </p:cNvPicPr>
          <p:nvPr/>
        </p:nvPicPr>
        <p:blipFill>
          <a:blip r:embed="rId9"/>
          <a:stretch>
            <a:fillRect/>
          </a:stretch>
        </p:blipFill>
        <p:spPr>
          <a:xfrm>
            <a:off x="12660011" y="256511"/>
            <a:ext cx="5492434" cy="2164019"/>
          </a:xfrm>
          <a:prstGeom prst="rect">
            <a:avLst/>
          </a:prstGeom>
        </p:spPr>
      </p:pic>
      <p:pic>
        <p:nvPicPr>
          <p:cNvPr id="1026" name="Picture 2" descr="Co-funded by the European Union logo in png for web usage">
            <a:extLst>
              <a:ext uri="{FF2B5EF4-FFF2-40B4-BE49-F238E27FC236}">
                <a16:creationId xmlns:a16="http://schemas.microsoft.com/office/drawing/2014/main" id="{32BDB499-5FAC-49F3-BDD4-0D78854275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6747" y="358878"/>
            <a:ext cx="4467659" cy="934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35408" y="1589042"/>
            <a:ext cx="8008592" cy="705321"/>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Matching process</a:t>
            </a:r>
          </a:p>
        </p:txBody>
      </p:sp>
      <p:sp>
        <p:nvSpPr>
          <p:cNvPr id="3" name="Freeform 3"/>
          <p:cNvSpPr/>
          <p:nvPr/>
        </p:nvSpPr>
        <p:spPr>
          <a:xfrm>
            <a:off x="69908"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66839" y="933742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150648"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6813215" y="4085650"/>
            <a:ext cx="5056399" cy="1154611"/>
          </a:xfrm>
          <a:prstGeom prst="rect">
            <a:avLst/>
          </a:prstGeom>
        </p:spPr>
        <p:txBody>
          <a:bodyPr lIns="0" tIns="0" rIns="0" bIns="0" rtlCol="0" anchor="t">
            <a:spAutoFit/>
          </a:bodyPr>
          <a:lstStyle/>
          <a:p>
            <a:pPr marL="518160" lvl="1" indent="-259080">
              <a:lnSpc>
                <a:spcPts val="2879"/>
              </a:lnSpc>
              <a:buFont typeface="Arial"/>
              <a:buChar char="•"/>
            </a:pPr>
            <a:r>
              <a:rPr lang="en-GB" sz="3600" dirty="0">
                <a:solidFill>
                  <a:schemeClr val="tx1">
                    <a:lumMod val="75000"/>
                    <a:lumOff val="25000"/>
                  </a:schemeClr>
                </a:solidFill>
                <a:latin typeface="DM Sans" panose="020B0604020202020204" charset="0"/>
              </a:rPr>
              <a:t>Career mapping process</a:t>
            </a:r>
          </a:p>
          <a:p>
            <a:pPr marL="518160" lvl="1" indent="-259080">
              <a:lnSpc>
                <a:spcPts val="2879"/>
              </a:lnSpc>
              <a:buFont typeface="Arial"/>
              <a:buChar char="•"/>
            </a:pPr>
            <a:endParaRPr lang="en-US" sz="3600" dirty="0">
              <a:solidFill>
                <a:schemeClr val="tx1">
                  <a:lumMod val="75000"/>
                  <a:lumOff val="25000"/>
                </a:schemeClr>
              </a:solidFill>
              <a:latin typeface="DM Sans" panose="020B0604020202020204" charset="0"/>
            </a:endParaRPr>
          </a:p>
        </p:txBody>
      </p:sp>
      <p:sp>
        <p:nvSpPr>
          <p:cNvPr id="10" name="TextBox 10"/>
          <p:cNvSpPr txBox="1"/>
          <p:nvPr/>
        </p:nvSpPr>
        <p:spPr>
          <a:xfrm>
            <a:off x="11839134" y="3859179"/>
            <a:ext cx="5056399" cy="1598002"/>
          </a:xfrm>
          <a:prstGeom prst="rect">
            <a:avLst/>
          </a:prstGeom>
        </p:spPr>
        <p:txBody>
          <a:bodyPr lIns="0" tIns="0" rIns="0" bIns="0" rtlCol="0" anchor="t">
            <a:spAutoFit/>
          </a:bodyPr>
          <a:lstStyle/>
          <a:p>
            <a:pPr marL="216000" marR="0" lvl="0" indent="-216000" algn="l" defTabSz="518419" rtl="0" eaLnBrk="1" fontAlgn="auto" latinLnBrk="0" hangingPunct="1">
              <a:lnSpc>
                <a:spcPct val="110000"/>
              </a:lnSpc>
              <a:spcBef>
                <a:spcPts val="1000"/>
              </a:spcBef>
              <a:spcAft>
                <a:spcPts val="0"/>
              </a:spcAft>
              <a:buClrTx/>
              <a:buSzTx/>
              <a:buFont typeface="Arial"/>
              <a:buChar char="•"/>
              <a:tabLst/>
              <a:defRPr/>
            </a:pPr>
            <a:r>
              <a:rPr lang="en-US" sz="3200" dirty="0">
                <a:solidFill>
                  <a:schemeClr val="tx1">
                    <a:lumMod val="75000"/>
                    <a:lumOff val="25000"/>
                  </a:schemeClr>
                </a:solidFill>
                <a:latin typeface="DM Sans" panose="020B0604020202020204" charset="0"/>
              </a:rPr>
              <a:t>Support with individually adapted support with employer contacts</a:t>
            </a:r>
          </a:p>
        </p:txBody>
      </p:sp>
      <p:sp>
        <p:nvSpPr>
          <p:cNvPr id="11" name="TextBox 11"/>
          <p:cNvSpPr txBox="1"/>
          <p:nvPr/>
        </p:nvSpPr>
        <p:spPr>
          <a:xfrm>
            <a:off x="7175784" y="5905622"/>
            <a:ext cx="5056399" cy="523541"/>
          </a:xfrm>
          <a:prstGeom prst="rect">
            <a:avLst/>
          </a:prstGeom>
        </p:spPr>
        <p:txBody>
          <a:bodyPr lIns="0" tIns="0" rIns="0" bIns="0" rtlCol="0" anchor="t">
            <a:spAutoFit/>
          </a:bodyPr>
          <a:lstStyle/>
          <a:p>
            <a:pPr marL="216000" marR="0" lvl="0" indent="-216000" algn="l" defTabSz="518419" rtl="0" eaLnBrk="1" fontAlgn="auto" latinLnBrk="0" hangingPunct="1">
              <a:lnSpc>
                <a:spcPct val="110000"/>
              </a:lnSpc>
              <a:spcBef>
                <a:spcPts val="1000"/>
              </a:spcBef>
              <a:spcAft>
                <a:spcPts val="0"/>
              </a:spcAft>
              <a:buClrTx/>
              <a:buSzTx/>
              <a:buFont typeface="Arial"/>
              <a:buChar char="•"/>
              <a:tabLst/>
              <a:defRPr/>
            </a:pPr>
            <a:r>
              <a:rPr lang="en-US" sz="3200" dirty="0">
                <a:solidFill>
                  <a:schemeClr val="tx1">
                    <a:lumMod val="75000"/>
                    <a:lumOff val="25000"/>
                  </a:schemeClr>
                </a:solidFill>
                <a:latin typeface="DM Sans" panose="020B0604020202020204" charset="0"/>
              </a:rPr>
              <a:t>Career guidance</a:t>
            </a:r>
          </a:p>
        </p:txBody>
      </p:sp>
      <p:grpSp>
        <p:nvGrpSpPr>
          <p:cNvPr id="12" name="Group 12"/>
          <p:cNvGrpSpPr/>
          <p:nvPr/>
        </p:nvGrpSpPr>
        <p:grpSpPr>
          <a:xfrm>
            <a:off x="14173200" y="6210300"/>
            <a:ext cx="8847511" cy="8855676"/>
            <a:chOff x="0" y="0"/>
            <a:chExt cx="11796681" cy="11807568"/>
          </a:xfrm>
        </p:grpSpPr>
        <p:grpSp>
          <p:nvGrpSpPr>
            <p:cNvPr id="13" name="Group 13"/>
            <p:cNvGrpSpPr/>
            <p:nvPr/>
          </p:nvGrpSpPr>
          <p:grpSpPr>
            <a:xfrm rot="2700000">
              <a:off x="1676828" y="2799524"/>
              <a:ext cx="9887197" cy="4753460"/>
              <a:chOff x="0" y="0"/>
              <a:chExt cx="660400" cy="317500"/>
            </a:xfrm>
          </p:grpSpPr>
          <p:sp>
            <p:nvSpPr>
              <p:cNvPr id="14" name="Freeform 1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5" name="TextBox 15"/>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6" name="AutoShape 16"/>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7" name="AutoShape 17"/>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8" name="AutoShape 18"/>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9" name="AutoShape 19"/>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0" name="AutoShape 20"/>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21" name="AutoShape 21"/>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2" name="AutoShape 22"/>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3" name="AutoShape 23"/>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4" name="AutoShape 24"/>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5" name="TextBox 25"/>
          <p:cNvSpPr txBox="1"/>
          <p:nvPr/>
        </p:nvSpPr>
        <p:spPr>
          <a:xfrm>
            <a:off x="11925129" y="6003660"/>
            <a:ext cx="5056399" cy="1606915"/>
          </a:xfrm>
          <a:prstGeom prst="rect">
            <a:avLst/>
          </a:prstGeom>
        </p:spPr>
        <p:txBody>
          <a:bodyPr lIns="0" tIns="0" rIns="0" bIns="0" rtlCol="0" anchor="t">
            <a:spAutoFit/>
          </a:bodyPr>
          <a:lstStyle/>
          <a:p>
            <a:pPr marL="216000" marR="0" lvl="0" indent="-216000" algn="l" defTabSz="518419" rtl="0" eaLnBrk="1" fontAlgn="auto" latinLnBrk="0" hangingPunct="1">
              <a:lnSpc>
                <a:spcPct val="110000"/>
              </a:lnSpc>
              <a:spcBef>
                <a:spcPts val="1000"/>
              </a:spcBef>
              <a:spcAft>
                <a:spcPts val="0"/>
              </a:spcAft>
              <a:buClrTx/>
              <a:buSzTx/>
              <a:buFont typeface="Arial"/>
              <a:buChar char="•"/>
              <a:tabLst/>
              <a:defRPr/>
            </a:pPr>
            <a:r>
              <a:rPr lang="en-US" sz="3200" dirty="0">
                <a:latin typeface="DM Sans" panose="020B0604020202020204" charset="0"/>
              </a:rPr>
              <a:t>Internship procurement as a step on the way to employment</a:t>
            </a:r>
            <a:endParaRPr lang="en-GB" sz="3200" dirty="0">
              <a:latin typeface="DM Sans" panose="020B0604020202020204" charset="0"/>
            </a:endParaRPr>
          </a:p>
        </p:txBody>
      </p:sp>
      <p:pic>
        <p:nvPicPr>
          <p:cNvPr id="26" name="Picture 25">
            <a:extLst>
              <a:ext uri="{FF2B5EF4-FFF2-40B4-BE49-F238E27FC236}">
                <a16:creationId xmlns:a16="http://schemas.microsoft.com/office/drawing/2014/main" id="{1B0B6E1B-0999-430B-B967-A0500DD317AA}"/>
              </a:ext>
            </a:extLst>
          </p:cNvPr>
          <p:cNvPicPr>
            <a:picLocks noChangeAspect="1"/>
          </p:cNvPicPr>
          <p:nvPr/>
        </p:nvPicPr>
        <p:blipFill>
          <a:blip r:embed="rId8"/>
          <a:stretch>
            <a:fillRect/>
          </a:stretch>
        </p:blipFill>
        <p:spPr>
          <a:xfrm>
            <a:off x="15393435" y="1"/>
            <a:ext cx="2894564" cy="1140458"/>
          </a:xfrm>
          <a:prstGeom prst="rect">
            <a:avLst/>
          </a:prstGeom>
        </p:spPr>
      </p:pic>
      <p:pic>
        <p:nvPicPr>
          <p:cNvPr id="7" name="Picture 6">
            <a:extLst>
              <a:ext uri="{FF2B5EF4-FFF2-40B4-BE49-F238E27FC236}">
                <a16:creationId xmlns:a16="http://schemas.microsoft.com/office/drawing/2014/main" id="{4A5721DD-0BDE-49ED-B9B8-1F77E1FE3E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2466" y="3275859"/>
            <a:ext cx="4932133" cy="4094056"/>
          </a:xfrm>
          <a:prstGeom prst="rect">
            <a:avLst/>
          </a:prstGeom>
        </p:spPr>
      </p:pic>
      <p:pic>
        <p:nvPicPr>
          <p:cNvPr id="27" name="Google Shape;173;g2b1f0ea2a99_0_0">
            <a:extLst>
              <a:ext uri="{FF2B5EF4-FFF2-40B4-BE49-F238E27FC236}">
                <a16:creationId xmlns:a16="http://schemas.microsoft.com/office/drawing/2014/main" id="{84DBAB21-5658-4893-94C6-8293FD35EAFA}"/>
              </a:ext>
            </a:extLst>
          </p:cNvPr>
          <p:cNvPicPr preferRelativeResize="0"/>
          <p:nvPr/>
        </p:nvPicPr>
        <p:blipFill rotWithShape="1">
          <a:blip r:embed="rId10">
            <a:alphaModFix/>
          </a:blip>
          <a:srcRect/>
          <a:stretch/>
        </p:blipFill>
        <p:spPr>
          <a:xfrm>
            <a:off x="557144" y="244314"/>
            <a:ext cx="3251607" cy="8961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35408" y="1589042"/>
            <a:ext cx="9075392" cy="705321"/>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Challenges and Solutions</a:t>
            </a:r>
          </a:p>
        </p:txBody>
      </p:sp>
      <p:sp>
        <p:nvSpPr>
          <p:cNvPr id="3" name="Freeform 3"/>
          <p:cNvSpPr/>
          <p:nvPr/>
        </p:nvSpPr>
        <p:spPr>
          <a:xfrm>
            <a:off x="69908"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66839" y="933742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150648"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14401800" y="5859162"/>
            <a:ext cx="8847511" cy="8855676"/>
            <a:chOff x="0" y="0"/>
            <a:chExt cx="11796681" cy="11807568"/>
          </a:xfrm>
        </p:grpSpPr>
        <p:grpSp>
          <p:nvGrpSpPr>
            <p:cNvPr id="13" name="Group 13"/>
            <p:cNvGrpSpPr/>
            <p:nvPr/>
          </p:nvGrpSpPr>
          <p:grpSpPr>
            <a:xfrm rot="2700000">
              <a:off x="1676828" y="2799524"/>
              <a:ext cx="9887197" cy="4753460"/>
              <a:chOff x="0" y="0"/>
              <a:chExt cx="660400" cy="317500"/>
            </a:xfrm>
          </p:grpSpPr>
          <p:sp>
            <p:nvSpPr>
              <p:cNvPr id="14" name="Freeform 1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5" name="TextBox 15"/>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6" name="AutoShape 16"/>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7" name="AutoShape 17"/>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8" name="AutoShape 18"/>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9" name="AutoShape 19"/>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0" name="AutoShape 20"/>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21" name="AutoShape 21"/>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2" name="AutoShape 22"/>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3" name="AutoShape 23"/>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4" name="AutoShape 24"/>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pic>
        <p:nvPicPr>
          <p:cNvPr id="26" name="Picture 25">
            <a:extLst>
              <a:ext uri="{FF2B5EF4-FFF2-40B4-BE49-F238E27FC236}">
                <a16:creationId xmlns:a16="http://schemas.microsoft.com/office/drawing/2014/main" id="{1B0B6E1B-0999-430B-B967-A0500DD317AA}"/>
              </a:ext>
            </a:extLst>
          </p:cNvPr>
          <p:cNvPicPr>
            <a:picLocks noChangeAspect="1"/>
          </p:cNvPicPr>
          <p:nvPr/>
        </p:nvPicPr>
        <p:blipFill>
          <a:blip r:embed="rId8"/>
          <a:stretch>
            <a:fillRect/>
          </a:stretch>
        </p:blipFill>
        <p:spPr>
          <a:xfrm>
            <a:off x="15393435" y="1"/>
            <a:ext cx="2894564" cy="1140458"/>
          </a:xfrm>
          <a:prstGeom prst="rect">
            <a:avLst/>
          </a:prstGeom>
        </p:spPr>
      </p:pic>
      <p:pic>
        <p:nvPicPr>
          <p:cNvPr id="8" name="Picture 7">
            <a:extLst>
              <a:ext uri="{FF2B5EF4-FFF2-40B4-BE49-F238E27FC236}">
                <a16:creationId xmlns:a16="http://schemas.microsoft.com/office/drawing/2014/main" id="{A286A6D4-857C-4467-8BDE-A4F9B9C483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6000" y="2917085"/>
            <a:ext cx="6235279" cy="4867142"/>
          </a:xfrm>
          <a:prstGeom prst="rect">
            <a:avLst/>
          </a:prstGeom>
        </p:spPr>
      </p:pic>
      <p:sp>
        <p:nvSpPr>
          <p:cNvPr id="27" name="Content Placeholder 50">
            <a:extLst>
              <a:ext uri="{FF2B5EF4-FFF2-40B4-BE49-F238E27FC236}">
                <a16:creationId xmlns:a16="http://schemas.microsoft.com/office/drawing/2014/main" id="{A3D50E49-4DAB-47E9-A855-84774E297702}"/>
              </a:ext>
            </a:extLst>
          </p:cNvPr>
          <p:cNvSpPr txBox="1">
            <a:spLocks/>
          </p:cNvSpPr>
          <p:nvPr/>
        </p:nvSpPr>
        <p:spPr>
          <a:xfrm>
            <a:off x="1135408" y="4250739"/>
            <a:ext cx="7561263" cy="27111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6000" indent="-216000" defTabSz="518419">
              <a:lnSpc>
                <a:spcPct val="110000"/>
              </a:lnSpc>
              <a:spcBef>
                <a:spcPts val="1000"/>
              </a:spcBef>
              <a:buFont typeface="Arial"/>
              <a:buChar char="•"/>
              <a:defRPr/>
            </a:pPr>
            <a:r>
              <a:rPr lang="en-GB" sz="3600" dirty="0">
                <a:solidFill>
                  <a:schemeClr val="tx1">
                    <a:lumMod val="75000"/>
                    <a:lumOff val="25000"/>
                  </a:schemeClr>
                </a:solidFill>
                <a:latin typeface="DM Sans" panose="020B0604020202020204" charset="0"/>
              </a:rPr>
              <a:t>Language barriers</a:t>
            </a:r>
          </a:p>
          <a:p>
            <a:pPr marL="216000" indent="-216000" defTabSz="518419">
              <a:lnSpc>
                <a:spcPct val="110000"/>
              </a:lnSpc>
              <a:spcBef>
                <a:spcPts val="1000"/>
              </a:spcBef>
              <a:buFont typeface="Arial"/>
              <a:buChar char="•"/>
              <a:defRPr/>
            </a:pPr>
            <a:r>
              <a:rPr lang="en-GB" sz="3600" dirty="0">
                <a:solidFill>
                  <a:schemeClr val="tx1">
                    <a:lumMod val="75000"/>
                    <a:lumOff val="25000"/>
                  </a:schemeClr>
                </a:solidFill>
                <a:latin typeface="DM Sans" panose="020B0604020202020204" charset="0"/>
              </a:rPr>
              <a:t>Recession / Poor labour market</a:t>
            </a:r>
          </a:p>
        </p:txBody>
      </p:sp>
      <p:pic>
        <p:nvPicPr>
          <p:cNvPr id="28" name="Google Shape;173;g2b1f0ea2a99_0_0">
            <a:extLst>
              <a:ext uri="{FF2B5EF4-FFF2-40B4-BE49-F238E27FC236}">
                <a16:creationId xmlns:a16="http://schemas.microsoft.com/office/drawing/2014/main" id="{5AD916F6-B852-4AC9-9FBF-EB1C2190444A}"/>
              </a:ext>
            </a:extLst>
          </p:cNvPr>
          <p:cNvPicPr preferRelativeResize="0"/>
          <p:nvPr/>
        </p:nvPicPr>
        <p:blipFill rotWithShape="1">
          <a:blip r:embed="rId10">
            <a:alphaModFix/>
          </a:blip>
          <a:srcRect/>
          <a:stretch/>
        </p:blipFill>
        <p:spPr>
          <a:xfrm>
            <a:off x="557144" y="244314"/>
            <a:ext cx="3251607" cy="896145"/>
          </a:xfrm>
          <a:prstGeom prst="rect">
            <a:avLst/>
          </a:prstGeom>
          <a:noFill/>
          <a:ln>
            <a:noFill/>
          </a:ln>
        </p:spPr>
      </p:pic>
    </p:spTree>
    <p:extLst>
      <p:ext uri="{BB962C8B-B14F-4D97-AF65-F5344CB8AC3E}">
        <p14:creationId xmlns:p14="http://schemas.microsoft.com/office/powerpoint/2010/main" val="213891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20594" y="1838662"/>
            <a:ext cx="15116474" cy="705321"/>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Results of the Project “Work for </a:t>
            </a:r>
            <a:r>
              <a:rPr lang="en-US" sz="5600" dirty="0" err="1">
                <a:solidFill>
                  <a:schemeClr val="accent4">
                    <a:lumMod val="75000"/>
                  </a:schemeClr>
                </a:solidFill>
                <a:latin typeface="Kollektif Bold"/>
              </a:rPr>
              <a:t>Ukranians</a:t>
            </a:r>
            <a:r>
              <a:rPr lang="en-US" sz="5600" dirty="0">
                <a:solidFill>
                  <a:schemeClr val="accent4">
                    <a:lumMod val="75000"/>
                  </a:schemeClr>
                </a:solidFill>
                <a:latin typeface="Kollektif Bold"/>
              </a:rPr>
              <a:t>”</a:t>
            </a:r>
          </a:p>
        </p:txBody>
      </p:sp>
      <p:sp>
        <p:nvSpPr>
          <p:cNvPr id="3" name="Freeform 3"/>
          <p:cNvSpPr/>
          <p:nvPr/>
        </p:nvSpPr>
        <p:spPr>
          <a:xfrm>
            <a:off x="69908"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66839" y="933742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150648"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14401800" y="5859162"/>
            <a:ext cx="8847511" cy="8855676"/>
            <a:chOff x="0" y="0"/>
            <a:chExt cx="11796681" cy="11807568"/>
          </a:xfrm>
        </p:grpSpPr>
        <p:grpSp>
          <p:nvGrpSpPr>
            <p:cNvPr id="13" name="Group 13"/>
            <p:cNvGrpSpPr/>
            <p:nvPr/>
          </p:nvGrpSpPr>
          <p:grpSpPr>
            <a:xfrm rot="2700000">
              <a:off x="1676828" y="2799524"/>
              <a:ext cx="9887197" cy="4753460"/>
              <a:chOff x="0" y="0"/>
              <a:chExt cx="660400" cy="317500"/>
            </a:xfrm>
          </p:grpSpPr>
          <p:sp>
            <p:nvSpPr>
              <p:cNvPr id="14" name="Freeform 1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5" name="TextBox 15"/>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6" name="AutoShape 16"/>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7" name="AutoShape 17"/>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8" name="AutoShape 18"/>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9" name="AutoShape 19"/>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0" name="AutoShape 20"/>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21" name="AutoShape 21"/>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2" name="AutoShape 22"/>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3" name="AutoShape 23"/>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4" name="AutoShape 24"/>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pic>
        <p:nvPicPr>
          <p:cNvPr id="26" name="Picture 25">
            <a:extLst>
              <a:ext uri="{FF2B5EF4-FFF2-40B4-BE49-F238E27FC236}">
                <a16:creationId xmlns:a16="http://schemas.microsoft.com/office/drawing/2014/main" id="{1B0B6E1B-0999-430B-B967-A0500DD317AA}"/>
              </a:ext>
            </a:extLst>
          </p:cNvPr>
          <p:cNvPicPr>
            <a:picLocks noChangeAspect="1"/>
          </p:cNvPicPr>
          <p:nvPr/>
        </p:nvPicPr>
        <p:blipFill>
          <a:blip r:embed="rId8"/>
          <a:stretch>
            <a:fillRect/>
          </a:stretch>
        </p:blipFill>
        <p:spPr>
          <a:xfrm>
            <a:off x="15484929" y="1"/>
            <a:ext cx="2803070" cy="1104410"/>
          </a:xfrm>
          <a:prstGeom prst="rect">
            <a:avLst/>
          </a:prstGeom>
        </p:spPr>
      </p:pic>
      <p:sp>
        <p:nvSpPr>
          <p:cNvPr id="25" name="Content Placeholder 50">
            <a:extLst>
              <a:ext uri="{FF2B5EF4-FFF2-40B4-BE49-F238E27FC236}">
                <a16:creationId xmlns:a16="http://schemas.microsoft.com/office/drawing/2014/main" id="{7D51A314-E075-474F-A5E5-4909BFB81B76}"/>
              </a:ext>
            </a:extLst>
          </p:cNvPr>
          <p:cNvSpPr txBox="1">
            <a:spLocks/>
          </p:cNvSpPr>
          <p:nvPr/>
        </p:nvSpPr>
        <p:spPr>
          <a:xfrm>
            <a:off x="1356170" y="4187580"/>
            <a:ext cx="16146117" cy="3318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dirty="0">
                <a:solidFill>
                  <a:schemeClr val="tx1">
                    <a:lumMod val="75000"/>
                    <a:lumOff val="25000"/>
                  </a:schemeClr>
                </a:solidFill>
                <a:latin typeface="DM Sans" panose="020B0604020202020204" charset="0"/>
              </a:rPr>
              <a:t>🔴</a:t>
            </a:r>
            <a:r>
              <a:rPr lang="en-US" dirty="0">
                <a:solidFill>
                  <a:schemeClr val="tx1">
                    <a:lumMod val="75000"/>
                    <a:lumOff val="25000"/>
                  </a:schemeClr>
                </a:solidFill>
                <a:latin typeface="DM Sans" panose="020B0604020202020204" charset="0"/>
              </a:rPr>
              <a:t> </a:t>
            </a:r>
            <a:r>
              <a:rPr lang="en-US" b="1" dirty="0">
                <a:solidFill>
                  <a:schemeClr val="tx1">
                    <a:lumMod val="75000"/>
                    <a:lumOff val="25000"/>
                  </a:schemeClr>
                </a:solidFill>
                <a:latin typeface="DM Sans" panose="020B0604020202020204" charset="0"/>
              </a:rPr>
              <a:t>38 percent </a:t>
            </a:r>
            <a:r>
              <a:rPr lang="en-US" dirty="0">
                <a:solidFill>
                  <a:schemeClr val="tx1">
                    <a:lumMod val="75000"/>
                    <a:lumOff val="25000"/>
                  </a:schemeClr>
                </a:solidFill>
                <a:latin typeface="DM Sans" panose="020B0604020202020204" charset="0"/>
              </a:rPr>
              <a:t>of the participants found work, of which 24 percent were full-time.</a:t>
            </a:r>
          </a:p>
          <a:p>
            <a:pPr marL="0" indent="0">
              <a:buFont typeface="Arial" pitchFamily="34" charset="0"/>
              <a:buNone/>
            </a:pPr>
            <a:r>
              <a:rPr lang="en-US" dirty="0">
                <a:solidFill>
                  <a:schemeClr val="tx1">
                    <a:lumMod val="75000"/>
                    <a:lumOff val="25000"/>
                  </a:schemeClr>
                </a:solidFill>
                <a:latin typeface="DM Sans" panose="020B0604020202020204" charset="0"/>
              </a:rPr>
              <a:t>🔴 </a:t>
            </a:r>
            <a:r>
              <a:rPr lang="en-US" b="1" dirty="0">
                <a:solidFill>
                  <a:schemeClr val="tx1">
                    <a:lumMod val="75000"/>
                    <a:lumOff val="25000"/>
                  </a:schemeClr>
                </a:solidFill>
                <a:latin typeface="DM Sans" panose="020B0604020202020204" charset="0"/>
              </a:rPr>
              <a:t>24 percent </a:t>
            </a:r>
            <a:r>
              <a:rPr lang="en-US" dirty="0">
                <a:solidFill>
                  <a:schemeClr val="tx1">
                    <a:lumMod val="75000"/>
                    <a:lumOff val="25000"/>
                  </a:schemeClr>
                </a:solidFill>
                <a:latin typeface="DM Sans" panose="020B0604020202020204" charset="0"/>
              </a:rPr>
              <a:t>went on to education.</a:t>
            </a:r>
          </a:p>
          <a:p>
            <a:pPr marL="0" indent="0">
              <a:buFont typeface="Arial" pitchFamily="34" charset="0"/>
              <a:buNone/>
            </a:pPr>
            <a:r>
              <a:rPr lang="en-US" dirty="0">
                <a:solidFill>
                  <a:schemeClr val="tx1">
                    <a:lumMod val="75000"/>
                    <a:lumOff val="25000"/>
                  </a:schemeClr>
                </a:solidFill>
                <a:latin typeface="DM Sans" panose="020B0604020202020204" charset="0"/>
              </a:rPr>
              <a:t>🔴 Overall, </a:t>
            </a:r>
            <a:r>
              <a:rPr lang="en-US" b="1" dirty="0">
                <a:solidFill>
                  <a:schemeClr val="tx1">
                    <a:lumMod val="75000"/>
                    <a:lumOff val="25000"/>
                  </a:schemeClr>
                </a:solidFill>
                <a:latin typeface="DM Sans" panose="020B0604020202020204" charset="0"/>
              </a:rPr>
              <a:t>62 percent </a:t>
            </a:r>
            <a:r>
              <a:rPr lang="en-US" dirty="0">
                <a:solidFill>
                  <a:schemeClr val="tx1">
                    <a:lumMod val="75000"/>
                    <a:lumOff val="25000"/>
                  </a:schemeClr>
                </a:solidFill>
                <a:latin typeface="DM Sans" panose="020B0604020202020204" charset="0"/>
              </a:rPr>
              <a:t>of participants achieved the goal of work or education.</a:t>
            </a:r>
          </a:p>
          <a:p>
            <a:pPr marL="0" indent="0" defTabSz="518419">
              <a:lnSpc>
                <a:spcPct val="110000"/>
              </a:lnSpc>
              <a:spcBef>
                <a:spcPts val="1000"/>
              </a:spcBef>
              <a:buFont typeface="Arial" pitchFamily="34" charset="0"/>
              <a:buNone/>
              <a:defRPr/>
            </a:pPr>
            <a:r>
              <a:rPr lang="en-US" dirty="0">
                <a:solidFill>
                  <a:schemeClr val="tx1">
                    <a:lumMod val="75000"/>
                    <a:lumOff val="25000"/>
                  </a:schemeClr>
                </a:solidFill>
                <a:latin typeface="DM Sans" panose="020B0604020202020204" charset="0"/>
              </a:rPr>
              <a:t>🔴 </a:t>
            </a:r>
            <a:r>
              <a:rPr lang="en-GB" dirty="0">
                <a:solidFill>
                  <a:schemeClr val="tx1">
                    <a:lumMod val="75000"/>
                    <a:lumOff val="25000"/>
                  </a:schemeClr>
                </a:solidFill>
                <a:latin typeface="DM Sans" panose="020B0604020202020204" charset="0"/>
              </a:rPr>
              <a:t>In the latest participant survey, 75% answered that they had increased their network of social contacts thanks to the project</a:t>
            </a:r>
          </a:p>
          <a:p>
            <a:pPr marL="0" indent="0">
              <a:buFont typeface="Arial" pitchFamily="34" charset="0"/>
              <a:buNone/>
            </a:pPr>
            <a:endParaRPr lang="sv-SE" dirty="0">
              <a:solidFill>
                <a:schemeClr val="tx1">
                  <a:lumMod val="75000"/>
                  <a:lumOff val="25000"/>
                </a:schemeClr>
              </a:solidFill>
              <a:latin typeface="DM Sans" panose="020B0604020202020204" charset="0"/>
            </a:endParaRPr>
          </a:p>
          <a:p>
            <a:pPr marL="216000" indent="-216000" defTabSz="518419">
              <a:lnSpc>
                <a:spcPct val="110000"/>
              </a:lnSpc>
              <a:spcBef>
                <a:spcPts val="1000"/>
              </a:spcBef>
              <a:buFont typeface="Arial"/>
              <a:buChar char="•"/>
              <a:defRPr/>
            </a:pPr>
            <a:endParaRPr lang="en-GB" dirty="0">
              <a:solidFill>
                <a:schemeClr val="tx1">
                  <a:lumMod val="75000"/>
                  <a:lumOff val="25000"/>
                </a:schemeClr>
              </a:solidFill>
              <a:latin typeface="DM Sans" panose="020B0604020202020204" charset="0"/>
            </a:endParaRPr>
          </a:p>
        </p:txBody>
      </p:sp>
      <p:pic>
        <p:nvPicPr>
          <p:cNvPr id="28" name="Google Shape;173;g2b1f0ea2a99_0_0">
            <a:extLst>
              <a:ext uri="{FF2B5EF4-FFF2-40B4-BE49-F238E27FC236}">
                <a16:creationId xmlns:a16="http://schemas.microsoft.com/office/drawing/2014/main" id="{DA31EB6D-C545-4C00-B286-14A9807D5346}"/>
              </a:ext>
            </a:extLst>
          </p:cNvPr>
          <p:cNvPicPr preferRelativeResize="0"/>
          <p:nvPr/>
        </p:nvPicPr>
        <p:blipFill rotWithShape="1">
          <a:blip r:embed="rId9">
            <a:alphaModFix/>
          </a:blip>
          <a:srcRect/>
          <a:stretch/>
        </p:blipFill>
        <p:spPr>
          <a:xfrm>
            <a:off x="557144" y="244314"/>
            <a:ext cx="3251607" cy="896145"/>
          </a:xfrm>
          <a:prstGeom prst="rect">
            <a:avLst/>
          </a:prstGeom>
          <a:noFill/>
          <a:ln>
            <a:noFill/>
          </a:ln>
        </p:spPr>
      </p:pic>
    </p:spTree>
    <p:extLst>
      <p:ext uri="{BB962C8B-B14F-4D97-AF65-F5344CB8AC3E}">
        <p14:creationId xmlns:p14="http://schemas.microsoft.com/office/powerpoint/2010/main" val="281839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85763" y="1305336"/>
            <a:ext cx="15116474" cy="1410643"/>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Results of the Project </a:t>
            </a:r>
          </a:p>
          <a:p>
            <a:pPr>
              <a:lnSpc>
                <a:spcPts val="5544"/>
              </a:lnSpc>
            </a:pPr>
            <a:r>
              <a:rPr lang="en-US" sz="5600" dirty="0">
                <a:solidFill>
                  <a:schemeClr val="accent4">
                    <a:lumMod val="75000"/>
                  </a:schemeClr>
                </a:solidFill>
                <a:latin typeface="Kollektif Bold"/>
              </a:rPr>
              <a:t>“Work for Ukrainians Individual”</a:t>
            </a:r>
          </a:p>
        </p:txBody>
      </p:sp>
      <p:sp>
        <p:nvSpPr>
          <p:cNvPr id="3" name="Freeform 3"/>
          <p:cNvSpPr/>
          <p:nvPr/>
        </p:nvSpPr>
        <p:spPr>
          <a:xfrm>
            <a:off x="69908"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66839" y="933742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150648"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14401800" y="5859162"/>
            <a:ext cx="8847511" cy="8855676"/>
            <a:chOff x="0" y="0"/>
            <a:chExt cx="11796681" cy="11807568"/>
          </a:xfrm>
        </p:grpSpPr>
        <p:grpSp>
          <p:nvGrpSpPr>
            <p:cNvPr id="13" name="Group 13"/>
            <p:cNvGrpSpPr/>
            <p:nvPr/>
          </p:nvGrpSpPr>
          <p:grpSpPr>
            <a:xfrm rot="2700000">
              <a:off x="1676828" y="2799524"/>
              <a:ext cx="9887197" cy="4753460"/>
              <a:chOff x="0" y="0"/>
              <a:chExt cx="660400" cy="317500"/>
            </a:xfrm>
          </p:grpSpPr>
          <p:sp>
            <p:nvSpPr>
              <p:cNvPr id="14" name="Freeform 1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5" name="TextBox 15"/>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6" name="AutoShape 16"/>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7" name="AutoShape 17"/>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8" name="AutoShape 18"/>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9" name="AutoShape 19"/>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0" name="AutoShape 20"/>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21" name="AutoShape 21"/>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2" name="AutoShape 22"/>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3" name="AutoShape 23"/>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4" name="AutoShape 24"/>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pic>
        <p:nvPicPr>
          <p:cNvPr id="26" name="Picture 25">
            <a:extLst>
              <a:ext uri="{FF2B5EF4-FFF2-40B4-BE49-F238E27FC236}">
                <a16:creationId xmlns:a16="http://schemas.microsoft.com/office/drawing/2014/main" id="{1B0B6E1B-0999-430B-B967-A0500DD317AA}"/>
              </a:ext>
            </a:extLst>
          </p:cNvPr>
          <p:cNvPicPr>
            <a:picLocks noChangeAspect="1"/>
          </p:cNvPicPr>
          <p:nvPr/>
        </p:nvPicPr>
        <p:blipFill>
          <a:blip r:embed="rId8"/>
          <a:stretch>
            <a:fillRect/>
          </a:stretch>
        </p:blipFill>
        <p:spPr>
          <a:xfrm>
            <a:off x="15621000" y="1"/>
            <a:ext cx="2666999" cy="1050798"/>
          </a:xfrm>
          <a:prstGeom prst="rect">
            <a:avLst/>
          </a:prstGeom>
        </p:spPr>
      </p:pic>
      <p:sp>
        <p:nvSpPr>
          <p:cNvPr id="27" name="Content Placeholder 50">
            <a:extLst>
              <a:ext uri="{FF2B5EF4-FFF2-40B4-BE49-F238E27FC236}">
                <a16:creationId xmlns:a16="http://schemas.microsoft.com/office/drawing/2014/main" id="{F5DAA72B-F9C9-466D-9EFD-E8F1B7DE31D4}"/>
              </a:ext>
            </a:extLst>
          </p:cNvPr>
          <p:cNvSpPr txBox="1">
            <a:spLocks/>
          </p:cNvSpPr>
          <p:nvPr/>
        </p:nvSpPr>
        <p:spPr>
          <a:xfrm>
            <a:off x="1467832" y="3852561"/>
            <a:ext cx="13702983" cy="37434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dirty="0">
                <a:solidFill>
                  <a:schemeClr val="tx1">
                    <a:lumMod val="75000"/>
                    <a:lumOff val="25000"/>
                  </a:schemeClr>
                </a:solidFill>
                <a:latin typeface="DM Sans" panose="020B0604020202020204" charset="0"/>
              </a:rPr>
              <a:t>🔴 Indicator of work: </a:t>
            </a:r>
            <a:r>
              <a:rPr lang="en-US" sz="3600" b="1" dirty="0">
                <a:solidFill>
                  <a:schemeClr val="tx1">
                    <a:lumMod val="75000"/>
                    <a:lumOff val="25000"/>
                  </a:schemeClr>
                </a:solidFill>
                <a:latin typeface="DM Sans" panose="020B0604020202020204" charset="0"/>
              </a:rPr>
              <a:t>40 percent</a:t>
            </a:r>
            <a:r>
              <a:rPr lang="en-US" sz="3600" dirty="0">
                <a:solidFill>
                  <a:schemeClr val="tx1">
                    <a:lumMod val="75000"/>
                    <a:lumOff val="25000"/>
                  </a:schemeClr>
                </a:solidFill>
                <a:latin typeface="DM Sans" panose="020B0604020202020204" charset="0"/>
              </a:rPr>
              <a:t>.</a:t>
            </a:r>
          </a:p>
          <a:p>
            <a:pPr marL="0" indent="0">
              <a:buFont typeface="Arial" pitchFamily="34" charset="0"/>
              <a:buNone/>
            </a:pPr>
            <a:r>
              <a:rPr lang="en-US" sz="3600" dirty="0">
                <a:solidFill>
                  <a:schemeClr val="tx1">
                    <a:lumMod val="75000"/>
                    <a:lumOff val="25000"/>
                  </a:schemeClr>
                </a:solidFill>
                <a:latin typeface="DM Sans" panose="020B0604020202020204" charset="0"/>
              </a:rPr>
              <a:t>🔴 Indicator for studies: </a:t>
            </a:r>
            <a:r>
              <a:rPr lang="en-US" sz="3600" b="1" dirty="0">
                <a:solidFill>
                  <a:schemeClr val="tx1">
                    <a:lumMod val="75000"/>
                    <a:lumOff val="25000"/>
                  </a:schemeClr>
                </a:solidFill>
                <a:latin typeface="DM Sans" panose="020B0604020202020204" charset="0"/>
              </a:rPr>
              <a:t>5 percent</a:t>
            </a:r>
            <a:r>
              <a:rPr lang="en-US" sz="3600" dirty="0">
                <a:solidFill>
                  <a:schemeClr val="tx1">
                    <a:lumMod val="75000"/>
                    <a:lumOff val="25000"/>
                  </a:schemeClr>
                </a:solidFill>
                <a:latin typeface="DM Sans" panose="020B0604020202020204" charset="0"/>
              </a:rPr>
              <a:t>.</a:t>
            </a:r>
          </a:p>
          <a:p>
            <a:pPr marL="0" indent="0">
              <a:buFont typeface="Arial" pitchFamily="34" charset="0"/>
              <a:buNone/>
            </a:pPr>
            <a:r>
              <a:rPr lang="en-US" sz="3600" dirty="0">
                <a:solidFill>
                  <a:schemeClr val="tx1">
                    <a:lumMod val="75000"/>
                    <a:lumOff val="25000"/>
                  </a:schemeClr>
                </a:solidFill>
                <a:latin typeface="DM Sans" panose="020B0604020202020204" charset="0"/>
              </a:rPr>
              <a:t>🔴 Progress towards the labor market: </a:t>
            </a:r>
            <a:r>
              <a:rPr lang="en-US" sz="3600" b="1" dirty="0">
                <a:solidFill>
                  <a:schemeClr val="tx1">
                    <a:lumMod val="75000"/>
                    <a:lumOff val="25000"/>
                  </a:schemeClr>
                </a:solidFill>
                <a:latin typeface="DM Sans" panose="020B0604020202020204" charset="0"/>
              </a:rPr>
              <a:t>93 percent</a:t>
            </a:r>
            <a:r>
              <a:rPr lang="en-US" sz="3600" dirty="0">
                <a:solidFill>
                  <a:schemeClr val="tx1">
                    <a:lumMod val="75000"/>
                    <a:lumOff val="25000"/>
                  </a:schemeClr>
                </a:solidFill>
                <a:latin typeface="DM Sans" panose="020B0604020202020204" charset="0"/>
              </a:rPr>
              <a:t>.</a:t>
            </a:r>
          </a:p>
          <a:p>
            <a:pPr marL="0" indent="0">
              <a:buFont typeface="Arial" pitchFamily="34" charset="0"/>
              <a:buNone/>
            </a:pPr>
            <a:r>
              <a:rPr lang="sv-SE" sz="3600" dirty="0">
                <a:solidFill>
                  <a:schemeClr val="tx1">
                    <a:lumMod val="75000"/>
                    <a:lumOff val="25000"/>
                  </a:schemeClr>
                </a:solidFill>
                <a:latin typeface="DM Sans" panose="020B0604020202020204" charset="0"/>
              </a:rPr>
              <a:t>🔴 Horizontal principles: </a:t>
            </a:r>
            <a:r>
              <a:rPr lang="sv-SE" sz="3600" b="1" dirty="0">
                <a:solidFill>
                  <a:schemeClr val="tx1">
                    <a:lumMod val="75000"/>
                    <a:lumOff val="25000"/>
                  </a:schemeClr>
                </a:solidFill>
                <a:latin typeface="DM Sans" panose="020B0604020202020204" charset="0"/>
              </a:rPr>
              <a:t>85 percent</a:t>
            </a:r>
            <a:r>
              <a:rPr lang="sv-SE" sz="3600" dirty="0">
                <a:solidFill>
                  <a:schemeClr val="tx1">
                    <a:lumMod val="75000"/>
                    <a:lumOff val="25000"/>
                  </a:schemeClr>
                </a:solidFill>
                <a:latin typeface="DM Sans" panose="020B0604020202020204" charset="0"/>
              </a:rPr>
              <a:t>.</a:t>
            </a:r>
          </a:p>
          <a:p>
            <a:pPr marL="0" indent="0">
              <a:buFont typeface="Arial" pitchFamily="34" charset="0"/>
              <a:buNone/>
            </a:pPr>
            <a:r>
              <a:rPr lang="sv-SE" sz="3600" b="1" dirty="0">
                <a:solidFill>
                  <a:schemeClr val="tx1">
                    <a:lumMod val="75000"/>
                    <a:lumOff val="25000"/>
                  </a:schemeClr>
                </a:solidFill>
                <a:latin typeface="DM Sans" panose="020B0604020202020204" charset="0"/>
              </a:rPr>
              <a:t>🔴 </a:t>
            </a:r>
            <a:r>
              <a:rPr lang="sv-SE" sz="3600" dirty="0">
                <a:solidFill>
                  <a:schemeClr val="tx1">
                    <a:lumMod val="75000"/>
                    <a:lumOff val="25000"/>
                  </a:schemeClr>
                </a:solidFill>
                <a:latin typeface="DM Sans" panose="020B0604020202020204" charset="0"/>
              </a:rPr>
              <a:t>General skills development: </a:t>
            </a:r>
            <a:r>
              <a:rPr lang="sv-SE" sz="3600" b="1" dirty="0">
                <a:solidFill>
                  <a:schemeClr val="tx1">
                    <a:lumMod val="75000"/>
                    <a:lumOff val="25000"/>
                  </a:schemeClr>
                </a:solidFill>
                <a:latin typeface="DM Sans" panose="020B0604020202020204" charset="0"/>
              </a:rPr>
              <a:t>61 percent</a:t>
            </a:r>
            <a:r>
              <a:rPr lang="sv-SE" sz="3600" dirty="0">
                <a:solidFill>
                  <a:schemeClr val="tx1">
                    <a:lumMod val="75000"/>
                    <a:lumOff val="25000"/>
                  </a:schemeClr>
                </a:solidFill>
                <a:latin typeface="DM Sans" panose="020B0604020202020204" charset="0"/>
              </a:rPr>
              <a:t>.</a:t>
            </a:r>
          </a:p>
          <a:p>
            <a:pPr marL="0" indent="0">
              <a:buFont typeface="Arial" pitchFamily="34" charset="0"/>
              <a:buNone/>
            </a:pPr>
            <a:endParaRPr lang="sv-SE" sz="3600" dirty="0">
              <a:solidFill>
                <a:schemeClr val="tx1">
                  <a:lumMod val="75000"/>
                  <a:lumOff val="25000"/>
                </a:schemeClr>
              </a:solidFill>
              <a:latin typeface="DM Sans" panose="020B0604020202020204" charset="0"/>
            </a:endParaRPr>
          </a:p>
          <a:p>
            <a:pPr marL="216000" indent="-216000" defTabSz="518419">
              <a:lnSpc>
                <a:spcPct val="110000"/>
              </a:lnSpc>
              <a:spcBef>
                <a:spcPts val="1000"/>
              </a:spcBef>
              <a:buFont typeface="Arial"/>
              <a:buChar char="•"/>
              <a:defRPr/>
            </a:pPr>
            <a:endParaRPr lang="en-GB" sz="3600" dirty="0">
              <a:solidFill>
                <a:schemeClr val="tx1">
                  <a:lumMod val="75000"/>
                  <a:lumOff val="25000"/>
                </a:schemeClr>
              </a:solidFill>
              <a:latin typeface="DM Sans" panose="020B0604020202020204" charset="0"/>
            </a:endParaRPr>
          </a:p>
        </p:txBody>
      </p:sp>
      <p:pic>
        <p:nvPicPr>
          <p:cNvPr id="28" name="Google Shape;173;g2b1f0ea2a99_0_0">
            <a:extLst>
              <a:ext uri="{FF2B5EF4-FFF2-40B4-BE49-F238E27FC236}">
                <a16:creationId xmlns:a16="http://schemas.microsoft.com/office/drawing/2014/main" id="{5CA95235-246A-451C-AC14-F0813AB2E466}"/>
              </a:ext>
            </a:extLst>
          </p:cNvPr>
          <p:cNvPicPr preferRelativeResize="0"/>
          <p:nvPr/>
        </p:nvPicPr>
        <p:blipFill rotWithShape="1">
          <a:blip r:embed="rId9">
            <a:alphaModFix/>
          </a:blip>
          <a:srcRect/>
          <a:stretch/>
        </p:blipFill>
        <p:spPr>
          <a:xfrm>
            <a:off x="557144" y="244314"/>
            <a:ext cx="3251607" cy="896145"/>
          </a:xfrm>
          <a:prstGeom prst="rect">
            <a:avLst/>
          </a:prstGeom>
          <a:noFill/>
          <a:ln>
            <a:noFill/>
          </a:ln>
        </p:spPr>
      </p:pic>
    </p:spTree>
    <p:extLst>
      <p:ext uri="{BB962C8B-B14F-4D97-AF65-F5344CB8AC3E}">
        <p14:creationId xmlns:p14="http://schemas.microsoft.com/office/powerpoint/2010/main" val="36207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96951" y="1297986"/>
            <a:ext cx="15116474" cy="705321"/>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Success case</a:t>
            </a:r>
          </a:p>
        </p:txBody>
      </p:sp>
      <p:sp>
        <p:nvSpPr>
          <p:cNvPr id="3" name="Freeform 3"/>
          <p:cNvSpPr/>
          <p:nvPr/>
        </p:nvSpPr>
        <p:spPr>
          <a:xfrm>
            <a:off x="69908"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66839" y="933742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150648"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16154400" y="6438900"/>
            <a:ext cx="8847511" cy="8855676"/>
            <a:chOff x="0" y="0"/>
            <a:chExt cx="11796681" cy="11807568"/>
          </a:xfrm>
        </p:grpSpPr>
        <p:grpSp>
          <p:nvGrpSpPr>
            <p:cNvPr id="13" name="Group 13"/>
            <p:cNvGrpSpPr/>
            <p:nvPr/>
          </p:nvGrpSpPr>
          <p:grpSpPr>
            <a:xfrm rot="2700000">
              <a:off x="1676828" y="2799524"/>
              <a:ext cx="9887197" cy="4753460"/>
              <a:chOff x="0" y="0"/>
              <a:chExt cx="660400" cy="317500"/>
            </a:xfrm>
          </p:grpSpPr>
          <p:sp>
            <p:nvSpPr>
              <p:cNvPr id="14" name="Freeform 1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5" name="TextBox 15"/>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6" name="AutoShape 16"/>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7" name="AutoShape 17"/>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8" name="AutoShape 18"/>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9" name="AutoShape 19"/>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0" name="AutoShape 20"/>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21" name="AutoShape 21"/>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2" name="AutoShape 22"/>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3" name="AutoShape 23"/>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4" name="AutoShape 24"/>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pic>
        <p:nvPicPr>
          <p:cNvPr id="26" name="Picture 25">
            <a:extLst>
              <a:ext uri="{FF2B5EF4-FFF2-40B4-BE49-F238E27FC236}">
                <a16:creationId xmlns:a16="http://schemas.microsoft.com/office/drawing/2014/main" id="{1B0B6E1B-0999-430B-B967-A0500DD317AA}"/>
              </a:ext>
            </a:extLst>
          </p:cNvPr>
          <p:cNvPicPr>
            <a:picLocks noChangeAspect="1"/>
          </p:cNvPicPr>
          <p:nvPr/>
        </p:nvPicPr>
        <p:blipFill>
          <a:blip r:embed="rId8"/>
          <a:stretch>
            <a:fillRect/>
          </a:stretch>
        </p:blipFill>
        <p:spPr>
          <a:xfrm>
            <a:off x="15621000" y="1"/>
            <a:ext cx="2666999" cy="1050798"/>
          </a:xfrm>
          <a:prstGeom prst="rect">
            <a:avLst/>
          </a:prstGeom>
        </p:spPr>
      </p:pic>
      <p:sp>
        <p:nvSpPr>
          <p:cNvPr id="25" name="Content Placeholder 50">
            <a:extLst>
              <a:ext uri="{FF2B5EF4-FFF2-40B4-BE49-F238E27FC236}">
                <a16:creationId xmlns:a16="http://schemas.microsoft.com/office/drawing/2014/main" id="{C835DCFC-EECA-4533-91BC-CF50E8AF432C}"/>
              </a:ext>
            </a:extLst>
          </p:cNvPr>
          <p:cNvSpPr txBox="1">
            <a:spLocks/>
          </p:cNvSpPr>
          <p:nvPr/>
        </p:nvSpPr>
        <p:spPr>
          <a:xfrm>
            <a:off x="1196951" y="2394015"/>
            <a:ext cx="9516195" cy="57158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solidFill>
                  <a:schemeClr val="tx1">
                    <a:lumMod val="75000"/>
                    <a:lumOff val="25000"/>
                  </a:schemeClr>
                </a:solidFill>
                <a:latin typeface="DM Sans" panose="020B0604020202020204" charset="0"/>
              </a:rPr>
              <a:t>Ganna has a master's degree in international economics and has worked for about 20 years in accounting and business development in Ukraine. </a:t>
            </a:r>
          </a:p>
          <a:p>
            <a:pPr marL="0" indent="0">
              <a:buFont typeface="Arial" pitchFamily="34" charset="0"/>
              <a:buNone/>
            </a:pPr>
            <a:endParaRPr lang="en-US" sz="2000" dirty="0">
              <a:solidFill>
                <a:schemeClr val="tx1">
                  <a:lumMod val="75000"/>
                  <a:lumOff val="25000"/>
                </a:schemeClr>
              </a:solidFill>
              <a:latin typeface="DM Sans" panose="020B0604020202020204" charset="0"/>
            </a:endParaRPr>
          </a:p>
          <a:p>
            <a:pPr marL="0" indent="0">
              <a:buFont typeface="Arial" pitchFamily="34" charset="0"/>
              <a:buNone/>
            </a:pPr>
            <a:r>
              <a:rPr lang="en-US" sz="2000" dirty="0">
                <a:solidFill>
                  <a:schemeClr val="tx1">
                    <a:lumMod val="75000"/>
                    <a:lumOff val="25000"/>
                  </a:schemeClr>
                </a:solidFill>
                <a:latin typeface="DM Sans" panose="020B0604020202020204" charset="0"/>
              </a:rPr>
              <a:t>Since its inception, Ganna has been open for practice and commuting. Supervisors and participants have worked strategically together and mapped the labor market in general, her career field specifically, and then targeted actors. </a:t>
            </a:r>
          </a:p>
          <a:p>
            <a:pPr marL="0" indent="0">
              <a:buFont typeface="Arial" pitchFamily="34" charset="0"/>
              <a:buNone/>
            </a:pPr>
            <a:endParaRPr lang="en-US" sz="2000" dirty="0">
              <a:solidFill>
                <a:schemeClr val="tx1">
                  <a:lumMod val="75000"/>
                  <a:lumOff val="25000"/>
                </a:schemeClr>
              </a:solidFill>
              <a:latin typeface="DM Sans" panose="020B0604020202020204" charset="0"/>
            </a:endParaRPr>
          </a:p>
          <a:p>
            <a:pPr marL="0" indent="0">
              <a:buFont typeface="Arial" pitchFamily="34" charset="0"/>
              <a:buNone/>
            </a:pPr>
            <a:r>
              <a:rPr lang="en-US" sz="2000" dirty="0">
                <a:solidFill>
                  <a:schemeClr val="tx1">
                    <a:lumMod val="75000"/>
                    <a:lumOff val="25000"/>
                  </a:schemeClr>
                </a:solidFill>
                <a:latin typeface="DM Sans" panose="020B0604020202020204" charset="0"/>
              </a:rPr>
              <a:t>The supervisor finally got in touch with a financial manager at Knivsta municipality who opened up an internship, with the possibility of a temporary position during the summer. </a:t>
            </a:r>
          </a:p>
          <a:p>
            <a:pPr marL="0" indent="0">
              <a:buFont typeface="Arial" pitchFamily="34" charset="0"/>
              <a:buNone/>
            </a:pPr>
            <a:endParaRPr lang="en-US" sz="2000" dirty="0">
              <a:solidFill>
                <a:schemeClr val="tx1">
                  <a:lumMod val="75000"/>
                  <a:lumOff val="25000"/>
                </a:schemeClr>
              </a:solidFill>
              <a:latin typeface="DM Sans" panose="020B0604020202020204" charset="0"/>
            </a:endParaRPr>
          </a:p>
          <a:p>
            <a:pPr marL="0" indent="0">
              <a:buFont typeface="Arial" pitchFamily="34" charset="0"/>
              <a:buNone/>
            </a:pPr>
            <a:r>
              <a:rPr lang="en-US" sz="2000" dirty="0">
                <a:solidFill>
                  <a:schemeClr val="tx1">
                    <a:lumMod val="75000"/>
                    <a:lumOff val="25000"/>
                  </a:schemeClr>
                </a:solidFill>
                <a:latin typeface="DM Sans" panose="020B0604020202020204" charset="0"/>
              </a:rPr>
              <a:t>Ganna was employed as a financial assistant on May 17, 2024.</a:t>
            </a:r>
          </a:p>
          <a:p>
            <a:pPr marL="0" indent="0">
              <a:buFont typeface="Arial" pitchFamily="34" charset="0"/>
              <a:buNone/>
            </a:pPr>
            <a:endParaRPr lang="en-US" sz="2000" dirty="0">
              <a:solidFill>
                <a:schemeClr val="tx1">
                  <a:lumMod val="75000"/>
                  <a:lumOff val="25000"/>
                </a:schemeClr>
              </a:solidFill>
              <a:latin typeface="DM Sans" panose="020B0604020202020204" charset="0"/>
            </a:endParaRPr>
          </a:p>
          <a:p>
            <a:pPr marL="0" indent="0">
              <a:buFont typeface="Arial" pitchFamily="34" charset="0"/>
              <a:buNone/>
            </a:pPr>
            <a:r>
              <a:rPr lang="en-US" sz="2000" i="1" dirty="0">
                <a:solidFill>
                  <a:schemeClr val="tx1">
                    <a:lumMod val="75000"/>
                    <a:lumOff val="25000"/>
                  </a:schemeClr>
                </a:solidFill>
                <a:latin typeface="DM Sans" panose="020B0604020202020204" charset="0"/>
              </a:rPr>
              <a:t>- I am so grateful for the help I received in the project, says Ganna. My supervisor really took the time to go over my background, experiences, skills, and goals and helped me get an internship that matched my experiences and goals.</a:t>
            </a:r>
            <a:endParaRPr lang="sv-SE" sz="2000" i="1" dirty="0">
              <a:solidFill>
                <a:schemeClr val="tx1">
                  <a:lumMod val="75000"/>
                  <a:lumOff val="25000"/>
                </a:schemeClr>
              </a:solidFill>
              <a:latin typeface="DM Sans" panose="020B0604020202020204" charset="0"/>
            </a:endParaRPr>
          </a:p>
          <a:p>
            <a:pPr marL="216000" indent="-216000" defTabSz="518419">
              <a:lnSpc>
                <a:spcPct val="110000"/>
              </a:lnSpc>
              <a:spcBef>
                <a:spcPts val="1000"/>
              </a:spcBef>
              <a:buFont typeface="Arial"/>
              <a:buChar char="•"/>
              <a:defRPr/>
            </a:pPr>
            <a:endParaRPr lang="en-GB" sz="2000" dirty="0">
              <a:solidFill>
                <a:schemeClr val="tx1">
                  <a:lumMod val="75000"/>
                  <a:lumOff val="25000"/>
                </a:schemeClr>
              </a:solidFill>
              <a:latin typeface="DM Sans" panose="020B0604020202020204" charset="0"/>
            </a:endParaRPr>
          </a:p>
        </p:txBody>
      </p:sp>
      <p:pic>
        <p:nvPicPr>
          <p:cNvPr id="7" name="Picture 6">
            <a:extLst>
              <a:ext uri="{FF2B5EF4-FFF2-40B4-BE49-F238E27FC236}">
                <a16:creationId xmlns:a16="http://schemas.microsoft.com/office/drawing/2014/main" id="{1606ADE3-3063-4FE6-9D15-CB20ACB7D7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13146" y="2442984"/>
            <a:ext cx="7236287" cy="5666873"/>
          </a:xfrm>
          <a:prstGeom prst="rect">
            <a:avLst/>
          </a:prstGeom>
        </p:spPr>
      </p:pic>
      <p:pic>
        <p:nvPicPr>
          <p:cNvPr id="28" name="Google Shape;173;g2b1f0ea2a99_0_0">
            <a:extLst>
              <a:ext uri="{FF2B5EF4-FFF2-40B4-BE49-F238E27FC236}">
                <a16:creationId xmlns:a16="http://schemas.microsoft.com/office/drawing/2014/main" id="{E693DA05-820A-4C77-B52E-BD7467CCD91D}"/>
              </a:ext>
            </a:extLst>
          </p:cNvPr>
          <p:cNvPicPr preferRelativeResize="0"/>
          <p:nvPr/>
        </p:nvPicPr>
        <p:blipFill rotWithShape="1">
          <a:blip r:embed="rId10">
            <a:alphaModFix/>
          </a:blip>
          <a:srcRect/>
          <a:stretch/>
        </p:blipFill>
        <p:spPr>
          <a:xfrm>
            <a:off x="557144" y="244314"/>
            <a:ext cx="3251607" cy="896145"/>
          </a:xfrm>
          <a:prstGeom prst="rect">
            <a:avLst/>
          </a:prstGeom>
          <a:noFill/>
          <a:ln>
            <a:noFill/>
          </a:ln>
        </p:spPr>
      </p:pic>
    </p:spTree>
    <p:extLst>
      <p:ext uri="{BB962C8B-B14F-4D97-AF65-F5344CB8AC3E}">
        <p14:creationId xmlns:p14="http://schemas.microsoft.com/office/powerpoint/2010/main" val="6504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080289" y="3222012"/>
            <a:ext cx="1424407" cy="142440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9" name="TextBox 9"/>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0" name="Group 10"/>
          <p:cNvGrpSpPr/>
          <p:nvPr/>
        </p:nvGrpSpPr>
        <p:grpSpPr>
          <a:xfrm>
            <a:off x="1140149" y="5472548"/>
            <a:ext cx="1424407" cy="142440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id="12" name="TextBox 12"/>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3" name="Group 13"/>
          <p:cNvGrpSpPr/>
          <p:nvPr/>
        </p:nvGrpSpPr>
        <p:grpSpPr>
          <a:xfrm>
            <a:off x="1140149" y="7754332"/>
            <a:ext cx="1424407" cy="142440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sp>
        <p:sp>
          <p:nvSpPr>
            <p:cNvPr id="15" name="TextBox 15"/>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6" name="Group 16"/>
          <p:cNvGrpSpPr/>
          <p:nvPr/>
        </p:nvGrpSpPr>
        <p:grpSpPr>
          <a:xfrm>
            <a:off x="9513382" y="3340998"/>
            <a:ext cx="1424407" cy="142440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sp>
        <p:sp>
          <p:nvSpPr>
            <p:cNvPr id="18" name="TextBox 18"/>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solidFill>
                  <a:schemeClr val="accent4">
                    <a:lumMod val="75000"/>
                  </a:schemeClr>
                </a:solidFill>
              </a:endParaRPr>
            </a:p>
          </p:txBody>
        </p:sp>
      </p:grpSp>
      <p:grpSp>
        <p:nvGrpSpPr>
          <p:cNvPr id="22" name="Group 22"/>
          <p:cNvGrpSpPr/>
          <p:nvPr/>
        </p:nvGrpSpPr>
        <p:grpSpPr>
          <a:xfrm>
            <a:off x="9543861" y="7694500"/>
            <a:ext cx="1424407" cy="142440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id="24" name="TextBox 24"/>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sp>
        <p:nvSpPr>
          <p:cNvPr id="25" name="TextBox 25"/>
          <p:cNvSpPr txBox="1"/>
          <p:nvPr/>
        </p:nvSpPr>
        <p:spPr>
          <a:xfrm>
            <a:off x="1080289" y="1745557"/>
            <a:ext cx="17061345" cy="705321"/>
          </a:xfrm>
          <a:prstGeom prst="rect">
            <a:avLst/>
          </a:prstGeom>
        </p:spPr>
        <p:txBody>
          <a:bodyPr wrap="square" lIns="0" tIns="0" rIns="0" bIns="0" rtlCol="0" anchor="t">
            <a:spAutoFit/>
          </a:bodyPr>
          <a:lstStyle/>
          <a:p>
            <a:pPr>
              <a:lnSpc>
                <a:spcPts val="5544"/>
              </a:lnSpc>
            </a:pPr>
            <a:r>
              <a:rPr lang="en-US" sz="5400" dirty="0">
                <a:solidFill>
                  <a:srgbClr val="593C8F"/>
                </a:solidFill>
                <a:latin typeface="Kollektif Bold"/>
              </a:rPr>
              <a:t>Methodology of the project “Care for Health Care”</a:t>
            </a:r>
          </a:p>
        </p:txBody>
      </p:sp>
      <p:sp>
        <p:nvSpPr>
          <p:cNvPr id="28" name="TextBox 28"/>
          <p:cNvSpPr txBox="1"/>
          <p:nvPr/>
        </p:nvSpPr>
        <p:spPr>
          <a:xfrm>
            <a:off x="3181017" y="5639471"/>
            <a:ext cx="5658566" cy="1846659"/>
          </a:xfrm>
          <a:prstGeom prst="rect">
            <a:avLst/>
          </a:prstGeom>
        </p:spPr>
        <p:txBody>
          <a:bodyPr wrap="square" lIns="0" tIns="0" rIns="0" bIns="0" rtlCol="0" anchor="t">
            <a:spAutoFit/>
          </a:bodyPr>
          <a:lstStyle/>
          <a:p>
            <a:pPr>
              <a:defRPr/>
            </a:pPr>
            <a:r>
              <a:rPr kumimoji="0" lang="en-GB" sz="2400" u="none" strike="noStrike" kern="1200" cap="none" spc="0" normalizeH="0" baseline="0" noProof="0" dirty="0">
                <a:ln>
                  <a:noFill/>
                </a:ln>
                <a:solidFill>
                  <a:schemeClr val="tx1">
                    <a:lumMod val="75000"/>
                    <a:lumOff val="25000"/>
                  </a:schemeClr>
                </a:solidFill>
                <a:highlight>
                  <a:srgbClr val="FFFFFF"/>
                </a:highlight>
                <a:uLnTx/>
                <a:uFillTx/>
                <a:latin typeface="DM Sans" panose="020B0604020202020204" charset="0"/>
              </a:rPr>
              <a:t>A certain level of Swedish (C1) is needed </a:t>
            </a:r>
            <a:r>
              <a:rPr lang="en-GB" sz="2400" dirty="0">
                <a:solidFill>
                  <a:schemeClr val="tx1">
                    <a:lumMod val="75000"/>
                    <a:lumOff val="25000"/>
                  </a:schemeClr>
                </a:solidFill>
                <a:highlight>
                  <a:srgbClr val="FFFFFF"/>
                </a:highlight>
                <a:latin typeface="DM Sans" panose="020B0604020202020204" charset="0"/>
              </a:rPr>
              <a:t>t</a:t>
            </a:r>
            <a:r>
              <a:rPr kumimoji="0" lang="en-GB" sz="2400" u="none" strike="noStrike" kern="1200" cap="none" spc="0" normalizeH="0" baseline="0" noProof="0" dirty="0">
                <a:ln>
                  <a:noFill/>
                </a:ln>
                <a:solidFill>
                  <a:schemeClr val="tx1">
                    <a:lumMod val="75000"/>
                    <a:lumOff val="25000"/>
                  </a:schemeClr>
                </a:solidFill>
                <a:highlight>
                  <a:srgbClr val="FFFFFF"/>
                </a:highlight>
                <a:uLnTx/>
                <a:uFillTx/>
                <a:latin typeface="DM Sans" panose="020B0604020202020204" charset="0"/>
              </a:rPr>
              <a:t>o be able to apply for a Swedish medical license, nursing license or similar license.</a:t>
            </a:r>
          </a:p>
          <a:p>
            <a:pPr>
              <a:defRPr/>
            </a:pPr>
            <a:endParaRPr kumimoji="0" lang="en-GB" sz="2400" b="0" i="0" u="none" strike="noStrike" kern="1200" cap="none" spc="0" normalizeH="0" baseline="0" noProof="0" dirty="0">
              <a:ln>
                <a:noFill/>
              </a:ln>
              <a:solidFill>
                <a:schemeClr val="tx1">
                  <a:lumMod val="75000"/>
                  <a:lumOff val="25000"/>
                </a:schemeClr>
              </a:solidFill>
              <a:effectLst/>
              <a:uLnTx/>
              <a:uFillTx/>
              <a:latin typeface="DM Sans" panose="020B0604020202020204" charset="0"/>
            </a:endParaRPr>
          </a:p>
        </p:txBody>
      </p:sp>
      <p:sp>
        <p:nvSpPr>
          <p:cNvPr id="31" name="TextBox 31"/>
          <p:cNvSpPr txBox="1"/>
          <p:nvPr/>
        </p:nvSpPr>
        <p:spPr>
          <a:xfrm>
            <a:off x="9453173" y="4912816"/>
            <a:ext cx="1424407" cy="524510"/>
          </a:xfrm>
          <a:prstGeom prst="rect">
            <a:avLst/>
          </a:prstGeom>
        </p:spPr>
        <p:txBody>
          <a:bodyPr lIns="0" tIns="0" rIns="0" bIns="0" rtlCol="0" anchor="t">
            <a:spAutoFit/>
          </a:bodyPr>
          <a:lstStyle/>
          <a:p>
            <a:pPr algn="ctr">
              <a:lnSpc>
                <a:spcPts val="4479"/>
              </a:lnSpc>
            </a:pPr>
            <a:r>
              <a:rPr lang="en-US" sz="2799" spc="338" dirty="0">
                <a:solidFill>
                  <a:srgbClr val="FFFFFF"/>
                </a:solidFill>
                <a:latin typeface="DM Sans Bold"/>
              </a:rPr>
              <a:t>APR</a:t>
            </a:r>
          </a:p>
        </p:txBody>
      </p:sp>
      <p:sp>
        <p:nvSpPr>
          <p:cNvPr id="35" name="TextBox 35"/>
          <p:cNvSpPr txBox="1"/>
          <p:nvPr/>
        </p:nvSpPr>
        <p:spPr>
          <a:xfrm>
            <a:off x="3114370" y="3430367"/>
            <a:ext cx="5660249" cy="1205138"/>
          </a:xfrm>
          <a:prstGeom prst="rect">
            <a:avLst/>
          </a:prstGeom>
        </p:spPr>
        <p:txBody>
          <a:bodyPr wrap="square" lIns="0" tIns="0" rIns="0" bIns="0" rtlCol="0" anchor="t">
            <a:spAutoFit/>
          </a:bodyPr>
          <a:lstStyle/>
          <a:p>
            <a:pPr marR="0" lvl="0" algn="l" defTabSz="518419" rtl="0" eaLnBrk="1" fontAlgn="auto" latinLnBrk="0" hangingPunct="1">
              <a:lnSpc>
                <a:spcPct val="110000"/>
              </a:lnSpc>
              <a:spcBef>
                <a:spcPts val="1000"/>
              </a:spcBef>
              <a:spcAft>
                <a:spcPts val="0"/>
              </a:spcAft>
              <a:buClrTx/>
              <a:buSzTx/>
              <a:tabLst/>
              <a:defRPr/>
            </a:pPr>
            <a:r>
              <a:rPr kumimoji="0" lang="en-GB" sz="2400" b="0" i="0" u="none" strike="noStrike" kern="1200" cap="none" spc="0" normalizeH="0" baseline="0" noProof="0" dirty="0">
                <a:ln>
                  <a:noFill/>
                </a:ln>
                <a:solidFill>
                  <a:schemeClr val="tx1">
                    <a:lumMod val="75000"/>
                    <a:lumOff val="25000"/>
                  </a:schemeClr>
                </a:solidFill>
                <a:effectLst/>
                <a:uLnTx/>
                <a:uFillTx/>
                <a:latin typeface="DM Sans" panose="020B0604020202020204" charset="0"/>
              </a:rPr>
              <a:t>Intense Swedish courses for Ukrainian refugees with professions that require </a:t>
            </a:r>
            <a:r>
              <a:rPr lang="en-GB" sz="2400" b="0" i="0" dirty="0">
                <a:solidFill>
                  <a:schemeClr val="tx1">
                    <a:lumMod val="75000"/>
                    <a:lumOff val="25000"/>
                  </a:schemeClr>
                </a:solidFill>
                <a:effectLst/>
                <a:highlight>
                  <a:srgbClr val="FFFFFF"/>
                </a:highlight>
                <a:latin typeface="DM Sans" panose="020B0604020202020204" charset="0"/>
              </a:rPr>
              <a:t>professional licensing.</a:t>
            </a:r>
          </a:p>
        </p:txBody>
      </p:sp>
      <p:sp>
        <p:nvSpPr>
          <p:cNvPr id="37" name="TextBox 37"/>
          <p:cNvSpPr txBox="1"/>
          <p:nvPr/>
        </p:nvSpPr>
        <p:spPr>
          <a:xfrm>
            <a:off x="3114370" y="8082814"/>
            <a:ext cx="5586759" cy="1805110"/>
          </a:xfrm>
          <a:prstGeom prst="rect">
            <a:avLst/>
          </a:prstGeom>
        </p:spPr>
        <p:txBody>
          <a:bodyPr wrap="square" lIns="0" tIns="0" rIns="0" bIns="0" rtlCol="0" anchor="t">
            <a:spAutoFit/>
          </a:bodyPr>
          <a:lstStyle/>
          <a:p>
            <a:pPr defTabSz="518419">
              <a:lnSpc>
                <a:spcPct val="110000"/>
              </a:lnSpc>
              <a:spcBef>
                <a:spcPts val="1000"/>
              </a:spcBef>
              <a:defRPr/>
            </a:pPr>
            <a:r>
              <a:rPr lang="en-GB" sz="2400" dirty="0">
                <a:solidFill>
                  <a:schemeClr val="tx1">
                    <a:lumMod val="75000"/>
                    <a:lumOff val="25000"/>
                  </a:schemeClr>
                </a:solidFill>
                <a:highlight>
                  <a:srgbClr val="FFFFFF"/>
                </a:highlight>
                <a:latin typeface="DM Sans" panose="020B0604020202020204" charset="0"/>
              </a:rPr>
              <a:t>The project aimed to speed the participant’s process to be able to work within the Swedish health care.</a:t>
            </a:r>
          </a:p>
          <a:p>
            <a:pPr marR="0" lvl="0" algn="l" defTabSz="518419" rtl="0" eaLnBrk="1" fontAlgn="auto" latinLnBrk="0" hangingPunct="1">
              <a:lnSpc>
                <a:spcPct val="110000"/>
              </a:lnSpc>
              <a:spcBef>
                <a:spcPts val="1000"/>
              </a:spcBef>
              <a:spcAft>
                <a:spcPts val="0"/>
              </a:spcAft>
              <a:buClrTx/>
              <a:buSzTx/>
              <a:tabLst/>
              <a:defRPr/>
            </a:pPr>
            <a:endParaRPr lang="en-GB" sz="2400" dirty="0">
              <a:solidFill>
                <a:schemeClr val="tx1">
                  <a:lumMod val="75000"/>
                  <a:lumOff val="25000"/>
                </a:schemeClr>
              </a:solidFill>
              <a:latin typeface="DM Sans" panose="020B0604020202020204" charset="0"/>
            </a:endParaRPr>
          </a:p>
        </p:txBody>
      </p:sp>
      <p:sp>
        <p:nvSpPr>
          <p:cNvPr id="39" name="TextBox 39"/>
          <p:cNvSpPr txBox="1"/>
          <p:nvPr/>
        </p:nvSpPr>
        <p:spPr>
          <a:xfrm>
            <a:off x="11565282" y="7921255"/>
            <a:ext cx="4688759" cy="866904"/>
          </a:xfrm>
          <a:prstGeom prst="rect">
            <a:avLst/>
          </a:prstGeom>
        </p:spPr>
        <p:txBody>
          <a:bodyPr wrap="square" lIns="0" tIns="0" rIns="0" bIns="0" rtlCol="0" anchor="t">
            <a:spAutoFit/>
          </a:bodyPr>
          <a:lstStyle/>
          <a:p>
            <a:pPr marR="0" lvl="0" algn="l" defTabSz="518419" rtl="0" eaLnBrk="1" fontAlgn="auto" latinLnBrk="0" hangingPunct="1">
              <a:spcBef>
                <a:spcPts val="1000"/>
              </a:spcBef>
              <a:spcAft>
                <a:spcPts val="0"/>
              </a:spcAft>
              <a:buClrTx/>
              <a:buSzTx/>
              <a:tabLst/>
              <a:defRPr/>
            </a:pPr>
            <a:r>
              <a:rPr lang="en-GB" sz="2400" dirty="0">
                <a:solidFill>
                  <a:schemeClr val="tx1">
                    <a:lumMod val="75000"/>
                    <a:lumOff val="25000"/>
                  </a:schemeClr>
                </a:solidFill>
                <a:highlight>
                  <a:srgbClr val="FFFFFF"/>
                </a:highlight>
                <a:latin typeface="DM Sans" panose="020B0604020202020204" charset="0"/>
              </a:rPr>
              <a:t>Small teaching groups </a:t>
            </a:r>
          </a:p>
          <a:p>
            <a:pPr marR="0" lvl="0" algn="l" defTabSz="518419" rtl="0" eaLnBrk="1" fontAlgn="auto" latinLnBrk="0" hangingPunct="1">
              <a:spcBef>
                <a:spcPts val="1000"/>
              </a:spcBef>
              <a:spcAft>
                <a:spcPts val="0"/>
              </a:spcAft>
              <a:buClrTx/>
              <a:buSzTx/>
              <a:tabLst/>
              <a:defRPr/>
            </a:pPr>
            <a:r>
              <a:rPr lang="en-GB" sz="2400" dirty="0">
                <a:solidFill>
                  <a:schemeClr val="tx1">
                    <a:lumMod val="75000"/>
                    <a:lumOff val="25000"/>
                  </a:schemeClr>
                </a:solidFill>
                <a:highlight>
                  <a:srgbClr val="FFFFFF"/>
                </a:highlight>
                <a:latin typeface="DM Sans" panose="020B0604020202020204" charset="0"/>
              </a:rPr>
              <a:t>(5-10 participants in each group) </a:t>
            </a:r>
          </a:p>
        </p:txBody>
      </p:sp>
      <p:sp>
        <p:nvSpPr>
          <p:cNvPr id="41" name="TextBox 41"/>
          <p:cNvSpPr txBox="1"/>
          <p:nvPr/>
        </p:nvSpPr>
        <p:spPr>
          <a:xfrm>
            <a:off x="11504205" y="5591937"/>
            <a:ext cx="5869395" cy="798873"/>
          </a:xfrm>
          <a:prstGeom prst="rect">
            <a:avLst/>
          </a:prstGeom>
        </p:spPr>
        <p:txBody>
          <a:bodyPr wrap="square" lIns="0" tIns="0" rIns="0" bIns="0" rtlCol="0" anchor="t">
            <a:spAutoFit/>
          </a:bodyPr>
          <a:lstStyle/>
          <a:p>
            <a:pPr marR="0" lvl="0" algn="l" defTabSz="518419" rtl="0" eaLnBrk="1" fontAlgn="auto" latinLnBrk="0" hangingPunct="1">
              <a:lnSpc>
                <a:spcPct val="110000"/>
              </a:lnSpc>
              <a:spcBef>
                <a:spcPts val="1000"/>
              </a:spcBef>
              <a:spcAft>
                <a:spcPts val="0"/>
              </a:spcAft>
              <a:buClrTx/>
              <a:buSzTx/>
              <a:tabLst/>
              <a:defRPr/>
            </a:pPr>
            <a:r>
              <a:rPr lang="en-GB" sz="2400" dirty="0">
                <a:solidFill>
                  <a:schemeClr val="tx1">
                    <a:lumMod val="75000"/>
                    <a:lumOff val="25000"/>
                  </a:schemeClr>
                </a:solidFill>
                <a:highlight>
                  <a:srgbClr val="FFFFFF"/>
                </a:highlight>
                <a:latin typeface="DM Sans" panose="020B0604020202020204" charset="0"/>
              </a:rPr>
              <a:t>Teaching was mainly online to make it possible for more participants to attend</a:t>
            </a:r>
          </a:p>
        </p:txBody>
      </p:sp>
      <p:sp>
        <p:nvSpPr>
          <p:cNvPr id="43" name="TextBox 43"/>
          <p:cNvSpPr txBox="1"/>
          <p:nvPr/>
        </p:nvSpPr>
        <p:spPr>
          <a:xfrm>
            <a:off x="11504205" y="3232617"/>
            <a:ext cx="5869395" cy="1477136"/>
          </a:xfrm>
          <a:prstGeom prst="rect">
            <a:avLst/>
          </a:prstGeom>
        </p:spPr>
        <p:txBody>
          <a:bodyPr wrap="square" lIns="0" tIns="0" rIns="0" bIns="0" rtlCol="0" anchor="t">
            <a:spAutoFit/>
          </a:bodyPr>
          <a:lstStyle/>
          <a:p>
            <a:pPr marR="0" lvl="0" defTabSz="518419" rtl="0" eaLnBrk="1" fontAlgn="auto" latinLnBrk="0" hangingPunct="1">
              <a:lnSpc>
                <a:spcPct val="110000"/>
              </a:lnSpc>
              <a:spcBef>
                <a:spcPts val="1000"/>
              </a:spcBef>
              <a:spcAft>
                <a:spcPts val="0"/>
              </a:spcAft>
              <a:buClrTx/>
              <a:buSzTx/>
              <a:tabLst/>
              <a:defRPr/>
            </a:pPr>
            <a:r>
              <a:rPr lang="en-US" sz="2200" b="0" i="0" dirty="0">
                <a:solidFill>
                  <a:schemeClr val="tx1">
                    <a:lumMod val="75000"/>
                    <a:lumOff val="25000"/>
                  </a:schemeClr>
                </a:solidFill>
                <a:effectLst/>
                <a:highlight>
                  <a:srgbClr val="FFFFFF"/>
                </a:highlight>
                <a:latin typeface="DM Sans" panose="020B0604020202020204" charset="0"/>
              </a:rPr>
              <a:t>Most of the 66 participants had better progress during the project's short duration than what is expected for academics studying Swedish for immigrants in a year</a:t>
            </a:r>
            <a:endParaRPr lang="en-GB" sz="2200" dirty="0">
              <a:solidFill>
                <a:schemeClr val="tx1">
                  <a:lumMod val="75000"/>
                  <a:lumOff val="25000"/>
                </a:schemeClr>
              </a:solidFill>
              <a:highlight>
                <a:srgbClr val="FFFF00"/>
              </a:highlight>
              <a:latin typeface="DM Sans" panose="020B0604020202020204" charset="0"/>
            </a:endParaRPr>
          </a:p>
        </p:txBody>
      </p:sp>
      <p:sp>
        <p:nvSpPr>
          <p:cNvPr id="44" name="Freeform 44"/>
          <p:cNvSpPr/>
          <p:nvPr/>
        </p:nvSpPr>
        <p:spPr>
          <a:xfrm>
            <a:off x="16717396" y="812160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5" name="Freeform 45"/>
          <p:cNvSpPr/>
          <p:nvPr/>
        </p:nvSpPr>
        <p:spPr>
          <a:xfrm rot="5400000" flipH="1" flipV="1">
            <a:off x="17204191" y="92054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6" name="Freeform 46"/>
          <p:cNvSpPr/>
          <p:nvPr/>
        </p:nvSpPr>
        <p:spPr>
          <a:xfrm rot="-10800000">
            <a:off x="16120382" y="92054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48" name="Picture 47">
            <a:extLst>
              <a:ext uri="{FF2B5EF4-FFF2-40B4-BE49-F238E27FC236}">
                <a16:creationId xmlns:a16="http://schemas.microsoft.com/office/drawing/2014/main" id="{970DDD9F-E17C-4D84-B865-751AEF35595D}"/>
              </a:ext>
            </a:extLst>
          </p:cNvPr>
          <p:cNvPicPr>
            <a:picLocks noChangeAspect="1"/>
          </p:cNvPicPr>
          <p:nvPr/>
        </p:nvPicPr>
        <p:blipFill>
          <a:blip r:embed="rId8"/>
          <a:stretch>
            <a:fillRect/>
          </a:stretch>
        </p:blipFill>
        <p:spPr>
          <a:xfrm>
            <a:off x="15433422" y="14556"/>
            <a:ext cx="2708211" cy="1067035"/>
          </a:xfrm>
          <a:prstGeom prst="rect">
            <a:avLst/>
          </a:prstGeom>
        </p:spPr>
      </p:pic>
      <p:grpSp>
        <p:nvGrpSpPr>
          <p:cNvPr id="52" name="Group 7">
            <a:extLst>
              <a:ext uri="{FF2B5EF4-FFF2-40B4-BE49-F238E27FC236}">
                <a16:creationId xmlns:a16="http://schemas.microsoft.com/office/drawing/2014/main" id="{EF08591E-D919-47E0-9A3E-EDF165A9A476}"/>
              </a:ext>
            </a:extLst>
          </p:cNvPr>
          <p:cNvGrpSpPr/>
          <p:nvPr/>
        </p:nvGrpSpPr>
        <p:grpSpPr>
          <a:xfrm>
            <a:off x="9543862" y="5358154"/>
            <a:ext cx="1424407" cy="1424407"/>
            <a:chOff x="0" y="0"/>
            <a:chExt cx="812800" cy="812800"/>
          </a:xfrm>
        </p:grpSpPr>
        <p:sp>
          <p:nvSpPr>
            <p:cNvPr id="53" name="Freeform 8">
              <a:extLst>
                <a:ext uri="{FF2B5EF4-FFF2-40B4-BE49-F238E27FC236}">
                  <a16:creationId xmlns:a16="http://schemas.microsoft.com/office/drawing/2014/main" id="{7347A49F-DEEE-45A0-9F10-82F5C4F000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54" name="TextBox 9">
              <a:extLst>
                <a:ext uri="{FF2B5EF4-FFF2-40B4-BE49-F238E27FC236}">
                  <a16:creationId xmlns:a16="http://schemas.microsoft.com/office/drawing/2014/main" id="{BADE05E1-EC82-4CBB-A293-45F6D19CE9DD}"/>
                </a:ext>
              </a:extLst>
            </p:cNvPr>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pic>
        <p:nvPicPr>
          <p:cNvPr id="55" name="Google Shape;173;g2b1f0ea2a99_0_0">
            <a:extLst>
              <a:ext uri="{FF2B5EF4-FFF2-40B4-BE49-F238E27FC236}">
                <a16:creationId xmlns:a16="http://schemas.microsoft.com/office/drawing/2014/main" id="{3FE1A75B-377C-440F-8CD2-17D8B6528F84}"/>
              </a:ext>
            </a:extLst>
          </p:cNvPr>
          <p:cNvPicPr preferRelativeResize="0"/>
          <p:nvPr/>
        </p:nvPicPr>
        <p:blipFill rotWithShape="1">
          <a:blip r:embed="rId9">
            <a:alphaModFix/>
          </a:blip>
          <a:srcRect/>
          <a:stretch/>
        </p:blipFill>
        <p:spPr>
          <a:xfrm>
            <a:off x="557144" y="244314"/>
            <a:ext cx="3251607" cy="896145"/>
          </a:xfrm>
          <a:prstGeom prst="rect">
            <a:avLst/>
          </a:prstGeom>
          <a:noFill/>
          <a:ln>
            <a:noFill/>
          </a:ln>
        </p:spPr>
      </p:pic>
    </p:spTree>
    <p:extLst>
      <p:ext uri="{BB962C8B-B14F-4D97-AF65-F5344CB8AC3E}">
        <p14:creationId xmlns:p14="http://schemas.microsoft.com/office/powerpoint/2010/main" val="333737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22577" y="2243489"/>
            <a:ext cx="15116474" cy="705321"/>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Results of the Project “Care for Health Care”</a:t>
            </a:r>
          </a:p>
        </p:txBody>
      </p:sp>
      <p:sp>
        <p:nvSpPr>
          <p:cNvPr id="3" name="Freeform 3"/>
          <p:cNvSpPr/>
          <p:nvPr/>
        </p:nvSpPr>
        <p:spPr>
          <a:xfrm>
            <a:off x="69908"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66839" y="933742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150648"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14401800" y="5859162"/>
            <a:ext cx="8847511" cy="8855676"/>
            <a:chOff x="0" y="0"/>
            <a:chExt cx="11796681" cy="11807568"/>
          </a:xfrm>
        </p:grpSpPr>
        <p:grpSp>
          <p:nvGrpSpPr>
            <p:cNvPr id="13" name="Group 13"/>
            <p:cNvGrpSpPr/>
            <p:nvPr/>
          </p:nvGrpSpPr>
          <p:grpSpPr>
            <a:xfrm rot="2700000">
              <a:off x="1676828" y="2799524"/>
              <a:ext cx="9887197" cy="4753460"/>
              <a:chOff x="0" y="0"/>
              <a:chExt cx="660400" cy="317500"/>
            </a:xfrm>
          </p:grpSpPr>
          <p:sp>
            <p:nvSpPr>
              <p:cNvPr id="14" name="Freeform 1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5" name="TextBox 15"/>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6" name="AutoShape 16"/>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7" name="AutoShape 17"/>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8" name="AutoShape 18"/>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9" name="AutoShape 19"/>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0" name="AutoShape 20"/>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21" name="AutoShape 21"/>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2" name="AutoShape 22"/>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3" name="AutoShape 23"/>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4" name="AutoShape 24"/>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pic>
        <p:nvPicPr>
          <p:cNvPr id="26" name="Picture 25">
            <a:extLst>
              <a:ext uri="{FF2B5EF4-FFF2-40B4-BE49-F238E27FC236}">
                <a16:creationId xmlns:a16="http://schemas.microsoft.com/office/drawing/2014/main" id="{1B0B6E1B-0999-430B-B967-A0500DD317AA}"/>
              </a:ext>
            </a:extLst>
          </p:cNvPr>
          <p:cNvPicPr>
            <a:picLocks noChangeAspect="1"/>
          </p:cNvPicPr>
          <p:nvPr/>
        </p:nvPicPr>
        <p:blipFill>
          <a:blip r:embed="rId8"/>
          <a:stretch>
            <a:fillRect/>
          </a:stretch>
        </p:blipFill>
        <p:spPr>
          <a:xfrm>
            <a:off x="15674882" y="1"/>
            <a:ext cx="2613117" cy="1029568"/>
          </a:xfrm>
          <a:prstGeom prst="rect">
            <a:avLst/>
          </a:prstGeom>
        </p:spPr>
      </p:pic>
      <p:pic>
        <p:nvPicPr>
          <p:cNvPr id="28" name="Google Shape;173;g2b1f0ea2a99_0_0">
            <a:extLst>
              <a:ext uri="{FF2B5EF4-FFF2-40B4-BE49-F238E27FC236}">
                <a16:creationId xmlns:a16="http://schemas.microsoft.com/office/drawing/2014/main" id="{DA31EB6D-C545-4C00-B286-14A9807D5346}"/>
              </a:ext>
            </a:extLst>
          </p:cNvPr>
          <p:cNvPicPr preferRelativeResize="0"/>
          <p:nvPr/>
        </p:nvPicPr>
        <p:blipFill rotWithShape="1">
          <a:blip r:embed="rId9">
            <a:alphaModFix/>
          </a:blip>
          <a:srcRect/>
          <a:stretch/>
        </p:blipFill>
        <p:spPr>
          <a:xfrm>
            <a:off x="557144" y="244314"/>
            <a:ext cx="3251607" cy="896145"/>
          </a:xfrm>
          <a:prstGeom prst="rect">
            <a:avLst/>
          </a:prstGeom>
          <a:noFill/>
          <a:ln>
            <a:noFill/>
          </a:ln>
        </p:spPr>
      </p:pic>
      <p:sp>
        <p:nvSpPr>
          <p:cNvPr id="27" name="Content Placeholder 50">
            <a:extLst>
              <a:ext uri="{FF2B5EF4-FFF2-40B4-BE49-F238E27FC236}">
                <a16:creationId xmlns:a16="http://schemas.microsoft.com/office/drawing/2014/main" id="{0F38A8F4-B541-470A-96A6-821F5C6175A3}"/>
              </a:ext>
            </a:extLst>
          </p:cNvPr>
          <p:cNvSpPr txBox="1">
            <a:spLocks/>
          </p:cNvSpPr>
          <p:nvPr/>
        </p:nvSpPr>
        <p:spPr>
          <a:xfrm>
            <a:off x="1367548" y="4603324"/>
            <a:ext cx="16373346" cy="43009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3600" dirty="0">
                <a:solidFill>
                  <a:schemeClr val="tx1">
                    <a:lumMod val="75000"/>
                    <a:lumOff val="25000"/>
                  </a:schemeClr>
                </a:solidFill>
                <a:latin typeface="DM Sans" panose="020B0604020202020204" charset="0"/>
              </a:rPr>
              <a:t>🔴</a:t>
            </a:r>
            <a:r>
              <a:rPr lang="en-US" sz="3600" dirty="0">
                <a:solidFill>
                  <a:schemeClr val="tx1">
                    <a:lumMod val="75000"/>
                    <a:lumOff val="25000"/>
                  </a:schemeClr>
                </a:solidFill>
                <a:latin typeface="DM Sans" panose="020B0604020202020204" charset="0"/>
              </a:rPr>
              <a:t> </a:t>
            </a:r>
            <a:r>
              <a:rPr lang="en-US" sz="3600" b="1" dirty="0">
                <a:solidFill>
                  <a:schemeClr val="tx1">
                    <a:lumMod val="75000"/>
                    <a:lumOff val="25000"/>
                  </a:schemeClr>
                </a:solidFill>
                <a:latin typeface="DM Sans" panose="020B0604020202020204" charset="0"/>
              </a:rPr>
              <a:t>40 percent </a:t>
            </a:r>
            <a:r>
              <a:rPr lang="en-US" sz="3600" dirty="0">
                <a:solidFill>
                  <a:schemeClr val="tx1">
                    <a:lumMod val="75000"/>
                    <a:lumOff val="25000"/>
                  </a:schemeClr>
                </a:solidFill>
                <a:latin typeface="DM Sans" panose="020B0604020202020204" charset="0"/>
              </a:rPr>
              <a:t>of the participants had knowledge corresponding to level B1</a:t>
            </a:r>
          </a:p>
          <a:p>
            <a:pPr marL="0" indent="0">
              <a:buFont typeface="Arial" pitchFamily="34" charset="0"/>
              <a:buNone/>
            </a:pPr>
            <a:r>
              <a:rPr lang="en-US" sz="3600" dirty="0">
                <a:solidFill>
                  <a:schemeClr val="tx1">
                    <a:lumMod val="75000"/>
                    <a:lumOff val="25000"/>
                  </a:schemeClr>
                </a:solidFill>
                <a:latin typeface="DM Sans" panose="020B0604020202020204" charset="0"/>
              </a:rPr>
              <a:t>🔴 </a:t>
            </a:r>
            <a:r>
              <a:rPr lang="en-US" sz="3600" b="1" dirty="0">
                <a:solidFill>
                  <a:schemeClr val="tx1">
                    <a:lumMod val="75000"/>
                    <a:lumOff val="25000"/>
                  </a:schemeClr>
                </a:solidFill>
                <a:latin typeface="DM Sans" panose="020B0604020202020204" charset="0"/>
              </a:rPr>
              <a:t>31 percent </a:t>
            </a:r>
            <a:r>
              <a:rPr lang="en-US" sz="3600" dirty="0">
                <a:solidFill>
                  <a:schemeClr val="tx1">
                    <a:lumMod val="75000"/>
                    <a:lumOff val="25000"/>
                  </a:schemeClr>
                </a:solidFill>
                <a:latin typeface="DM Sans" panose="020B0604020202020204" charset="0"/>
              </a:rPr>
              <a:t>had knowledge corresponding to level B2</a:t>
            </a:r>
          </a:p>
          <a:p>
            <a:pPr marL="0" indent="0">
              <a:buFont typeface="Arial" pitchFamily="34" charset="0"/>
              <a:buNone/>
            </a:pPr>
            <a:r>
              <a:rPr lang="en-US" sz="3600" dirty="0">
                <a:solidFill>
                  <a:schemeClr val="tx1">
                    <a:lumMod val="75000"/>
                    <a:lumOff val="25000"/>
                  </a:schemeClr>
                </a:solidFill>
                <a:latin typeface="DM Sans" panose="020B0604020202020204" charset="0"/>
              </a:rPr>
              <a:t>🔴 </a:t>
            </a:r>
            <a:r>
              <a:rPr lang="en-US" sz="3600" b="1" dirty="0">
                <a:solidFill>
                  <a:schemeClr val="tx1">
                    <a:lumMod val="75000"/>
                    <a:lumOff val="25000"/>
                  </a:schemeClr>
                </a:solidFill>
                <a:latin typeface="DM Sans" panose="020B0604020202020204" charset="0"/>
              </a:rPr>
              <a:t>8 percent </a:t>
            </a:r>
            <a:r>
              <a:rPr lang="en-US" sz="3600" dirty="0">
                <a:solidFill>
                  <a:schemeClr val="tx1">
                    <a:lumMod val="75000"/>
                    <a:lumOff val="25000"/>
                  </a:schemeClr>
                </a:solidFill>
                <a:latin typeface="DM Sans" panose="020B0604020202020204" charset="0"/>
              </a:rPr>
              <a:t>of the participants had knowledge corresponding to level C1</a:t>
            </a:r>
          </a:p>
          <a:p>
            <a:pPr marL="216000" indent="-216000" defTabSz="518419">
              <a:lnSpc>
                <a:spcPct val="110000"/>
              </a:lnSpc>
              <a:spcBef>
                <a:spcPts val="1000"/>
              </a:spcBef>
              <a:buFont typeface="Arial"/>
              <a:buChar char="•"/>
              <a:defRPr/>
            </a:pPr>
            <a:endParaRPr lang="en-GB" sz="3600" dirty="0">
              <a:solidFill>
                <a:schemeClr val="tx1">
                  <a:lumMod val="75000"/>
                  <a:lumOff val="25000"/>
                </a:schemeClr>
              </a:solidFill>
              <a:highlight>
                <a:srgbClr val="FFFF00"/>
              </a:highlight>
              <a:latin typeface="DM Sans" panose="020B0604020202020204" charset="0"/>
            </a:endParaRPr>
          </a:p>
        </p:txBody>
      </p:sp>
    </p:spTree>
    <p:extLst>
      <p:ext uri="{BB962C8B-B14F-4D97-AF65-F5344CB8AC3E}">
        <p14:creationId xmlns:p14="http://schemas.microsoft.com/office/powerpoint/2010/main" val="274608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22577" y="2243489"/>
            <a:ext cx="15116474" cy="705321"/>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Reflections on the implementation</a:t>
            </a:r>
          </a:p>
        </p:txBody>
      </p:sp>
      <p:sp>
        <p:nvSpPr>
          <p:cNvPr id="3" name="Freeform 3"/>
          <p:cNvSpPr/>
          <p:nvPr/>
        </p:nvSpPr>
        <p:spPr>
          <a:xfrm>
            <a:off x="69908"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66839" y="933742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150648"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14401800" y="5859162"/>
            <a:ext cx="8847511" cy="8855676"/>
            <a:chOff x="0" y="0"/>
            <a:chExt cx="11796681" cy="11807568"/>
          </a:xfrm>
        </p:grpSpPr>
        <p:grpSp>
          <p:nvGrpSpPr>
            <p:cNvPr id="13" name="Group 13"/>
            <p:cNvGrpSpPr/>
            <p:nvPr/>
          </p:nvGrpSpPr>
          <p:grpSpPr>
            <a:xfrm rot="2700000">
              <a:off x="1676828" y="2799524"/>
              <a:ext cx="9887197" cy="4753460"/>
              <a:chOff x="0" y="0"/>
              <a:chExt cx="660400" cy="317500"/>
            </a:xfrm>
          </p:grpSpPr>
          <p:sp>
            <p:nvSpPr>
              <p:cNvPr id="14" name="Freeform 1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5" name="TextBox 15"/>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6" name="AutoShape 16"/>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7" name="AutoShape 17"/>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8" name="AutoShape 18"/>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9" name="AutoShape 19"/>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0" name="AutoShape 20"/>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21" name="AutoShape 21"/>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2" name="AutoShape 22"/>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3" name="AutoShape 23"/>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4" name="AutoShape 24"/>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pic>
        <p:nvPicPr>
          <p:cNvPr id="26" name="Picture 25">
            <a:extLst>
              <a:ext uri="{FF2B5EF4-FFF2-40B4-BE49-F238E27FC236}">
                <a16:creationId xmlns:a16="http://schemas.microsoft.com/office/drawing/2014/main" id="{1B0B6E1B-0999-430B-B967-A0500DD317AA}"/>
              </a:ext>
            </a:extLst>
          </p:cNvPr>
          <p:cNvPicPr>
            <a:picLocks noChangeAspect="1"/>
          </p:cNvPicPr>
          <p:nvPr/>
        </p:nvPicPr>
        <p:blipFill>
          <a:blip r:embed="rId8"/>
          <a:stretch>
            <a:fillRect/>
          </a:stretch>
        </p:blipFill>
        <p:spPr>
          <a:xfrm>
            <a:off x="15674882" y="1"/>
            <a:ext cx="2613117" cy="1029568"/>
          </a:xfrm>
          <a:prstGeom prst="rect">
            <a:avLst/>
          </a:prstGeom>
        </p:spPr>
      </p:pic>
      <p:pic>
        <p:nvPicPr>
          <p:cNvPr id="28" name="Google Shape;173;g2b1f0ea2a99_0_0">
            <a:extLst>
              <a:ext uri="{FF2B5EF4-FFF2-40B4-BE49-F238E27FC236}">
                <a16:creationId xmlns:a16="http://schemas.microsoft.com/office/drawing/2014/main" id="{DA31EB6D-C545-4C00-B286-14A9807D5346}"/>
              </a:ext>
            </a:extLst>
          </p:cNvPr>
          <p:cNvPicPr preferRelativeResize="0"/>
          <p:nvPr/>
        </p:nvPicPr>
        <p:blipFill rotWithShape="1">
          <a:blip r:embed="rId9">
            <a:alphaModFix/>
          </a:blip>
          <a:srcRect/>
          <a:stretch/>
        </p:blipFill>
        <p:spPr>
          <a:xfrm>
            <a:off x="557144" y="244314"/>
            <a:ext cx="3251607" cy="896145"/>
          </a:xfrm>
          <a:prstGeom prst="rect">
            <a:avLst/>
          </a:prstGeom>
          <a:noFill/>
          <a:ln>
            <a:noFill/>
          </a:ln>
        </p:spPr>
      </p:pic>
      <p:sp>
        <p:nvSpPr>
          <p:cNvPr id="25" name="Content Placeholder 50">
            <a:extLst>
              <a:ext uri="{FF2B5EF4-FFF2-40B4-BE49-F238E27FC236}">
                <a16:creationId xmlns:a16="http://schemas.microsoft.com/office/drawing/2014/main" id="{DA354E14-798C-4611-9171-7DB05D36F9E0}"/>
              </a:ext>
            </a:extLst>
          </p:cNvPr>
          <p:cNvSpPr txBox="1">
            <a:spLocks/>
          </p:cNvSpPr>
          <p:nvPr/>
        </p:nvSpPr>
        <p:spPr>
          <a:xfrm>
            <a:off x="1239453" y="3771452"/>
            <a:ext cx="15882371" cy="60262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6000" indent="-216000" defTabSz="518419">
              <a:lnSpc>
                <a:spcPct val="110000"/>
              </a:lnSpc>
              <a:spcBef>
                <a:spcPts val="1000"/>
              </a:spcBef>
              <a:buFont typeface="Arial"/>
              <a:buChar char="•"/>
              <a:defRPr/>
            </a:pPr>
            <a:r>
              <a:rPr lang="en-GB" sz="2800" dirty="0">
                <a:solidFill>
                  <a:schemeClr val="tx1">
                    <a:lumMod val="75000"/>
                    <a:lumOff val="25000"/>
                  </a:schemeClr>
                </a:solidFill>
                <a:latin typeface="DM Sans" panose="020B0604020202020204" charset="0"/>
              </a:rPr>
              <a:t>The importance of individually customised support</a:t>
            </a:r>
          </a:p>
          <a:p>
            <a:pPr marL="216000" indent="-216000" defTabSz="518419">
              <a:lnSpc>
                <a:spcPct val="110000"/>
              </a:lnSpc>
              <a:spcBef>
                <a:spcPts val="1000"/>
              </a:spcBef>
              <a:buFont typeface="Arial"/>
              <a:buChar char="•"/>
              <a:defRPr/>
            </a:pPr>
            <a:r>
              <a:rPr lang="en-GB" sz="2800" dirty="0">
                <a:solidFill>
                  <a:schemeClr val="tx1">
                    <a:lumMod val="75000"/>
                    <a:lumOff val="25000"/>
                  </a:schemeClr>
                </a:solidFill>
                <a:latin typeface="DM Sans" panose="020B0604020202020204" charset="0"/>
              </a:rPr>
              <a:t>The importance of flexibility in the project implementation when participants have very  different conditions for participation</a:t>
            </a:r>
          </a:p>
          <a:p>
            <a:pPr marL="216000" indent="-216000" defTabSz="518419">
              <a:lnSpc>
                <a:spcPct val="110000"/>
              </a:lnSpc>
              <a:spcBef>
                <a:spcPts val="1000"/>
              </a:spcBef>
              <a:buFont typeface="Arial"/>
              <a:buChar char="•"/>
              <a:defRPr/>
            </a:pPr>
            <a:r>
              <a:rPr lang="en-GB" sz="2800" dirty="0">
                <a:solidFill>
                  <a:schemeClr val="tx1">
                    <a:lumMod val="75000"/>
                    <a:lumOff val="25000"/>
                  </a:schemeClr>
                </a:solidFill>
                <a:latin typeface="DM Sans" panose="020B0604020202020204" charset="0"/>
              </a:rPr>
              <a:t>The importance of networks and good connections with employers</a:t>
            </a:r>
          </a:p>
          <a:p>
            <a:pPr>
              <a:defRPr/>
            </a:pPr>
            <a:r>
              <a:rPr lang="en-GB" sz="2800" dirty="0">
                <a:solidFill>
                  <a:schemeClr val="tx1">
                    <a:lumMod val="75000"/>
                    <a:lumOff val="25000"/>
                  </a:schemeClr>
                </a:solidFill>
                <a:latin typeface="DM Sans" panose="020B0604020202020204" charset="0"/>
              </a:rPr>
              <a:t>Short periods of internship as a good way to show one’s competence</a:t>
            </a:r>
          </a:p>
          <a:p>
            <a:pPr>
              <a:defRPr/>
            </a:pPr>
            <a:r>
              <a:rPr lang="en-GB" sz="2800" dirty="0">
                <a:solidFill>
                  <a:schemeClr val="tx1">
                    <a:lumMod val="75000"/>
                    <a:lumOff val="25000"/>
                  </a:schemeClr>
                </a:solidFill>
                <a:latin typeface="DM Sans" panose="020B0604020202020204" charset="0"/>
              </a:rPr>
              <a:t>The importance of a qualified career counsellor in the project team</a:t>
            </a:r>
          </a:p>
          <a:p>
            <a:pPr>
              <a:defRPr/>
            </a:pPr>
            <a:r>
              <a:rPr lang="en-GB" sz="2800" dirty="0">
                <a:solidFill>
                  <a:schemeClr val="tx1">
                    <a:lumMod val="75000"/>
                    <a:lumOff val="25000"/>
                  </a:schemeClr>
                </a:solidFill>
                <a:latin typeface="DM Sans" panose="020B0604020202020204" charset="0"/>
              </a:rPr>
              <a:t>The importance of cooperation with local associations and working with issues of social networks</a:t>
            </a:r>
          </a:p>
          <a:p>
            <a:pPr>
              <a:defRPr/>
            </a:pPr>
            <a:r>
              <a:rPr lang="en-GB" sz="2800" dirty="0">
                <a:solidFill>
                  <a:schemeClr val="tx1">
                    <a:lumMod val="75000"/>
                    <a:lumOff val="25000"/>
                  </a:schemeClr>
                </a:solidFill>
                <a:latin typeface="DM Sans" panose="020B0604020202020204" charset="0"/>
              </a:rPr>
              <a:t>The engagement of the project staff is a key factor in creating trust with the target group and achieving results</a:t>
            </a:r>
          </a:p>
        </p:txBody>
      </p:sp>
    </p:spTree>
    <p:extLst>
      <p:ext uri="{BB962C8B-B14F-4D97-AF65-F5344CB8AC3E}">
        <p14:creationId xmlns:p14="http://schemas.microsoft.com/office/powerpoint/2010/main" val="24936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22577" y="2243489"/>
            <a:ext cx="15116474" cy="705321"/>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Reflections on the implementation</a:t>
            </a:r>
          </a:p>
        </p:txBody>
      </p:sp>
      <p:sp>
        <p:nvSpPr>
          <p:cNvPr id="3" name="Freeform 3"/>
          <p:cNvSpPr/>
          <p:nvPr/>
        </p:nvSpPr>
        <p:spPr>
          <a:xfrm>
            <a:off x="69908"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66839" y="933742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150648"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16230600" y="5993399"/>
            <a:ext cx="8847511" cy="8855676"/>
            <a:chOff x="0" y="0"/>
            <a:chExt cx="11796681" cy="11807568"/>
          </a:xfrm>
        </p:grpSpPr>
        <p:grpSp>
          <p:nvGrpSpPr>
            <p:cNvPr id="13" name="Group 13"/>
            <p:cNvGrpSpPr/>
            <p:nvPr/>
          </p:nvGrpSpPr>
          <p:grpSpPr>
            <a:xfrm rot="2700000">
              <a:off x="1676828" y="2799524"/>
              <a:ext cx="9887197" cy="4753460"/>
              <a:chOff x="0" y="0"/>
              <a:chExt cx="660400" cy="317500"/>
            </a:xfrm>
          </p:grpSpPr>
          <p:sp>
            <p:nvSpPr>
              <p:cNvPr id="14" name="Freeform 1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5" name="TextBox 15"/>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6" name="AutoShape 16"/>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7" name="AutoShape 17"/>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8" name="AutoShape 18"/>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9" name="AutoShape 19"/>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0" name="AutoShape 20"/>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21" name="AutoShape 21"/>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2" name="AutoShape 22"/>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3" name="AutoShape 23"/>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4" name="AutoShape 24"/>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pic>
        <p:nvPicPr>
          <p:cNvPr id="26" name="Picture 25">
            <a:extLst>
              <a:ext uri="{FF2B5EF4-FFF2-40B4-BE49-F238E27FC236}">
                <a16:creationId xmlns:a16="http://schemas.microsoft.com/office/drawing/2014/main" id="{1B0B6E1B-0999-430B-B967-A0500DD317AA}"/>
              </a:ext>
            </a:extLst>
          </p:cNvPr>
          <p:cNvPicPr>
            <a:picLocks noChangeAspect="1"/>
          </p:cNvPicPr>
          <p:nvPr/>
        </p:nvPicPr>
        <p:blipFill>
          <a:blip r:embed="rId8"/>
          <a:stretch>
            <a:fillRect/>
          </a:stretch>
        </p:blipFill>
        <p:spPr>
          <a:xfrm>
            <a:off x="15674882" y="1"/>
            <a:ext cx="2613117" cy="1029568"/>
          </a:xfrm>
          <a:prstGeom prst="rect">
            <a:avLst/>
          </a:prstGeom>
        </p:spPr>
      </p:pic>
      <p:pic>
        <p:nvPicPr>
          <p:cNvPr id="28" name="Google Shape;173;g2b1f0ea2a99_0_0">
            <a:extLst>
              <a:ext uri="{FF2B5EF4-FFF2-40B4-BE49-F238E27FC236}">
                <a16:creationId xmlns:a16="http://schemas.microsoft.com/office/drawing/2014/main" id="{DA31EB6D-C545-4C00-B286-14A9807D5346}"/>
              </a:ext>
            </a:extLst>
          </p:cNvPr>
          <p:cNvPicPr preferRelativeResize="0"/>
          <p:nvPr/>
        </p:nvPicPr>
        <p:blipFill rotWithShape="1">
          <a:blip r:embed="rId9">
            <a:alphaModFix/>
          </a:blip>
          <a:srcRect/>
          <a:stretch/>
        </p:blipFill>
        <p:spPr>
          <a:xfrm>
            <a:off x="557144" y="244314"/>
            <a:ext cx="3251607" cy="896145"/>
          </a:xfrm>
          <a:prstGeom prst="rect">
            <a:avLst/>
          </a:prstGeom>
          <a:noFill/>
          <a:ln>
            <a:noFill/>
          </a:ln>
        </p:spPr>
      </p:pic>
      <p:sp>
        <p:nvSpPr>
          <p:cNvPr id="27" name="Content Placeholder 50">
            <a:extLst>
              <a:ext uri="{FF2B5EF4-FFF2-40B4-BE49-F238E27FC236}">
                <a16:creationId xmlns:a16="http://schemas.microsoft.com/office/drawing/2014/main" id="{CD6EF6BE-DC63-4E5D-A629-BA1F9B529549}"/>
              </a:ext>
            </a:extLst>
          </p:cNvPr>
          <p:cNvSpPr txBox="1">
            <a:spLocks/>
          </p:cNvSpPr>
          <p:nvPr/>
        </p:nvSpPr>
        <p:spPr>
          <a:xfrm>
            <a:off x="1272350" y="3632588"/>
            <a:ext cx="16177449" cy="54173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r>
              <a:rPr lang="en-GB" sz="2800" dirty="0">
                <a:solidFill>
                  <a:schemeClr val="tx1">
                    <a:lumMod val="75000"/>
                    <a:lumOff val="25000"/>
                  </a:schemeClr>
                </a:solidFill>
                <a:latin typeface="DM Sans" panose="020B0604020202020204" charset="0"/>
              </a:rPr>
              <a:t>In the latest of the projects, Work for Ukrainians Individual, we were inspired in our methodology by the large-scale Danish progression study called BIP (</a:t>
            </a:r>
            <a:r>
              <a:rPr lang="en-GB" sz="2800" dirty="0">
                <a:solidFill>
                  <a:schemeClr val="tx1">
                    <a:lumMod val="75000"/>
                    <a:lumOff val="25000"/>
                  </a:schemeClr>
                </a:solidFill>
                <a:latin typeface="DM Sans" panose="020B0604020202020204" charset="0"/>
                <a:ea typeface="Aptos" panose="020B0004020202020204" pitchFamily="34" charset="0"/>
                <a:cs typeface="Aptos" panose="020B0004020202020204" pitchFamily="34" charset="0"/>
              </a:rPr>
              <a:t>Beskæftigelses </a:t>
            </a:r>
            <a:r>
              <a:rPr lang="en-GB" sz="2800" dirty="0" err="1">
                <a:solidFill>
                  <a:schemeClr val="tx1">
                    <a:lumMod val="75000"/>
                    <a:lumOff val="25000"/>
                  </a:schemeClr>
                </a:solidFill>
                <a:latin typeface="DM Sans" panose="020B0604020202020204" charset="0"/>
                <a:ea typeface="Aptos" panose="020B0004020202020204" pitchFamily="34" charset="0"/>
                <a:cs typeface="Aptos" panose="020B0004020202020204" pitchFamily="34" charset="0"/>
              </a:rPr>
              <a:t>Indikator</a:t>
            </a:r>
            <a:r>
              <a:rPr lang="en-GB" sz="2800" dirty="0">
                <a:solidFill>
                  <a:schemeClr val="tx1">
                    <a:lumMod val="75000"/>
                    <a:lumOff val="25000"/>
                  </a:schemeClr>
                </a:solidFill>
                <a:latin typeface="DM Sans" panose="020B0604020202020204" charset="0"/>
                <a:ea typeface="Aptos" panose="020B0004020202020204" pitchFamily="34" charset="0"/>
                <a:cs typeface="Aptos" panose="020B0004020202020204" pitchFamily="34" charset="0"/>
              </a:rPr>
              <a:t> Projektet, in English: the Employment Indicator Project)</a:t>
            </a:r>
            <a:r>
              <a:rPr lang="en-GB" sz="2800" dirty="0">
                <a:solidFill>
                  <a:schemeClr val="tx1">
                    <a:lumMod val="75000"/>
                    <a:lumOff val="25000"/>
                  </a:schemeClr>
                </a:solidFill>
                <a:latin typeface="DM Sans" panose="020B0604020202020204" charset="0"/>
              </a:rPr>
              <a:t>. </a:t>
            </a:r>
          </a:p>
          <a:p>
            <a:pPr marL="0" indent="0" algn="just">
              <a:buFont typeface="Arial" pitchFamily="34" charset="0"/>
              <a:buNone/>
              <a:defRPr/>
            </a:pPr>
            <a:endParaRPr lang="en-GB" sz="2800" dirty="0">
              <a:solidFill>
                <a:schemeClr val="tx1">
                  <a:lumMod val="75000"/>
                  <a:lumOff val="25000"/>
                </a:schemeClr>
              </a:solidFill>
              <a:latin typeface="DM Sans" panose="020B0604020202020204" charset="0"/>
            </a:endParaRPr>
          </a:p>
          <a:p>
            <a:pPr marL="0" indent="0" algn="just">
              <a:buFont typeface="Arial" pitchFamily="34" charset="0"/>
              <a:buNone/>
              <a:defRPr/>
            </a:pPr>
            <a:r>
              <a:rPr lang="en-GB" sz="2800" dirty="0">
                <a:solidFill>
                  <a:schemeClr val="tx1">
                    <a:lumMod val="75000"/>
                    <a:lumOff val="25000"/>
                  </a:schemeClr>
                </a:solidFill>
                <a:latin typeface="DM Sans" panose="020B0604020202020204" charset="0"/>
              </a:rPr>
              <a:t>The conclusion of that research states that you will have a better progression by working with coordinated parallel efforts in several fields compared to working with a more traditional step-by-step model.</a:t>
            </a:r>
          </a:p>
          <a:p>
            <a:pPr marL="0" indent="0" algn="just" defTabSz="518419">
              <a:lnSpc>
                <a:spcPct val="110000"/>
              </a:lnSpc>
              <a:spcBef>
                <a:spcPts val="1000"/>
              </a:spcBef>
              <a:buFont typeface="Arial" pitchFamily="34" charset="0"/>
              <a:buNone/>
              <a:defRPr/>
            </a:pPr>
            <a:r>
              <a:rPr lang="en-GB" sz="2800" dirty="0">
                <a:solidFill>
                  <a:schemeClr val="tx1">
                    <a:lumMod val="75000"/>
                    <a:lumOff val="25000"/>
                  </a:schemeClr>
                </a:solidFill>
                <a:latin typeface="DM Sans" panose="020B0604020202020204" charset="0"/>
              </a:rPr>
              <a:t>We can see that having a holistic view of the participants and offering health promotion activities, social and cultural activities as well as support in different everyday issues, alongside competence development and job-focused activities, contributes to creating favourable conditions for the establishment in the labour market.</a:t>
            </a:r>
          </a:p>
        </p:txBody>
      </p:sp>
    </p:spTree>
    <p:extLst>
      <p:ext uri="{BB962C8B-B14F-4D97-AF65-F5344CB8AC3E}">
        <p14:creationId xmlns:p14="http://schemas.microsoft.com/office/powerpoint/2010/main" val="45793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89222" y="1291448"/>
            <a:ext cx="7713649" cy="7647596"/>
            <a:chOff x="0" y="0"/>
            <a:chExt cx="10284866" cy="10196794"/>
          </a:xfrm>
        </p:grpSpPr>
      </p:grpSp>
      <p:sp>
        <p:nvSpPr>
          <p:cNvPr id="16" name="TextBox 16"/>
          <p:cNvSpPr txBox="1"/>
          <p:nvPr/>
        </p:nvSpPr>
        <p:spPr>
          <a:xfrm>
            <a:off x="1828699" y="5401254"/>
            <a:ext cx="5311909" cy="512961"/>
          </a:xfrm>
          <a:prstGeom prst="rect">
            <a:avLst/>
          </a:prstGeom>
        </p:spPr>
        <p:txBody>
          <a:bodyPr lIns="0" tIns="0" rIns="0" bIns="0" rtlCol="0" anchor="t">
            <a:spAutoFit/>
          </a:bodyPr>
          <a:lstStyle/>
          <a:p>
            <a:pPr>
              <a:lnSpc>
                <a:spcPts val="4000"/>
              </a:lnSpc>
            </a:pPr>
            <a:r>
              <a:rPr lang="en-US" sz="4000" dirty="0">
                <a:solidFill>
                  <a:srgbClr val="FFFFFF"/>
                </a:solidFill>
                <a:latin typeface="Kollektif Bold"/>
              </a:rPr>
              <a:t>01 - TEXT</a:t>
            </a:r>
          </a:p>
        </p:txBody>
      </p:sp>
      <p:sp>
        <p:nvSpPr>
          <p:cNvPr id="18" name="TextBox 18"/>
          <p:cNvSpPr txBox="1"/>
          <p:nvPr/>
        </p:nvSpPr>
        <p:spPr>
          <a:xfrm>
            <a:off x="1828699" y="7933241"/>
            <a:ext cx="5311909" cy="512961"/>
          </a:xfrm>
          <a:prstGeom prst="rect">
            <a:avLst/>
          </a:prstGeom>
        </p:spPr>
        <p:txBody>
          <a:bodyPr lIns="0" tIns="0" rIns="0" bIns="0" rtlCol="0" anchor="t">
            <a:spAutoFit/>
          </a:bodyPr>
          <a:lstStyle/>
          <a:p>
            <a:pPr>
              <a:lnSpc>
                <a:spcPts val="4000"/>
              </a:lnSpc>
            </a:pPr>
            <a:r>
              <a:rPr lang="en-US" sz="4000" dirty="0">
                <a:solidFill>
                  <a:srgbClr val="FFFFFF"/>
                </a:solidFill>
                <a:latin typeface="Kollektif Bold"/>
              </a:rPr>
              <a:t>03 - TEXT</a:t>
            </a:r>
          </a:p>
        </p:txBody>
      </p:sp>
      <p:grpSp>
        <p:nvGrpSpPr>
          <p:cNvPr id="19" name="Group 19"/>
          <p:cNvGrpSpPr/>
          <p:nvPr/>
        </p:nvGrpSpPr>
        <p:grpSpPr>
          <a:xfrm rot="-2700000">
            <a:off x="12801616" y="6262514"/>
            <a:ext cx="7415398" cy="3565095"/>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1" name="TextBox 21"/>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3" name="AutoShape 23"/>
          <p:cNvSpPr/>
          <p:nvPr/>
        </p:nvSpPr>
        <p:spPr>
          <a:xfrm flipV="1">
            <a:off x="16638739" y="6648536"/>
            <a:ext cx="5038853" cy="5038853"/>
          </a:xfrm>
          <a:prstGeom prst="line">
            <a:avLst/>
          </a:prstGeom>
          <a:ln w="28575" cap="flat">
            <a:solidFill>
              <a:srgbClr val="8CA9AD"/>
            </a:solidFill>
            <a:prstDash val="solid"/>
            <a:headEnd type="none" w="sm" len="sm"/>
            <a:tailEnd type="none" w="sm" len="sm"/>
          </a:ln>
        </p:spPr>
      </p:sp>
      <p:sp>
        <p:nvSpPr>
          <p:cNvPr id="24" name="AutoShape 24"/>
          <p:cNvSpPr/>
          <p:nvPr/>
        </p:nvSpPr>
        <p:spPr>
          <a:xfrm flipV="1">
            <a:off x="15524365" y="7060111"/>
            <a:ext cx="4867141" cy="4867141"/>
          </a:xfrm>
          <a:prstGeom prst="line">
            <a:avLst/>
          </a:prstGeom>
          <a:ln w="28575" cap="flat">
            <a:solidFill>
              <a:srgbClr val="8CA9AD"/>
            </a:solidFill>
            <a:prstDash val="solid"/>
            <a:headEnd type="none" w="sm" len="sm"/>
            <a:tailEnd type="none" w="sm" len="sm"/>
          </a:ln>
        </p:spPr>
      </p:sp>
      <p:sp>
        <p:nvSpPr>
          <p:cNvPr id="26" name="AutoShape 26"/>
          <p:cNvSpPr/>
          <p:nvPr/>
        </p:nvSpPr>
        <p:spPr>
          <a:xfrm flipV="1">
            <a:off x="15524365" y="7933241"/>
            <a:ext cx="4347674" cy="4347674"/>
          </a:xfrm>
          <a:prstGeom prst="line">
            <a:avLst/>
          </a:prstGeom>
          <a:ln w="28575" cap="flat">
            <a:solidFill>
              <a:srgbClr val="8CA9AD"/>
            </a:solidFill>
            <a:prstDash val="solid"/>
            <a:headEnd type="none" w="sm" len="sm"/>
            <a:tailEnd type="none" w="sm" len="sm"/>
          </a:ln>
        </p:spPr>
      </p:sp>
      <p:sp>
        <p:nvSpPr>
          <p:cNvPr id="30" name="Freeform 2">
            <a:extLst>
              <a:ext uri="{FF2B5EF4-FFF2-40B4-BE49-F238E27FC236}">
                <a16:creationId xmlns:a16="http://schemas.microsoft.com/office/drawing/2014/main" id="{501AC434-2490-4F25-9C40-224477939E6F}"/>
              </a:ext>
            </a:extLst>
          </p:cNvPr>
          <p:cNvSpPr/>
          <p:nvPr/>
        </p:nvSpPr>
        <p:spPr>
          <a:xfrm>
            <a:off x="-55109" y="821770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
            <a:extLst>
              <a:ext uri="{FF2B5EF4-FFF2-40B4-BE49-F238E27FC236}">
                <a16:creationId xmlns:a16="http://schemas.microsoft.com/office/drawing/2014/main" id="{33AF432A-52DB-4F02-8FA4-A176548C720D}"/>
              </a:ext>
            </a:extLst>
          </p:cNvPr>
          <p:cNvSpPr/>
          <p:nvPr/>
        </p:nvSpPr>
        <p:spPr>
          <a:xfrm rot="-10800000">
            <a:off x="-55109" y="930151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Freeform 4">
            <a:extLst>
              <a:ext uri="{FF2B5EF4-FFF2-40B4-BE49-F238E27FC236}">
                <a16:creationId xmlns:a16="http://schemas.microsoft.com/office/drawing/2014/main" id="{A0953F93-20AC-4F8E-93D0-9A646A058A9A}"/>
              </a:ext>
            </a:extLst>
          </p:cNvPr>
          <p:cNvSpPr/>
          <p:nvPr/>
        </p:nvSpPr>
        <p:spPr>
          <a:xfrm rot="-10800000">
            <a:off x="102870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2" name="Picture 21">
            <a:extLst>
              <a:ext uri="{FF2B5EF4-FFF2-40B4-BE49-F238E27FC236}">
                <a16:creationId xmlns:a16="http://schemas.microsoft.com/office/drawing/2014/main" id="{BF228F09-D7B3-4B37-90BB-07EAEA73CE3E}"/>
              </a:ext>
            </a:extLst>
          </p:cNvPr>
          <p:cNvPicPr>
            <a:picLocks noChangeAspect="1"/>
          </p:cNvPicPr>
          <p:nvPr/>
        </p:nvPicPr>
        <p:blipFill>
          <a:blip r:embed="rId8"/>
          <a:stretch>
            <a:fillRect/>
          </a:stretch>
        </p:blipFill>
        <p:spPr>
          <a:xfrm>
            <a:off x="15524364" y="1"/>
            <a:ext cx="2763635" cy="1088872"/>
          </a:xfrm>
          <a:prstGeom prst="rect">
            <a:avLst/>
          </a:prstGeom>
        </p:spPr>
      </p:pic>
      <p:grpSp>
        <p:nvGrpSpPr>
          <p:cNvPr id="25" name="Group 19">
            <a:extLst>
              <a:ext uri="{FF2B5EF4-FFF2-40B4-BE49-F238E27FC236}">
                <a16:creationId xmlns:a16="http://schemas.microsoft.com/office/drawing/2014/main" id="{2EC13974-DDEA-4652-B16D-9E5D43E4E7D8}"/>
              </a:ext>
            </a:extLst>
          </p:cNvPr>
          <p:cNvGrpSpPr/>
          <p:nvPr/>
        </p:nvGrpSpPr>
        <p:grpSpPr>
          <a:xfrm rot="2539826">
            <a:off x="-2792777" y="7723730"/>
            <a:ext cx="7621646" cy="3565095"/>
            <a:chOff x="-18368" y="12458"/>
            <a:chExt cx="678768" cy="317500"/>
          </a:xfrm>
        </p:grpSpPr>
        <p:sp>
          <p:nvSpPr>
            <p:cNvPr id="28" name="Freeform 20">
              <a:extLst>
                <a:ext uri="{FF2B5EF4-FFF2-40B4-BE49-F238E27FC236}">
                  <a16:creationId xmlns:a16="http://schemas.microsoft.com/office/drawing/2014/main" id="{60D0DD85-2E07-4212-992A-4C4CDE4F81CE}"/>
                </a:ext>
              </a:extLst>
            </p:cNvPr>
            <p:cNvSpPr/>
            <p:nvPr/>
          </p:nvSpPr>
          <p:spPr>
            <a:xfrm>
              <a:off x="-18368" y="12458"/>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dirty="0"/>
            </a:p>
          </p:txBody>
        </p:sp>
        <p:sp>
          <p:nvSpPr>
            <p:cNvPr id="29" name="TextBox 21">
              <a:extLst>
                <a:ext uri="{FF2B5EF4-FFF2-40B4-BE49-F238E27FC236}">
                  <a16:creationId xmlns:a16="http://schemas.microsoft.com/office/drawing/2014/main" id="{641FBDCD-365C-48AD-80EE-12743EFBCFCC}"/>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dirty="0"/>
            </a:p>
          </p:txBody>
        </p:sp>
      </p:grpSp>
      <p:pic>
        <p:nvPicPr>
          <p:cNvPr id="5" name="Picture 4">
            <a:extLst>
              <a:ext uri="{FF2B5EF4-FFF2-40B4-BE49-F238E27FC236}">
                <a16:creationId xmlns:a16="http://schemas.microsoft.com/office/drawing/2014/main" id="{0E9CA5F9-073F-4C95-964F-C8AD8571FD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9053" y="2430566"/>
            <a:ext cx="8675759" cy="5783839"/>
          </a:xfrm>
          <a:prstGeom prst="rect">
            <a:avLst/>
          </a:prstGeom>
        </p:spPr>
      </p:pic>
      <p:sp>
        <p:nvSpPr>
          <p:cNvPr id="33" name="TextBox 32">
            <a:extLst>
              <a:ext uri="{FF2B5EF4-FFF2-40B4-BE49-F238E27FC236}">
                <a16:creationId xmlns:a16="http://schemas.microsoft.com/office/drawing/2014/main" id="{44D3968D-7626-4E7B-BBF0-25F888E21131}"/>
              </a:ext>
            </a:extLst>
          </p:cNvPr>
          <p:cNvSpPr txBox="1"/>
          <p:nvPr/>
        </p:nvSpPr>
        <p:spPr>
          <a:xfrm>
            <a:off x="4500695" y="8497995"/>
            <a:ext cx="9737583" cy="954107"/>
          </a:xfrm>
          <a:prstGeom prst="rect">
            <a:avLst/>
          </a:prstGeom>
          <a:noFill/>
        </p:spPr>
        <p:txBody>
          <a:bodyPr wrap="square">
            <a:spAutoFit/>
          </a:bodyPr>
          <a:lstStyle/>
          <a:p>
            <a:pPr algn="ctr"/>
            <a:r>
              <a:rPr lang="en-GB" sz="2800" dirty="0">
                <a:solidFill>
                  <a:schemeClr val="tx1">
                    <a:lumMod val="75000"/>
                    <a:lumOff val="25000"/>
                  </a:schemeClr>
                </a:solidFill>
                <a:latin typeface="DM Sans" panose="020B0604020202020204" charset="0"/>
              </a:rPr>
              <a:t>If you have any questions, please contact me:</a:t>
            </a:r>
          </a:p>
          <a:p>
            <a:pPr algn="ctr"/>
            <a:r>
              <a:rPr lang="en-GB" sz="2800" dirty="0">
                <a:solidFill>
                  <a:schemeClr val="tx1">
                    <a:lumMod val="75000"/>
                    <a:lumOff val="25000"/>
                  </a:schemeClr>
                </a:solidFill>
                <a:latin typeface="DM Sans" panose="020B0604020202020204" charset="0"/>
              </a:rPr>
              <a:t>robin.stahlberg-ozturk@folkuniversitetet.se</a:t>
            </a:r>
          </a:p>
        </p:txBody>
      </p:sp>
      <p:sp>
        <p:nvSpPr>
          <p:cNvPr id="34" name="TextBox 2">
            <a:extLst>
              <a:ext uri="{FF2B5EF4-FFF2-40B4-BE49-F238E27FC236}">
                <a16:creationId xmlns:a16="http://schemas.microsoft.com/office/drawing/2014/main" id="{C535084A-39DF-4B2C-8918-6DF336DD6BC5}"/>
              </a:ext>
            </a:extLst>
          </p:cNvPr>
          <p:cNvSpPr txBox="1"/>
          <p:nvPr/>
        </p:nvSpPr>
        <p:spPr>
          <a:xfrm>
            <a:off x="4212532" y="1425804"/>
            <a:ext cx="9862935" cy="705321"/>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Question and answer session</a:t>
            </a:r>
          </a:p>
        </p:txBody>
      </p:sp>
      <p:pic>
        <p:nvPicPr>
          <p:cNvPr id="35" name="Google Shape;173;g2b1f0ea2a99_0_0">
            <a:extLst>
              <a:ext uri="{FF2B5EF4-FFF2-40B4-BE49-F238E27FC236}">
                <a16:creationId xmlns:a16="http://schemas.microsoft.com/office/drawing/2014/main" id="{E146BC94-9569-49C7-9234-64BD07E35F19}"/>
              </a:ext>
            </a:extLst>
          </p:cNvPr>
          <p:cNvPicPr preferRelativeResize="0"/>
          <p:nvPr/>
        </p:nvPicPr>
        <p:blipFill rotWithShape="1">
          <a:blip r:embed="rId10">
            <a:alphaModFix/>
          </a:blip>
          <a:srcRect/>
          <a:stretch/>
        </p:blipFill>
        <p:spPr>
          <a:xfrm>
            <a:off x="557144" y="244314"/>
            <a:ext cx="3251607" cy="8961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
          <p:cNvSpPr/>
          <p:nvPr/>
        </p:nvSpPr>
        <p:spPr>
          <a:xfrm>
            <a:off x="0" y="8156539"/>
            <a:ext cx="1083809" cy="108380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sp>
      <p:sp>
        <p:nvSpPr>
          <p:cNvPr id="210" name="Google Shape;210;p3"/>
          <p:cNvSpPr/>
          <p:nvPr/>
        </p:nvSpPr>
        <p:spPr>
          <a:xfrm rot="10800000">
            <a:off x="0" y="9240348"/>
            <a:ext cx="1083809" cy="108380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sp>
      <p:sp>
        <p:nvSpPr>
          <p:cNvPr id="211" name="Google Shape;211;p3"/>
          <p:cNvSpPr/>
          <p:nvPr/>
        </p:nvSpPr>
        <p:spPr>
          <a:xfrm rot="-5400000">
            <a:off x="1083809" y="9240348"/>
            <a:ext cx="1083809" cy="108380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sp>
      <p:sp>
        <p:nvSpPr>
          <p:cNvPr id="212" name="Google Shape;212;p3"/>
          <p:cNvSpPr txBox="1"/>
          <p:nvPr/>
        </p:nvSpPr>
        <p:spPr>
          <a:xfrm>
            <a:off x="2710950" y="3308022"/>
            <a:ext cx="12866100" cy="1670586"/>
          </a:xfrm>
          <a:prstGeom prst="rect">
            <a:avLst/>
          </a:prstGeom>
          <a:noFill/>
          <a:ln>
            <a:noFill/>
          </a:ln>
        </p:spPr>
        <p:txBody>
          <a:bodyPr spcFirstLastPara="1" wrap="square" lIns="0" tIns="0" rIns="0" bIns="0" anchor="t" anchorCtr="0">
            <a:spAutoFit/>
          </a:bodyPr>
          <a:lstStyle/>
          <a:p>
            <a:pPr marL="0" marR="0" lvl="0" indent="0" algn="ctr" rtl="0">
              <a:lnSpc>
                <a:spcPct val="117635"/>
              </a:lnSpc>
              <a:spcBef>
                <a:spcPts val="0"/>
              </a:spcBef>
              <a:spcAft>
                <a:spcPts val="0"/>
              </a:spcAft>
              <a:buClr>
                <a:srgbClr val="000000"/>
              </a:buClr>
              <a:buFont typeface="Arial"/>
              <a:buNone/>
            </a:pPr>
            <a:r>
              <a:rPr lang="en-US" sz="4600" b="1" dirty="0">
                <a:solidFill>
                  <a:srgbClr val="593C8F"/>
                </a:solidFill>
              </a:rPr>
              <a:t>WELCOME TO THE MAAS COMMUNITY OF PRACTICE</a:t>
            </a:r>
          </a:p>
          <a:p>
            <a:pPr marL="0" marR="0" lvl="0" indent="0" algn="ctr" rtl="0">
              <a:lnSpc>
                <a:spcPct val="117635"/>
              </a:lnSpc>
              <a:spcBef>
                <a:spcPts val="0"/>
              </a:spcBef>
              <a:spcAft>
                <a:spcPts val="0"/>
              </a:spcAft>
              <a:buClr>
                <a:srgbClr val="000000"/>
              </a:buClr>
              <a:buFont typeface="Arial"/>
              <a:buNone/>
            </a:pPr>
            <a:endParaRPr sz="4600" b="1" dirty="0"/>
          </a:p>
        </p:txBody>
      </p:sp>
      <p:grpSp>
        <p:nvGrpSpPr>
          <p:cNvPr id="213" name="Google Shape;213;p3"/>
          <p:cNvGrpSpPr/>
          <p:nvPr/>
        </p:nvGrpSpPr>
        <p:grpSpPr>
          <a:xfrm rot="2700000">
            <a:off x="14381224" y="7574679"/>
            <a:ext cx="7415398" cy="3565095"/>
            <a:chOff x="0" y="0"/>
            <a:chExt cx="660400" cy="317500"/>
          </a:xfrm>
        </p:grpSpPr>
        <p:sp>
          <p:nvSpPr>
            <p:cNvPr id="214" name="Google Shape;214;p3"/>
            <p:cNvSpPr/>
            <p:nvPr/>
          </p:nvSpPr>
          <p:spPr>
            <a:xfrm>
              <a:off x="0" y="0"/>
              <a:ext cx="660400" cy="317500"/>
            </a:xfrm>
            <a:custGeom>
              <a:avLst/>
              <a:gdLst/>
              <a:ahLst/>
              <a:cxnLst/>
              <a:rect l="l" t="t" r="r" b="b"/>
              <a:pathLst>
                <a:path w="660400" h="317500" extrusionOk="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cmpd="sng">
              <a:solidFill>
                <a:srgbClr val="8CA9AD"/>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txBox="1"/>
            <p:nvPr/>
          </p:nvSpPr>
          <p:spPr>
            <a:xfrm>
              <a:off x="0" y="146050"/>
              <a:ext cx="660400" cy="171450"/>
            </a:xfrm>
            <a:prstGeom prst="rect">
              <a:avLst/>
            </a:prstGeom>
            <a:noFill/>
            <a:ln>
              <a:noFill/>
            </a:ln>
          </p:spPr>
          <p:txBody>
            <a:bodyPr spcFirstLastPara="1" wrap="square" lIns="50800" tIns="50800" rIns="50800" bIns="50800" anchor="ctr" anchorCtr="0">
              <a:noAutofit/>
            </a:bodyPr>
            <a:lstStyle/>
            <a:p>
              <a:pPr marL="0" marR="0" lvl="0" indent="0" algn="ctr" rtl="0">
                <a:lnSpc>
                  <a:spcPct val="141833"/>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6" name="Google Shape;216;p3"/>
          <p:cNvCxnSpPr/>
          <p:nvPr/>
        </p:nvCxnSpPr>
        <p:spPr>
          <a:xfrm>
            <a:off x="13918610" y="8394229"/>
            <a:ext cx="5185216" cy="5132702"/>
          </a:xfrm>
          <a:prstGeom prst="straightConnector1">
            <a:avLst/>
          </a:prstGeom>
          <a:noFill/>
          <a:ln w="28575" cap="flat" cmpd="sng">
            <a:solidFill>
              <a:srgbClr val="8CA9AD"/>
            </a:solidFill>
            <a:prstDash val="solid"/>
            <a:round/>
            <a:headEnd type="none" w="sm" len="sm"/>
            <a:tailEnd type="none" w="sm" len="sm"/>
          </a:ln>
        </p:spPr>
      </p:cxnSp>
      <p:cxnSp>
        <p:nvCxnSpPr>
          <p:cNvPr id="217" name="Google Shape;217;p3"/>
          <p:cNvCxnSpPr/>
          <p:nvPr/>
        </p:nvCxnSpPr>
        <p:spPr>
          <a:xfrm>
            <a:off x="13704664" y="8706905"/>
            <a:ext cx="5038853" cy="5038853"/>
          </a:xfrm>
          <a:prstGeom prst="straightConnector1">
            <a:avLst/>
          </a:prstGeom>
          <a:noFill/>
          <a:ln w="28575" cap="flat" cmpd="sng">
            <a:solidFill>
              <a:srgbClr val="8CA9AD"/>
            </a:solidFill>
            <a:prstDash val="solid"/>
            <a:round/>
            <a:headEnd type="none" w="sm" len="sm"/>
            <a:tailEnd type="none" w="sm" len="sm"/>
          </a:ln>
        </p:spPr>
      </p:cxnSp>
      <p:cxnSp>
        <p:nvCxnSpPr>
          <p:cNvPr id="218" name="Google Shape;218;p3"/>
          <p:cNvCxnSpPr/>
          <p:nvPr/>
        </p:nvCxnSpPr>
        <p:spPr>
          <a:xfrm>
            <a:off x="13525062" y="9065375"/>
            <a:ext cx="4867141" cy="4867141"/>
          </a:xfrm>
          <a:prstGeom prst="straightConnector1">
            <a:avLst/>
          </a:prstGeom>
          <a:noFill/>
          <a:ln w="28575" cap="flat" cmpd="sng">
            <a:solidFill>
              <a:srgbClr val="8CA9AD"/>
            </a:solidFill>
            <a:prstDash val="solid"/>
            <a:round/>
            <a:headEnd type="none" w="sm" len="sm"/>
            <a:tailEnd type="none" w="sm" len="sm"/>
          </a:ln>
        </p:spPr>
      </p:cxnSp>
      <p:cxnSp>
        <p:nvCxnSpPr>
          <p:cNvPr id="219" name="Google Shape;219;p3"/>
          <p:cNvCxnSpPr/>
          <p:nvPr/>
        </p:nvCxnSpPr>
        <p:spPr>
          <a:xfrm>
            <a:off x="13398407" y="9451643"/>
            <a:ext cx="4690515" cy="4690515"/>
          </a:xfrm>
          <a:prstGeom prst="straightConnector1">
            <a:avLst/>
          </a:prstGeom>
          <a:noFill/>
          <a:ln w="28575" cap="flat" cmpd="sng">
            <a:solidFill>
              <a:srgbClr val="8CA9AD"/>
            </a:solidFill>
            <a:prstDash val="solid"/>
            <a:round/>
            <a:headEnd type="none" w="sm" len="sm"/>
            <a:tailEnd type="none" w="sm" len="sm"/>
          </a:ln>
        </p:spPr>
      </p:cxnSp>
      <p:cxnSp>
        <p:nvCxnSpPr>
          <p:cNvPr id="220" name="Google Shape;220;p3"/>
          <p:cNvCxnSpPr/>
          <p:nvPr/>
        </p:nvCxnSpPr>
        <p:spPr>
          <a:xfrm>
            <a:off x="13254553" y="9891320"/>
            <a:ext cx="4347674" cy="4347674"/>
          </a:xfrm>
          <a:prstGeom prst="straightConnector1">
            <a:avLst/>
          </a:prstGeom>
          <a:noFill/>
          <a:ln w="28575" cap="flat" cmpd="sng">
            <a:solidFill>
              <a:srgbClr val="8CA9AD"/>
            </a:solidFill>
            <a:prstDash val="solid"/>
            <a:round/>
            <a:headEnd type="none" w="sm" len="sm"/>
            <a:tailEnd type="none" w="sm" len="sm"/>
          </a:ln>
        </p:spPr>
      </p:cxnSp>
      <p:pic>
        <p:nvPicPr>
          <p:cNvPr id="221" name="Google Shape;221;p3"/>
          <p:cNvPicPr preferRelativeResize="0"/>
          <p:nvPr/>
        </p:nvPicPr>
        <p:blipFill rotWithShape="1">
          <a:blip r:embed="rId6">
            <a:alphaModFix/>
          </a:blip>
          <a:srcRect/>
          <a:stretch/>
        </p:blipFill>
        <p:spPr>
          <a:xfrm>
            <a:off x="12660011" y="256511"/>
            <a:ext cx="5492434" cy="2164019"/>
          </a:xfrm>
          <a:prstGeom prst="rect">
            <a:avLst/>
          </a:prstGeom>
          <a:noFill/>
          <a:ln>
            <a:noFill/>
          </a:ln>
        </p:spPr>
      </p:pic>
      <p:sp>
        <p:nvSpPr>
          <p:cNvPr id="222" name="Google Shape;222;p3"/>
          <p:cNvSpPr txBox="1"/>
          <p:nvPr/>
        </p:nvSpPr>
        <p:spPr>
          <a:xfrm>
            <a:off x="2167618" y="4535630"/>
            <a:ext cx="12968327" cy="1096967"/>
          </a:xfrm>
          <a:prstGeom prst="rect">
            <a:avLst/>
          </a:prstGeom>
          <a:noFill/>
          <a:ln>
            <a:noFill/>
          </a:ln>
        </p:spPr>
        <p:txBody>
          <a:bodyPr spcFirstLastPara="1" wrap="square" lIns="0" tIns="0" rIns="0" bIns="0" anchor="t" anchorCtr="0">
            <a:spAutoFit/>
          </a:bodyPr>
          <a:lstStyle/>
          <a:p>
            <a:pPr marL="0" marR="0" lvl="0" indent="0" algn="ctr" rtl="0">
              <a:lnSpc>
                <a:spcPct val="99000"/>
              </a:lnSpc>
              <a:spcBef>
                <a:spcPts val="0"/>
              </a:spcBef>
              <a:spcAft>
                <a:spcPts val="0"/>
              </a:spcAft>
              <a:buNone/>
            </a:pPr>
            <a:r>
              <a:rPr lang="en-US" sz="3600" dirty="0">
                <a:solidFill>
                  <a:schemeClr val="accent5">
                    <a:lumMod val="75000"/>
                  </a:schemeClr>
                </a:solidFill>
              </a:rPr>
              <a:t>Workshop #6 </a:t>
            </a:r>
          </a:p>
          <a:p>
            <a:pPr marL="0" marR="0" lvl="0" indent="0" algn="ctr" rtl="0">
              <a:lnSpc>
                <a:spcPct val="99000"/>
              </a:lnSpc>
              <a:spcBef>
                <a:spcPts val="0"/>
              </a:spcBef>
              <a:spcAft>
                <a:spcPts val="0"/>
              </a:spcAft>
              <a:buNone/>
            </a:pPr>
            <a:r>
              <a:rPr lang="en-US" sz="3600" b="1" dirty="0">
                <a:solidFill>
                  <a:schemeClr val="accent5">
                    <a:lumMod val="75000"/>
                  </a:schemeClr>
                </a:solidFill>
                <a:effectLst/>
                <a:ea typeface="Arial MT"/>
              </a:rPr>
              <a:t>“Swedish integration programs for refugees and Jobseekers”</a:t>
            </a:r>
            <a:endParaRPr sz="3600" dirty="0">
              <a:solidFill>
                <a:schemeClr val="accent5">
                  <a:lumMod val="75000"/>
                </a:schemeClr>
              </a:solidFill>
            </a:endParaRPr>
          </a:p>
        </p:txBody>
      </p:sp>
      <p:sp>
        <p:nvSpPr>
          <p:cNvPr id="17" name="TextBox 16">
            <a:extLst>
              <a:ext uri="{FF2B5EF4-FFF2-40B4-BE49-F238E27FC236}">
                <a16:creationId xmlns:a16="http://schemas.microsoft.com/office/drawing/2014/main" id="{9EBD70BA-7CFE-4D34-BE51-3B828C0A5749}"/>
              </a:ext>
            </a:extLst>
          </p:cNvPr>
          <p:cNvSpPr txBox="1"/>
          <p:nvPr/>
        </p:nvSpPr>
        <p:spPr>
          <a:xfrm>
            <a:off x="3034726" y="6137938"/>
            <a:ext cx="12237720" cy="923330"/>
          </a:xfrm>
          <a:prstGeom prst="rect">
            <a:avLst/>
          </a:prstGeom>
          <a:noFill/>
        </p:spPr>
        <p:txBody>
          <a:bodyPr wrap="square">
            <a:spAutoFit/>
          </a:bodyPr>
          <a:lstStyle/>
          <a:p>
            <a:r>
              <a:rPr lang="en-GB" sz="5400" dirty="0">
                <a:solidFill>
                  <a:srgbClr val="FE6E78"/>
                </a:solidFill>
              </a:rPr>
              <a:t>Projects for Ukrainian refugees in Sweden</a:t>
            </a:r>
          </a:p>
        </p:txBody>
      </p:sp>
      <p:pic>
        <p:nvPicPr>
          <p:cNvPr id="18" name="Google Shape;173;g2b1f0ea2a99_0_0">
            <a:extLst>
              <a:ext uri="{FF2B5EF4-FFF2-40B4-BE49-F238E27FC236}">
                <a16:creationId xmlns:a16="http://schemas.microsoft.com/office/drawing/2014/main" id="{C38C8E1B-B5D9-4308-BC40-E17075C867A2}"/>
              </a:ext>
            </a:extLst>
          </p:cNvPr>
          <p:cNvPicPr preferRelativeResize="0"/>
          <p:nvPr/>
        </p:nvPicPr>
        <p:blipFill rotWithShape="1">
          <a:blip r:embed="rId7">
            <a:alphaModFix/>
          </a:blip>
          <a:srcRect/>
          <a:stretch/>
        </p:blipFill>
        <p:spPr>
          <a:xfrm>
            <a:off x="685800" y="514838"/>
            <a:ext cx="3429000" cy="10632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33915" y="3960810"/>
            <a:ext cx="10620170" cy="1886584"/>
          </a:xfrm>
          <a:prstGeom prst="rect">
            <a:avLst/>
          </a:prstGeom>
        </p:spPr>
        <p:txBody>
          <a:bodyPr lIns="0" tIns="0" rIns="0" bIns="0" rtlCol="0" anchor="t">
            <a:spAutoFit/>
          </a:bodyPr>
          <a:lstStyle/>
          <a:p>
            <a:pPr algn="ctr">
              <a:lnSpc>
                <a:spcPts val="12399"/>
              </a:lnSpc>
            </a:pPr>
            <a:r>
              <a:rPr lang="en-US" sz="12399" dirty="0">
                <a:solidFill>
                  <a:srgbClr val="593C8F"/>
                </a:solidFill>
                <a:latin typeface="Kollektif Bold"/>
              </a:rPr>
              <a:t>THANK YOU</a:t>
            </a:r>
          </a:p>
        </p:txBody>
      </p:sp>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3123603" y="5475036"/>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3499716" y="1"/>
            <a:ext cx="4788284" cy="18865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6870630" y="3086100"/>
            <a:ext cx="4546740" cy="4114800"/>
          </a:xfrm>
          <a:custGeom>
            <a:avLst/>
            <a:gdLst/>
            <a:ahLst/>
            <a:cxnLst/>
            <a:rect l="l" t="t" r="r" b="b"/>
            <a:pathLst>
              <a:path w="4546740" h="4114800">
                <a:moveTo>
                  <a:pt x="0" y="0"/>
                </a:moveTo>
                <a:lnTo>
                  <a:pt x="4546740" y="0"/>
                </a:lnTo>
                <a:lnTo>
                  <a:pt x="454674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1295400" y="1419418"/>
            <a:ext cx="12866041" cy="1108765"/>
          </a:xfrm>
          <a:prstGeom prst="rect">
            <a:avLst/>
          </a:prstGeom>
        </p:spPr>
        <p:txBody>
          <a:bodyPr lIns="0" tIns="0" rIns="0" bIns="0" rtlCol="0" anchor="t">
            <a:spAutoFit/>
          </a:bodyPr>
          <a:lstStyle/>
          <a:p>
            <a:pPr>
              <a:lnSpc>
                <a:spcPts val="9999"/>
              </a:lnSpc>
            </a:pPr>
            <a:r>
              <a:rPr lang="en-US" sz="6000" dirty="0">
                <a:solidFill>
                  <a:srgbClr val="593C8F"/>
                </a:solidFill>
                <a:latin typeface="Kollektif Bold"/>
              </a:rPr>
              <a:t>Background</a:t>
            </a:r>
          </a:p>
        </p:txBody>
      </p:sp>
      <p:grpSp>
        <p:nvGrpSpPr>
          <p:cNvPr id="14" name="Group 8">
            <a:extLst>
              <a:ext uri="{FF2B5EF4-FFF2-40B4-BE49-F238E27FC236}">
                <a16:creationId xmlns:a16="http://schemas.microsoft.com/office/drawing/2014/main" id="{C6764143-5C07-47E7-BD8B-ED30701DE064}"/>
              </a:ext>
            </a:extLst>
          </p:cNvPr>
          <p:cNvGrpSpPr/>
          <p:nvPr/>
        </p:nvGrpSpPr>
        <p:grpSpPr>
          <a:xfrm rot="2700000">
            <a:off x="14486219" y="7572259"/>
            <a:ext cx="7415398" cy="3565095"/>
            <a:chOff x="0" y="0"/>
            <a:chExt cx="660400" cy="317500"/>
          </a:xfrm>
        </p:grpSpPr>
        <p:sp>
          <p:nvSpPr>
            <p:cNvPr id="15" name="Freeform 9">
              <a:extLst>
                <a:ext uri="{FF2B5EF4-FFF2-40B4-BE49-F238E27FC236}">
                  <a16:creationId xmlns:a16="http://schemas.microsoft.com/office/drawing/2014/main" id="{E3BC3FB6-FCFC-4117-9C83-A4DF77E4464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0">
              <a:extLst>
                <a:ext uri="{FF2B5EF4-FFF2-40B4-BE49-F238E27FC236}">
                  <a16:creationId xmlns:a16="http://schemas.microsoft.com/office/drawing/2014/main" id="{598AE4F2-004F-4F67-811E-661634A1E901}"/>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7" name="AutoShape 11">
            <a:extLst>
              <a:ext uri="{FF2B5EF4-FFF2-40B4-BE49-F238E27FC236}">
                <a16:creationId xmlns:a16="http://schemas.microsoft.com/office/drawing/2014/main" id="{F186C348-38FF-480F-A4D1-59707E5B9788}"/>
              </a:ext>
            </a:extLst>
          </p:cNvPr>
          <p:cNvSpPr/>
          <p:nvPr/>
        </p:nvSpPr>
        <p:spPr>
          <a:xfrm>
            <a:off x="13918610" y="8394229"/>
            <a:ext cx="5185216" cy="5132702"/>
          </a:xfrm>
          <a:prstGeom prst="line">
            <a:avLst/>
          </a:prstGeom>
          <a:ln w="28575" cap="flat">
            <a:solidFill>
              <a:srgbClr val="8CA9AD"/>
            </a:solidFill>
            <a:prstDash val="solid"/>
            <a:headEnd type="none" w="sm" len="sm"/>
            <a:tailEnd type="none" w="sm" len="sm"/>
          </a:ln>
        </p:spPr>
      </p:sp>
      <p:sp>
        <p:nvSpPr>
          <p:cNvPr id="18" name="AutoShape 12">
            <a:extLst>
              <a:ext uri="{FF2B5EF4-FFF2-40B4-BE49-F238E27FC236}">
                <a16:creationId xmlns:a16="http://schemas.microsoft.com/office/drawing/2014/main" id="{2BE0C83E-1E32-4A7A-9032-9649AA1F9285}"/>
              </a:ext>
            </a:extLst>
          </p:cNvPr>
          <p:cNvSpPr/>
          <p:nvPr/>
        </p:nvSpPr>
        <p:spPr>
          <a:xfrm>
            <a:off x="13704664" y="8706905"/>
            <a:ext cx="5038853" cy="5038853"/>
          </a:xfrm>
          <a:prstGeom prst="line">
            <a:avLst/>
          </a:prstGeom>
          <a:ln w="28575" cap="flat">
            <a:solidFill>
              <a:srgbClr val="8CA9AD"/>
            </a:solidFill>
            <a:prstDash val="solid"/>
            <a:headEnd type="none" w="sm" len="sm"/>
            <a:tailEnd type="none" w="sm" len="sm"/>
          </a:ln>
        </p:spPr>
      </p:sp>
      <p:sp>
        <p:nvSpPr>
          <p:cNvPr id="19" name="AutoShape 13">
            <a:extLst>
              <a:ext uri="{FF2B5EF4-FFF2-40B4-BE49-F238E27FC236}">
                <a16:creationId xmlns:a16="http://schemas.microsoft.com/office/drawing/2014/main" id="{E4FB7EF5-A977-4F29-816A-CC1C09416FD9}"/>
              </a:ext>
            </a:extLst>
          </p:cNvPr>
          <p:cNvSpPr/>
          <p:nvPr/>
        </p:nvSpPr>
        <p:spPr>
          <a:xfrm>
            <a:off x="13525062" y="9065375"/>
            <a:ext cx="4867141" cy="4867141"/>
          </a:xfrm>
          <a:prstGeom prst="line">
            <a:avLst/>
          </a:prstGeom>
          <a:ln w="28575" cap="flat">
            <a:solidFill>
              <a:srgbClr val="8CA9AD"/>
            </a:solidFill>
            <a:prstDash val="solid"/>
            <a:headEnd type="none" w="sm" len="sm"/>
            <a:tailEnd type="none" w="sm" len="sm"/>
          </a:ln>
        </p:spPr>
      </p:sp>
      <p:sp>
        <p:nvSpPr>
          <p:cNvPr id="20" name="AutoShape 14">
            <a:extLst>
              <a:ext uri="{FF2B5EF4-FFF2-40B4-BE49-F238E27FC236}">
                <a16:creationId xmlns:a16="http://schemas.microsoft.com/office/drawing/2014/main" id="{DEE15D12-2F9F-4D5C-B557-5E399B74503F}"/>
              </a:ext>
            </a:extLst>
          </p:cNvPr>
          <p:cNvSpPr/>
          <p:nvPr/>
        </p:nvSpPr>
        <p:spPr>
          <a:xfrm>
            <a:off x="13398407" y="9451643"/>
            <a:ext cx="4690515" cy="4690515"/>
          </a:xfrm>
          <a:prstGeom prst="line">
            <a:avLst/>
          </a:prstGeom>
          <a:ln w="28575" cap="flat">
            <a:solidFill>
              <a:srgbClr val="8CA9AD"/>
            </a:solidFill>
            <a:prstDash val="solid"/>
            <a:headEnd type="none" w="sm" len="sm"/>
            <a:tailEnd type="none" w="sm" len="sm"/>
          </a:ln>
        </p:spPr>
      </p:sp>
      <p:sp>
        <p:nvSpPr>
          <p:cNvPr id="21" name="AutoShape 15">
            <a:extLst>
              <a:ext uri="{FF2B5EF4-FFF2-40B4-BE49-F238E27FC236}">
                <a16:creationId xmlns:a16="http://schemas.microsoft.com/office/drawing/2014/main" id="{AB6C0878-2D38-457F-9ED5-7DAB63B0CD48}"/>
              </a:ext>
            </a:extLst>
          </p:cNvPr>
          <p:cNvSpPr/>
          <p:nvPr/>
        </p:nvSpPr>
        <p:spPr>
          <a:xfrm>
            <a:off x="13254553" y="9891320"/>
            <a:ext cx="4347674" cy="4347674"/>
          </a:xfrm>
          <a:prstGeom prst="line">
            <a:avLst/>
          </a:prstGeom>
          <a:ln w="28575" cap="flat">
            <a:solidFill>
              <a:srgbClr val="8CA9AD"/>
            </a:solidFill>
            <a:prstDash val="solid"/>
            <a:headEnd type="none" w="sm" len="sm"/>
            <a:tailEnd type="none" w="sm" len="sm"/>
          </a:ln>
        </p:spPr>
      </p:sp>
      <p:pic>
        <p:nvPicPr>
          <p:cNvPr id="23" name="Picture 22">
            <a:extLst>
              <a:ext uri="{FF2B5EF4-FFF2-40B4-BE49-F238E27FC236}">
                <a16:creationId xmlns:a16="http://schemas.microsoft.com/office/drawing/2014/main" id="{5D76652F-C911-46FE-B615-0FBBD6D46652}"/>
              </a:ext>
            </a:extLst>
          </p:cNvPr>
          <p:cNvPicPr>
            <a:picLocks noChangeAspect="1"/>
          </p:cNvPicPr>
          <p:nvPr/>
        </p:nvPicPr>
        <p:blipFill>
          <a:blip r:embed="rId11"/>
          <a:stretch>
            <a:fillRect/>
          </a:stretch>
        </p:blipFill>
        <p:spPr>
          <a:xfrm>
            <a:off x="14311727" y="256511"/>
            <a:ext cx="3840718" cy="1513243"/>
          </a:xfrm>
          <a:prstGeom prst="rect">
            <a:avLst/>
          </a:prstGeom>
        </p:spPr>
      </p:pic>
      <p:sp>
        <p:nvSpPr>
          <p:cNvPr id="24" name="Content Placeholder 50">
            <a:extLst>
              <a:ext uri="{FF2B5EF4-FFF2-40B4-BE49-F238E27FC236}">
                <a16:creationId xmlns:a16="http://schemas.microsoft.com/office/drawing/2014/main" id="{74581833-D6F3-454A-8ECC-4E729DDDD970}"/>
              </a:ext>
            </a:extLst>
          </p:cNvPr>
          <p:cNvSpPr txBox="1">
            <a:spLocks/>
          </p:cNvSpPr>
          <p:nvPr/>
        </p:nvSpPr>
        <p:spPr>
          <a:xfrm>
            <a:off x="1114289" y="3086100"/>
            <a:ext cx="8212590" cy="57814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6000" indent="-216000" algn="just" defTabSz="518419">
              <a:lnSpc>
                <a:spcPct val="110000"/>
              </a:lnSpc>
              <a:spcBef>
                <a:spcPts val="1000"/>
              </a:spcBef>
              <a:buFont typeface="Arial"/>
              <a:buChar char="•"/>
              <a:defRPr/>
            </a:pPr>
            <a:r>
              <a:rPr lang="en-GB" sz="2400" dirty="0">
                <a:solidFill>
                  <a:schemeClr val="tx1">
                    <a:lumMod val="65000"/>
                    <a:lumOff val="35000"/>
                  </a:schemeClr>
                </a:solidFill>
                <a:latin typeface="DM Sans" panose="020B0604020202020204" charset="0"/>
              </a:rPr>
              <a:t>When many Ukrainian refugees came to Sweden the Swedish civil society took a significant responsibility from the start</a:t>
            </a:r>
          </a:p>
          <a:p>
            <a:pPr marL="216000" indent="-216000" algn="just" defTabSz="518419">
              <a:lnSpc>
                <a:spcPct val="110000"/>
              </a:lnSpc>
              <a:spcBef>
                <a:spcPts val="1000"/>
              </a:spcBef>
              <a:buFont typeface="Arial"/>
              <a:buChar char="•"/>
              <a:defRPr/>
            </a:pPr>
            <a:r>
              <a:rPr lang="en-GB" sz="2400" dirty="0">
                <a:solidFill>
                  <a:schemeClr val="tx1">
                    <a:lumMod val="65000"/>
                    <a:lumOff val="35000"/>
                  </a:schemeClr>
                </a:solidFill>
                <a:latin typeface="DM Sans" panose="020B0604020202020204" charset="0"/>
              </a:rPr>
              <a:t>Folkuniversitetet started courses in Swedish early on to help Ukrainian refugees to integrate in Sweden (Swedish municipalities did not receive state funding to offer Swedish for immigrants for Ukrainian refugees before July 2023)</a:t>
            </a:r>
          </a:p>
          <a:p>
            <a:pPr marL="216000" indent="-216000" algn="just" defTabSz="518419">
              <a:lnSpc>
                <a:spcPct val="110000"/>
              </a:lnSpc>
              <a:spcBef>
                <a:spcPts val="1000"/>
              </a:spcBef>
              <a:buFont typeface="Arial"/>
              <a:buChar char="•"/>
              <a:defRPr/>
            </a:pPr>
            <a:r>
              <a:rPr lang="en-GB" sz="2400" dirty="0">
                <a:solidFill>
                  <a:schemeClr val="tx1">
                    <a:lumMod val="65000"/>
                    <a:lumOff val="35000"/>
                  </a:schemeClr>
                </a:solidFill>
                <a:latin typeface="DM Sans" panose="020B0604020202020204" charset="0"/>
              </a:rPr>
              <a:t>When the European Social Fund opened calls for projects to support the integration and labour market inclusion of Ukrainian refugees Folkuniversitetet applied for funding to be able to give further support in their integration</a:t>
            </a:r>
          </a:p>
        </p:txBody>
      </p:sp>
      <p:pic>
        <p:nvPicPr>
          <p:cNvPr id="25" name="Bildobjekt 4">
            <a:extLst>
              <a:ext uri="{FF2B5EF4-FFF2-40B4-BE49-F238E27FC236}">
                <a16:creationId xmlns:a16="http://schemas.microsoft.com/office/drawing/2014/main" id="{CCEA8A5B-B3FA-4D65-B1C4-E6ED7AB5A0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89516" y="3233372"/>
            <a:ext cx="8060191" cy="5286775"/>
          </a:xfrm>
          <a:prstGeom prst="rect">
            <a:avLst/>
          </a:prstGeom>
        </p:spPr>
      </p:pic>
      <p:pic>
        <p:nvPicPr>
          <p:cNvPr id="26" name="Google Shape;173;g2b1f0ea2a99_0_0">
            <a:extLst>
              <a:ext uri="{FF2B5EF4-FFF2-40B4-BE49-F238E27FC236}">
                <a16:creationId xmlns:a16="http://schemas.microsoft.com/office/drawing/2014/main" id="{80CC062B-ED5D-4983-8F1F-795CC9BD3A92}"/>
              </a:ext>
            </a:extLst>
          </p:cNvPr>
          <p:cNvPicPr preferRelativeResize="0"/>
          <p:nvPr/>
        </p:nvPicPr>
        <p:blipFill rotWithShape="1">
          <a:blip r:embed="rId13">
            <a:alphaModFix/>
          </a:blip>
          <a:srcRect/>
          <a:stretch/>
        </p:blipFill>
        <p:spPr>
          <a:xfrm>
            <a:off x="557144" y="244314"/>
            <a:ext cx="3251607" cy="8961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1521" y="5609249"/>
            <a:ext cx="6046286" cy="1027869"/>
            <a:chOff x="0" y="0"/>
            <a:chExt cx="1592438" cy="270714"/>
          </a:xfrm>
        </p:grpSpPr>
        <p:sp>
          <p:nvSpPr>
            <p:cNvPr id="3" name="Freeform 3"/>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593C8F"/>
            </a:solidFill>
          </p:spPr>
          <p:txBody>
            <a:bodyPr/>
            <a:lstStyle/>
            <a:p>
              <a:endParaRPr lang="en-GB" dirty="0">
                <a:latin typeface="Kollektif Bold" panose="020B0604020202020204" charset="0"/>
              </a:endParaRPr>
            </a:p>
          </p:txBody>
        </p:sp>
        <p:sp>
          <p:nvSpPr>
            <p:cNvPr id="4" name="TextBox 4"/>
            <p:cNvSpPr txBox="1"/>
            <p:nvPr/>
          </p:nvSpPr>
          <p:spPr>
            <a:xfrm>
              <a:off x="0" y="19050"/>
              <a:ext cx="1592438" cy="251664"/>
            </a:xfrm>
            <a:prstGeom prst="rect">
              <a:avLst/>
            </a:prstGeom>
          </p:spPr>
          <p:txBody>
            <a:bodyPr lIns="50800" tIns="50800" rIns="50800" bIns="50800" rtlCol="0" anchor="ctr"/>
            <a:lstStyle/>
            <a:p>
              <a:pPr algn="ctr">
                <a:lnSpc>
                  <a:spcPts val="2553"/>
                </a:lnSpc>
              </a:pPr>
              <a:endParaRPr>
                <a:latin typeface="Kollektif Bold" panose="020B0604020202020204" charset="0"/>
              </a:endParaRPr>
            </a:p>
          </p:txBody>
        </p:sp>
      </p:grpSp>
      <p:grpSp>
        <p:nvGrpSpPr>
          <p:cNvPr id="5" name="Group 5"/>
          <p:cNvGrpSpPr/>
          <p:nvPr/>
        </p:nvGrpSpPr>
        <p:grpSpPr>
          <a:xfrm>
            <a:off x="2481521" y="7070815"/>
            <a:ext cx="6046286" cy="1027869"/>
            <a:chOff x="0" y="0"/>
            <a:chExt cx="1592438" cy="270714"/>
          </a:xfrm>
        </p:grpSpPr>
        <p:sp>
          <p:nvSpPr>
            <p:cNvPr id="6" name="Freeform 6"/>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593C8F"/>
            </a:solidFill>
          </p:spPr>
        </p:sp>
        <p:sp>
          <p:nvSpPr>
            <p:cNvPr id="7" name="TextBox 7"/>
            <p:cNvSpPr txBox="1"/>
            <p:nvPr/>
          </p:nvSpPr>
          <p:spPr>
            <a:xfrm>
              <a:off x="0" y="19050"/>
              <a:ext cx="1592438" cy="251664"/>
            </a:xfrm>
            <a:prstGeom prst="rect">
              <a:avLst/>
            </a:prstGeom>
          </p:spPr>
          <p:txBody>
            <a:bodyPr lIns="50800" tIns="50800" rIns="50800" bIns="50800" rtlCol="0" anchor="ctr"/>
            <a:lstStyle/>
            <a:p>
              <a:pPr algn="ctr">
                <a:lnSpc>
                  <a:spcPts val="2553"/>
                </a:lnSpc>
              </a:pPr>
              <a:endParaRPr>
                <a:latin typeface="Kollektif Bold" panose="020B0604020202020204" charset="0"/>
              </a:endParaRPr>
            </a:p>
          </p:txBody>
        </p:sp>
      </p:grpSp>
      <p:sp>
        <p:nvSpPr>
          <p:cNvPr id="8" name="Freeform 8"/>
          <p:cNvSpPr/>
          <p:nvPr/>
        </p:nvSpPr>
        <p:spPr>
          <a:xfrm rot="-10800000">
            <a:off x="152400" y="831902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1047666" y="8621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36143" y="916302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7204191" y="813748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7204191" y="922129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6120382" y="813748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4" name="Group 14"/>
          <p:cNvGrpSpPr/>
          <p:nvPr/>
        </p:nvGrpSpPr>
        <p:grpSpPr>
          <a:xfrm>
            <a:off x="2435801" y="3894342"/>
            <a:ext cx="6046286" cy="1027869"/>
            <a:chOff x="0" y="0"/>
            <a:chExt cx="1592438" cy="270714"/>
          </a:xfrm>
        </p:grpSpPr>
        <p:sp>
          <p:nvSpPr>
            <p:cNvPr id="15" name="Freeform 15"/>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593C8F"/>
            </a:solidFill>
          </p:spPr>
          <p:txBody>
            <a:bodyPr/>
            <a:lstStyle/>
            <a:p>
              <a:endParaRPr lang="en-GB" dirty="0">
                <a:latin typeface="Kollektif Bold" panose="020B0604020202020204" charset="0"/>
              </a:endParaRPr>
            </a:p>
          </p:txBody>
        </p:sp>
        <p:sp>
          <p:nvSpPr>
            <p:cNvPr id="16" name="TextBox 16"/>
            <p:cNvSpPr txBox="1"/>
            <p:nvPr/>
          </p:nvSpPr>
          <p:spPr>
            <a:xfrm>
              <a:off x="0" y="19050"/>
              <a:ext cx="1592438" cy="251664"/>
            </a:xfrm>
            <a:prstGeom prst="rect">
              <a:avLst/>
            </a:prstGeom>
          </p:spPr>
          <p:txBody>
            <a:bodyPr lIns="50800" tIns="50800" rIns="50800" bIns="50800" rtlCol="0" anchor="ctr"/>
            <a:lstStyle/>
            <a:p>
              <a:pPr algn="ctr">
                <a:lnSpc>
                  <a:spcPts val="2553"/>
                </a:lnSpc>
              </a:pPr>
              <a:endParaRPr>
                <a:latin typeface="Kollektif Bold" panose="020B0604020202020204" charset="0"/>
              </a:endParaRPr>
            </a:p>
          </p:txBody>
        </p:sp>
      </p:grpSp>
      <p:sp>
        <p:nvSpPr>
          <p:cNvPr id="18" name="TextBox 18"/>
          <p:cNvSpPr txBox="1"/>
          <p:nvPr/>
        </p:nvSpPr>
        <p:spPr>
          <a:xfrm>
            <a:off x="2884547" y="4193706"/>
            <a:ext cx="5702716" cy="512961"/>
          </a:xfrm>
          <a:prstGeom prst="rect">
            <a:avLst/>
          </a:prstGeom>
        </p:spPr>
        <p:txBody>
          <a:bodyPr lIns="0" tIns="0" rIns="0" bIns="0" rtlCol="0" anchor="t">
            <a:spAutoFit/>
          </a:bodyPr>
          <a:lstStyle/>
          <a:p>
            <a:pPr>
              <a:lnSpc>
                <a:spcPts val="4000"/>
              </a:lnSpc>
            </a:pPr>
            <a:r>
              <a:rPr lang="en-GB" sz="3600" b="1" dirty="0">
                <a:solidFill>
                  <a:schemeClr val="bg1"/>
                </a:solidFill>
                <a:latin typeface="Kollektif Bold" panose="020B0604020202020204" charset="0"/>
              </a:rPr>
              <a:t>Oct 2022 – Sept 2023</a:t>
            </a:r>
            <a:endParaRPr lang="en-US" sz="4000" b="1" dirty="0">
              <a:solidFill>
                <a:schemeClr val="bg1"/>
              </a:solidFill>
              <a:latin typeface="Kollektif Bold" panose="020B0604020202020204" charset="0"/>
            </a:endParaRPr>
          </a:p>
        </p:txBody>
      </p:sp>
      <p:sp>
        <p:nvSpPr>
          <p:cNvPr id="19" name="TextBox 19"/>
          <p:cNvSpPr txBox="1"/>
          <p:nvPr/>
        </p:nvSpPr>
        <p:spPr>
          <a:xfrm>
            <a:off x="2794611" y="5886829"/>
            <a:ext cx="5702716" cy="1025922"/>
          </a:xfrm>
          <a:prstGeom prst="rect">
            <a:avLst/>
          </a:prstGeom>
        </p:spPr>
        <p:txBody>
          <a:bodyPr lIns="0" tIns="0" rIns="0" bIns="0" rtlCol="0" anchor="t">
            <a:spAutoFit/>
          </a:bodyPr>
          <a:lstStyle/>
          <a:p>
            <a:pPr>
              <a:lnSpc>
                <a:spcPts val="4000"/>
              </a:lnSpc>
            </a:pPr>
            <a:r>
              <a:rPr lang="en-GB" sz="3600" dirty="0">
                <a:solidFill>
                  <a:schemeClr val="bg1"/>
                </a:solidFill>
                <a:latin typeface="Kollektif Bold" panose="020B0604020202020204" charset="0"/>
              </a:rPr>
              <a:t>Oct 2023 – March 2024</a:t>
            </a:r>
          </a:p>
          <a:p>
            <a:pPr>
              <a:lnSpc>
                <a:spcPts val="4000"/>
              </a:lnSpc>
            </a:pPr>
            <a:endParaRPr lang="en-US" sz="4000" dirty="0">
              <a:solidFill>
                <a:schemeClr val="bg1"/>
              </a:solidFill>
              <a:latin typeface="Kollektif Bold" panose="020B0604020202020204" charset="0"/>
            </a:endParaRPr>
          </a:p>
        </p:txBody>
      </p:sp>
      <p:sp>
        <p:nvSpPr>
          <p:cNvPr id="20" name="TextBox 20"/>
          <p:cNvSpPr txBox="1"/>
          <p:nvPr/>
        </p:nvSpPr>
        <p:spPr>
          <a:xfrm>
            <a:off x="2884547" y="7346448"/>
            <a:ext cx="5702716" cy="1025922"/>
          </a:xfrm>
          <a:prstGeom prst="rect">
            <a:avLst/>
          </a:prstGeom>
        </p:spPr>
        <p:txBody>
          <a:bodyPr lIns="0" tIns="0" rIns="0" bIns="0" rtlCol="0" anchor="t">
            <a:spAutoFit/>
          </a:bodyPr>
          <a:lstStyle/>
          <a:p>
            <a:pPr>
              <a:lnSpc>
                <a:spcPts val="4000"/>
              </a:lnSpc>
            </a:pPr>
            <a:r>
              <a:rPr lang="en-GB" sz="3600" dirty="0">
                <a:solidFill>
                  <a:schemeClr val="bg1"/>
                </a:solidFill>
                <a:latin typeface="Kollektif Bold" panose="020B0604020202020204" charset="0"/>
              </a:rPr>
              <a:t>April 2023 – Sept 2023</a:t>
            </a:r>
          </a:p>
          <a:p>
            <a:pPr>
              <a:lnSpc>
                <a:spcPts val="4000"/>
              </a:lnSpc>
            </a:pPr>
            <a:endParaRPr lang="en-US" sz="4000" dirty="0">
              <a:solidFill>
                <a:schemeClr val="bg1"/>
              </a:solidFill>
              <a:latin typeface="Kollektif Bold" panose="020B0604020202020204" charset="0"/>
            </a:endParaRPr>
          </a:p>
        </p:txBody>
      </p:sp>
      <p:sp>
        <p:nvSpPr>
          <p:cNvPr id="21" name="TextBox 21"/>
          <p:cNvSpPr txBox="1"/>
          <p:nvPr/>
        </p:nvSpPr>
        <p:spPr>
          <a:xfrm>
            <a:off x="9107776" y="4291825"/>
            <a:ext cx="6713943" cy="376898"/>
          </a:xfrm>
          <a:prstGeom prst="rect">
            <a:avLst/>
          </a:prstGeom>
        </p:spPr>
        <p:txBody>
          <a:bodyPr lIns="0" tIns="0" rIns="0" bIns="0" rtlCol="0" anchor="t">
            <a:spAutoFit/>
          </a:bodyPr>
          <a:lstStyle/>
          <a:p>
            <a:pPr>
              <a:lnSpc>
                <a:spcPts val="2879"/>
              </a:lnSpc>
            </a:pPr>
            <a:r>
              <a:rPr lang="en-GB" sz="4000" dirty="0">
                <a:solidFill>
                  <a:schemeClr val="tx1">
                    <a:lumMod val="65000"/>
                    <a:lumOff val="35000"/>
                  </a:schemeClr>
                </a:solidFill>
                <a:latin typeface="Kollektif Bold" panose="020B0604020202020204" charset="0"/>
              </a:rPr>
              <a:t>- “Work for Ukrainians”</a:t>
            </a:r>
            <a:endParaRPr lang="en-US" sz="4000" dirty="0">
              <a:solidFill>
                <a:schemeClr val="tx1">
                  <a:lumMod val="65000"/>
                  <a:lumOff val="35000"/>
                </a:schemeClr>
              </a:solidFill>
              <a:latin typeface="Kollektif Bold" panose="020B0604020202020204" charset="0"/>
            </a:endParaRPr>
          </a:p>
        </p:txBody>
      </p:sp>
      <p:sp>
        <p:nvSpPr>
          <p:cNvPr id="22" name="TextBox 22"/>
          <p:cNvSpPr txBox="1"/>
          <p:nvPr/>
        </p:nvSpPr>
        <p:spPr>
          <a:xfrm>
            <a:off x="9077296" y="5970900"/>
            <a:ext cx="8111654" cy="376898"/>
          </a:xfrm>
          <a:prstGeom prst="rect">
            <a:avLst/>
          </a:prstGeom>
        </p:spPr>
        <p:txBody>
          <a:bodyPr wrap="square" lIns="0" tIns="0" rIns="0" bIns="0" rtlCol="0" anchor="t">
            <a:spAutoFit/>
          </a:bodyPr>
          <a:lstStyle/>
          <a:p>
            <a:pPr>
              <a:lnSpc>
                <a:spcPts val="2879"/>
              </a:lnSpc>
            </a:pPr>
            <a:r>
              <a:rPr lang="en-GB" sz="4000" dirty="0">
                <a:solidFill>
                  <a:schemeClr val="tx1">
                    <a:lumMod val="65000"/>
                    <a:lumOff val="35000"/>
                  </a:schemeClr>
                </a:solidFill>
                <a:latin typeface="Kollektif Bold" panose="020B0604020202020204" charset="0"/>
              </a:rPr>
              <a:t>- “Work for Ukrainians Individual”</a:t>
            </a:r>
            <a:endParaRPr lang="en-US" sz="4000" dirty="0">
              <a:solidFill>
                <a:schemeClr val="tx1">
                  <a:lumMod val="65000"/>
                  <a:lumOff val="35000"/>
                </a:schemeClr>
              </a:solidFill>
              <a:latin typeface="Kollektif Bold" panose="020B0604020202020204" charset="0"/>
            </a:endParaRPr>
          </a:p>
        </p:txBody>
      </p:sp>
      <p:sp>
        <p:nvSpPr>
          <p:cNvPr id="23" name="TextBox 23"/>
          <p:cNvSpPr txBox="1"/>
          <p:nvPr/>
        </p:nvSpPr>
        <p:spPr>
          <a:xfrm>
            <a:off x="9077296" y="7432466"/>
            <a:ext cx="6713943" cy="376898"/>
          </a:xfrm>
          <a:prstGeom prst="rect">
            <a:avLst/>
          </a:prstGeom>
        </p:spPr>
        <p:txBody>
          <a:bodyPr lIns="0" tIns="0" rIns="0" bIns="0" rtlCol="0" anchor="t">
            <a:spAutoFit/>
          </a:bodyPr>
          <a:lstStyle/>
          <a:p>
            <a:pPr>
              <a:lnSpc>
                <a:spcPts val="2879"/>
              </a:lnSpc>
            </a:pPr>
            <a:r>
              <a:rPr lang="en-GB" sz="4000" dirty="0">
                <a:solidFill>
                  <a:schemeClr val="tx1">
                    <a:lumMod val="65000"/>
                    <a:lumOff val="35000"/>
                  </a:schemeClr>
                </a:solidFill>
                <a:latin typeface="Kollektif Bold" panose="020B0604020202020204" charset="0"/>
              </a:rPr>
              <a:t>- “Care – for Health Care”</a:t>
            </a:r>
            <a:endParaRPr lang="en-US" sz="4000" dirty="0">
              <a:solidFill>
                <a:schemeClr val="tx1">
                  <a:lumMod val="65000"/>
                  <a:lumOff val="35000"/>
                </a:schemeClr>
              </a:solidFill>
              <a:latin typeface="Kollektif Bold" panose="020B0604020202020204" charset="0"/>
            </a:endParaRPr>
          </a:p>
        </p:txBody>
      </p:sp>
      <p:pic>
        <p:nvPicPr>
          <p:cNvPr id="26" name="Picture 25">
            <a:extLst>
              <a:ext uri="{FF2B5EF4-FFF2-40B4-BE49-F238E27FC236}">
                <a16:creationId xmlns:a16="http://schemas.microsoft.com/office/drawing/2014/main" id="{6D58D243-349D-47EC-AA2E-D092D884BD8D}"/>
              </a:ext>
            </a:extLst>
          </p:cNvPr>
          <p:cNvPicPr>
            <a:picLocks noChangeAspect="1"/>
          </p:cNvPicPr>
          <p:nvPr/>
        </p:nvPicPr>
        <p:blipFill>
          <a:blip r:embed="rId9"/>
          <a:stretch>
            <a:fillRect/>
          </a:stretch>
        </p:blipFill>
        <p:spPr>
          <a:xfrm>
            <a:off x="15163800" y="14556"/>
            <a:ext cx="2977834" cy="1173266"/>
          </a:xfrm>
          <a:prstGeom prst="rect">
            <a:avLst/>
          </a:prstGeom>
        </p:spPr>
      </p:pic>
      <p:sp>
        <p:nvSpPr>
          <p:cNvPr id="25" name="TextBox 24">
            <a:extLst>
              <a:ext uri="{FF2B5EF4-FFF2-40B4-BE49-F238E27FC236}">
                <a16:creationId xmlns:a16="http://schemas.microsoft.com/office/drawing/2014/main" id="{366C01B3-1BEA-4A3F-AFF3-3BED46AE1D53}"/>
              </a:ext>
            </a:extLst>
          </p:cNvPr>
          <p:cNvSpPr txBox="1"/>
          <p:nvPr/>
        </p:nvSpPr>
        <p:spPr>
          <a:xfrm>
            <a:off x="2435801" y="1942814"/>
            <a:ext cx="13684581" cy="1157561"/>
          </a:xfrm>
          <a:prstGeom prst="rect">
            <a:avLst/>
          </a:prstGeom>
          <a:noFill/>
        </p:spPr>
        <p:txBody>
          <a:bodyPr wrap="square">
            <a:spAutoFit/>
          </a:bodyPr>
          <a:lstStyle/>
          <a:p>
            <a:pPr marL="0" marR="0" lvl="0" indent="0" algn="l" defTabSz="518419" rtl="0" eaLnBrk="1" fontAlgn="auto" latinLnBrk="0" hangingPunct="1">
              <a:lnSpc>
                <a:spcPct val="110000"/>
              </a:lnSpc>
              <a:spcBef>
                <a:spcPts val="1000"/>
              </a:spcBef>
              <a:spcAft>
                <a:spcPts val="0"/>
              </a:spcAft>
              <a:buClrTx/>
              <a:buSzTx/>
              <a:buNone/>
              <a:tabLst/>
              <a:defRPr/>
            </a:pPr>
            <a:r>
              <a:rPr kumimoji="0" lang="en-GB" sz="3200" b="0" i="0" u="none" strike="noStrike" kern="1200" cap="none" spc="0" normalizeH="0" baseline="0" noProof="0" dirty="0">
                <a:ln>
                  <a:noFill/>
                </a:ln>
                <a:solidFill>
                  <a:schemeClr val="tx1">
                    <a:lumMod val="65000"/>
                    <a:lumOff val="35000"/>
                  </a:schemeClr>
                </a:solidFill>
                <a:effectLst/>
                <a:uLnTx/>
                <a:uFillTx/>
                <a:latin typeface="DM Sans" panose="020B0604020202020204" charset="0"/>
              </a:rPr>
              <a:t>Folkuniversitetet has run three different projects for Ukrainian refugees, funded by the European Social Fund:</a:t>
            </a:r>
          </a:p>
        </p:txBody>
      </p:sp>
      <p:pic>
        <p:nvPicPr>
          <p:cNvPr id="27" name="Google Shape;173;g2b1f0ea2a99_0_0">
            <a:extLst>
              <a:ext uri="{FF2B5EF4-FFF2-40B4-BE49-F238E27FC236}">
                <a16:creationId xmlns:a16="http://schemas.microsoft.com/office/drawing/2014/main" id="{627B5FE4-F1EA-49C9-A6D3-9F35495FEAF5}"/>
              </a:ext>
            </a:extLst>
          </p:cNvPr>
          <p:cNvPicPr preferRelativeResize="0"/>
          <p:nvPr/>
        </p:nvPicPr>
        <p:blipFill rotWithShape="1">
          <a:blip r:embed="rId10">
            <a:alphaModFix/>
          </a:blip>
          <a:srcRect/>
          <a:stretch/>
        </p:blipFill>
        <p:spPr>
          <a:xfrm>
            <a:off x="557144" y="244314"/>
            <a:ext cx="3251607" cy="8961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109" y="821770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800000">
            <a:off x="-55109" y="930151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02870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1189571" y="1338520"/>
            <a:ext cx="8052600" cy="1128001"/>
          </a:xfrm>
          <a:prstGeom prst="rect">
            <a:avLst/>
          </a:prstGeom>
        </p:spPr>
        <p:txBody>
          <a:bodyPr wrap="square" lIns="0" tIns="0" rIns="0" bIns="0" rtlCol="0" anchor="t">
            <a:spAutoFit/>
          </a:bodyPr>
          <a:lstStyle/>
          <a:p>
            <a:pPr>
              <a:lnSpc>
                <a:spcPts val="10199"/>
              </a:lnSpc>
            </a:pPr>
            <a:r>
              <a:rPr lang="en-US" sz="6000" b="1" dirty="0">
                <a:solidFill>
                  <a:srgbClr val="593C8F"/>
                </a:solidFill>
                <a:latin typeface="Kollektif Bold" panose="020B0604020202020204" charset="0"/>
              </a:rPr>
              <a:t>Main Purpose</a:t>
            </a:r>
          </a:p>
        </p:txBody>
      </p:sp>
      <p:sp>
        <p:nvSpPr>
          <p:cNvPr id="15" name="TextBox 14">
            <a:extLst>
              <a:ext uri="{FF2B5EF4-FFF2-40B4-BE49-F238E27FC236}">
                <a16:creationId xmlns:a16="http://schemas.microsoft.com/office/drawing/2014/main" id="{854313C9-F97D-45F9-8433-EAF3B080B26A}"/>
              </a:ext>
            </a:extLst>
          </p:cNvPr>
          <p:cNvSpPr txBox="1"/>
          <p:nvPr/>
        </p:nvSpPr>
        <p:spPr>
          <a:xfrm>
            <a:off x="10406251" y="3509964"/>
            <a:ext cx="7239000" cy="6028317"/>
          </a:xfrm>
          <a:prstGeom prst="rect">
            <a:avLst/>
          </a:prstGeom>
          <a:noFill/>
        </p:spPr>
        <p:txBody>
          <a:bodyPr wrap="square">
            <a:spAutoFit/>
          </a:bodyPr>
          <a:lstStyle/>
          <a:p>
            <a:pPr marL="0" indent="0" algn="just">
              <a:lnSpc>
                <a:spcPct val="100000"/>
              </a:lnSpc>
              <a:buNone/>
              <a:defRPr/>
            </a:pPr>
            <a:r>
              <a:rPr lang="en-US" sz="3400" dirty="0">
                <a:solidFill>
                  <a:schemeClr val="tx1">
                    <a:lumMod val="65000"/>
                    <a:lumOff val="35000"/>
                  </a:schemeClr>
                </a:solidFill>
                <a:latin typeface="DM Sans" panose="020B0604020202020204" charset="0"/>
              </a:rPr>
              <a:t>Self-sufficiency and inclusion for women and men aged 18 and over, who are covered by the EU's mass displacement directive as a result of the war in Ukraine, and who are in Sweden and judged to be in need of efforts to come to work and become socially involved.</a:t>
            </a:r>
          </a:p>
          <a:p>
            <a:pPr marL="0" indent="0" algn="just">
              <a:buNone/>
              <a:defRPr/>
            </a:pPr>
            <a:endParaRPr lang="en-US" sz="3400" dirty="0">
              <a:latin typeface="DM Sans" panose="020B0604020202020204" charset="0"/>
            </a:endParaRPr>
          </a:p>
          <a:p>
            <a:pPr marL="0" marR="0" lvl="0" indent="0" algn="just" defTabSz="518419" rtl="0" eaLnBrk="1" fontAlgn="auto" latinLnBrk="0" hangingPunct="1">
              <a:lnSpc>
                <a:spcPct val="110000"/>
              </a:lnSpc>
              <a:spcBef>
                <a:spcPts val="1000"/>
              </a:spcBef>
              <a:spcAft>
                <a:spcPts val="0"/>
              </a:spcAft>
              <a:buClrTx/>
              <a:buSzTx/>
              <a:buNone/>
              <a:tabLst/>
              <a:defRPr/>
            </a:pPr>
            <a:endParaRPr lang="en-GB" sz="3400" dirty="0">
              <a:latin typeface="DM Sans" panose="020B0604020202020204" charset="0"/>
            </a:endParaRPr>
          </a:p>
          <a:p>
            <a:pPr algn="just"/>
            <a:endParaRPr lang="en-GB" sz="3400" dirty="0">
              <a:latin typeface="DM Sans" panose="020B0604020202020204" charset="0"/>
            </a:endParaRPr>
          </a:p>
        </p:txBody>
      </p:sp>
      <p:grpSp>
        <p:nvGrpSpPr>
          <p:cNvPr id="28" name="Group 19">
            <a:extLst>
              <a:ext uri="{FF2B5EF4-FFF2-40B4-BE49-F238E27FC236}">
                <a16:creationId xmlns:a16="http://schemas.microsoft.com/office/drawing/2014/main" id="{3B27DBC4-29F8-4814-A07A-6CD17AA33CF2}"/>
              </a:ext>
            </a:extLst>
          </p:cNvPr>
          <p:cNvGrpSpPr/>
          <p:nvPr/>
        </p:nvGrpSpPr>
        <p:grpSpPr>
          <a:xfrm rot="-2700000">
            <a:off x="14444745" y="7243143"/>
            <a:ext cx="7415398" cy="3565095"/>
            <a:chOff x="0" y="0"/>
            <a:chExt cx="660400" cy="317500"/>
          </a:xfrm>
        </p:grpSpPr>
        <p:sp>
          <p:nvSpPr>
            <p:cNvPr id="29" name="Freeform 20">
              <a:extLst>
                <a:ext uri="{FF2B5EF4-FFF2-40B4-BE49-F238E27FC236}">
                  <a16:creationId xmlns:a16="http://schemas.microsoft.com/office/drawing/2014/main" id="{89E8013D-C3FE-44D5-93DA-FB1CF06FCF7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21">
              <a:extLst>
                <a:ext uri="{FF2B5EF4-FFF2-40B4-BE49-F238E27FC236}">
                  <a16:creationId xmlns:a16="http://schemas.microsoft.com/office/drawing/2014/main" id="{646B4DC2-E549-4D99-B112-9EBE3A9F386A}"/>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1" name="AutoShape 23">
            <a:extLst>
              <a:ext uri="{FF2B5EF4-FFF2-40B4-BE49-F238E27FC236}">
                <a16:creationId xmlns:a16="http://schemas.microsoft.com/office/drawing/2014/main" id="{80D3048F-DF64-4273-A636-C5E0D39DD20A}"/>
              </a:ext>
            </a:extLst>
          </p:cNvPr>
          <p:cNvSpPr/>
          <p:nvPr/>
        </p:nvSpPr>
        <p:spPr>
          <a:xfrm flipV="1">
            <a:off x="16638739" y="6648536"/>
            <a:ext cx="5038853" cy="5038853"/>
          </a:xfrm>
          <a:prstGeom prst="line">
            <a:avLst/>
          </a:prstGeom>
          <a:ln w="28575" cap="flat">
            <a:solidFill>
              <a:srgbClr val="8CA9AD"/>
            </a:solidFill>
            <a:prstDash val="solid"/>
            <a:headEnd type="none" w="sm" len="sm"/>
            <a:tailEnd type="none" w="sm" len="sm"/>
          </a:ln>
        </p:spPr>
      </p:sp>
      <p:sp>
        <p:nvSpPr>
          <p:cNvPr id="32" name="AutoShape 24">
            <a:extLst>
              <a:ext uri="{FF2B5EF4-FFF2-40B4-BE49-F238E27FC236}">
                <a16:creationId xmlns:a16="http://schemas.microsoft.com/office/drawing/2014/main" id="{1031939A-576F-41C7-84FD-972DF927B2FB}"/>
              </a:ext>
            </a:extLst>
          </p:cNvPr>
          <p:cNvSpPr/>
          <p:nvPr/>
        </p:nvSpPr>
        <p:spPr>
          <a:xfrm flipV="1">
            <a:off x="15524365" y="7060111"/>
            <a:ext cx="4867141" cy="4867141"/>
          </a:xfrm>
          <a:prstGeom prst="line">
            <a:avLst/>
          </a:prstGeom>
          <a:ln w="28575" cap="flat">
            <a:solidFill>
              <a:srgbClr val="8CA9AD"/>
            </a:solidFill>
            <a:prstDash val="solid"/>
            <a:headEnd type="none" w="sm" len="sm"/>
            <a:tailEnd type="none" w="sm" len="sm"/>
          </a:ln>
        </p:spPr>
      </p:sp>
      <p:sp>
        <p:nvSpPr>
          <p:cNvPr id="33" name="AutoShape 26">
            <a:extLst>
              <a:ext uri="{FF2B5EF4-FFF2-40B4-BE49-F238E27FC236}">
                <a16:creationId xmlns:a16="http://schemas.microsoft.com/office/drawing/2014/main" id="{B40F26DD-EE0E-4FFC-8FFC-437C86E3CFB0}"/>
              </a:ext>
            </a:extLst>
          </p:cNvPr>
          <p:cNvSpPr/>
          <p:nvPr/>
        </p:nvSpPr>
        <p:spPr>
          <a:xfrm flipV="1">
            <a:off x="15524365" y="7933241"/>
            <a:ext cx="4347674" cy="4347674"/>
          </a:xfrm>
          <a:prstGeom prst="line">
            <a:avLst/>
          </a:prstGeom>
          <a:ln w="28575" cap="flat">
            <a:solidFill>
              <a:srgbClr val="8CA9AD"/>
            </a:solidFill>
            <a:prstDash val="solid"/>
            <a:headEnd type="none" w="sm" len="sm"/>
            <a:tailEnd type="none" w="sm" len="sm"/>
          </a:ln>
        </p:spPr>
      </p:sp>
      <p:pic>
        <p:nvPicPr>
          <p:cNvPr id="19" name="Picture 18">
            <a:extLst>
              <a:ext uri="{FF2B5EF4-FFF2-40B4-BE49-F238E27FC236}">
                <a16:creationId xmlns:a16="http://schemas.microsoft.com/office/drawing/2014/main" id="{D1CD7C50-08DB-43AB-A920-E6E9784C7313}"/>
              </a:ext>
            </a:extLst>
          </p:cNvPr>
          <p:cNvPicPr>
            <a:picLocks noChangeAspect="1"/>
          </p:cNvPicPr>
          <p:nvPr/>
        </p:nvPicPr>
        <p:blipFill>
          <a:blip r:embed="rId9"/>
          <a:stretch>
            <a:fillRect/>
          </a:stretch>
        </p:blipFill>
        <p:spPr>
          <a:xfrm>
            <a:off x="15392399" y="256511"/>
            <a:ext cx="2760045" cy="1087457"/>
          </a:xfrm>
          <a:prstGeom prst="rect">
            <a:avLst/>
          </a:prstGeom>
        </p:spPr>
      </p:pic>
      <p:pic>
        <p:nvPicPr>
          <p:cNvPr id="18" name="Bildobjekt 4">
            <a:extLst>
              <a:ext uri="{FF2B5EF4-FFF2-40B4-BE49-F238E27FC236}">
                <a16:creationId xmlns:a16="http://schemas.microsoft.com/office/drawing/2014/main" id="{9E507C3C-3B1A-41B6-89A0-E86C18203D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9091" y="3110405"/>
            <a:ext cx="9003571" cy="5107297"/>
          </a:xfrm>
          <a:prstGeom prst="rect">
            <a:avLst/>
          </a:prstGeom>
        </p:spPr>
      </p:pic>
      <p:pic>
        <p:nvPicPr>
          <p:cNvPr id="20" name="Google Shape;173;g2b1f0ea2a99_0_0">
            <a:extLst>
              <a:ext uri="{FF2B5EF4-FFF2-40B4-BE49-F238E27FC236}">
                <a16:creationId xmlns:a16="http://schemas.microsoft.com/office/drawing/2014/main" id="{31F226B8-9980-4742-AE1C-65968A31AA1A}"/>
              </a:ext>
            </a:extLst>
          </p:cNvPr>
          <p:cNvPicPr preferRelativeResize="0"/>
          <p:nvPr/>
        </p:nvPicPr>
        <p:blipFill rotWithShape="1">
          <a:blip r:embed="rId11">
            <a:alphaModFix/>
          </a:blip>
          <a:srcRect/>
          <a:stretch/>
        </p:blipFill>
        <p:spPr>
          <a:xfrm>
            <a:off x="557144" y="244314"/>
            <a:ext cx="3251607" cy="8961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109" y="821770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800000">
            <a:off x="-55109" y="930151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02870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1059180" y="1090560"/>
            <a:ext cx="14714220" cy="1538883"/>
          </a:xfrm>
          <a:prstGeom prst="rect">
            <a:avLst/>
          </a:prstGeom>
        </p:spPr>
        <p:txBody>
          <a:bodyPr wrap="square" lIns="0" tIns="0" rIns="0" bIns="0" rtlCol="0" anchor="t">
            <a:spAutoFit/>
          </a:bodyPr>
          <a:lstStyle/>
          <a:p>
            <a:pPr algn="ctr"/>
            <a:r>
              <a:rPr lang="en-US" sz="5000" b="1" dirty="0">
                <a:solidFill>
                  <a:srgbClr val="593C8F"/>
                </a:solidFill>
                <a:latin typeface="Kollektif Bold" panose="020B0604020202020204" charset="0"/>
              </a:rPr>
              <a:t>“Work for Ukrainians” and “Work for Ukrainians Individual” </a:t>
            </a:r>
          </a:p>
        </p:txBody>
      </p:sp>
      <p:grpSp>
        <p:nvGrpSpPr>
          <p:cNvPr id="28" name="Group 19">
            <a:extLst>
              <a:ext uri="{FF2B5EF4-FFF2-40B4-BE49-F238E27FC236}">
                <a16:creationId xmlns:a16="http://schemas.microsoft.com/office/drawing/2014/main" id="{3B27DBC4-29F8-4814-A07A-6CD17AA33CF2}"/>
              </a:ext>
            </a:extLst>
          </p:cNvPr>
          <p:cNvGrpSpPr/>
          <p:nvPr/>
        </p:nvGrpSpPr>
        <p:grpSpPr>
          <a:xfrm rot="-2700000">
            <a:off x="13551600" y="6262514"/>
            <a:ext cx="7415398" cy="3565095"/>
            <a:chOff x="0" y="0"/>
            <a:chExt cx="660400" cy="317500"/>
          </a:xfrm>
        </p:grpSpPr>
        <p:sp>
          <p:nvSpPr>
            <p:cNvPr id="29" name="Freeform 20">
              <a:extLst>
                <a:ext uri="{FF2B5EF4-FFF2-40B4-BE49-F238E27FC236}">
                  <a16:creationId xmlns:a16="http://schemas.microsoft.com/office/drawing/2014/main" id="{89E8013D-C3FE-44D5-93DA-FB1CF06FCF7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21">
              <a:extLst>
                <a:ext uri="{FF2B5EF4-FFF2-40B4-BE49-F238E27FC236}">
                  <a16:creationId xmlns:a16="http://schemas.microsoft.com/office/drawing/2014/main" id="{646B4DC2-E549-4D99-B112-9EBE3A9F386A}"/>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1" name="AutoShape 23">
            <a:extLst>
              <a:ext uri="{FF2B5EF4-FFF2-40B4-BE49-F238E27FC236}">
                <a16:creationId xmlns:a16="http://schemas.microsoft.com/office/drawing/2014/main" id="{80D3048F-DF64-4273-A636-C5E0D39DD20A}"/>
              </a:ext>
            </a:extLst>
          </p:cNvPr>
          <p:cNvSpPr/>
          <p:nvPr/>
        </p:nvSpPr>
        <p:spPr>
          <a:xfrm flipV="1">
            <a:off x="16638739" y="6648536"/>
            <a:ext cx="5038853" cy="5038853"/>
          </a:xfrm>
          <a:prstGeom prst="line">
            <a:avLst/>
          </a:prstGeom>
          <a:ln w="28575" cap="flat">
            <a:solidFill>
              <a:srgbClr val="8CA9AD"/>
            </a:solidFill>
            <a:prstDash val="solid"/>
            <a:headEnd type="none" w="sm" len="sm"/>
            <a:tailEnd type="none" w="sm" len="sm"/>
          </a:ln>
        </p:spPr>
      </p:sp>
      <p:sp>
        <p:nvSpPr>
          <p:cNvPr id="32" name="AutoShape 24">
            <a:extLst>
              <a:ext uri="{FF2B5EF4-FFF2-40B4-BE49-F238E27FC236}">
                <a16:creationId xmlns:a16="http://schemas.microsoft.com/office/drawing/2014/main" id="{1031939A-576F-41C7-84FD-972DF927B2FB}"/>
              </a:ext>
            </a:extLst>
          </p:cNvPr>
          <p:cNvSpPr/>
          <p:nvPr/>
        </p:nvSpPr>
        <p:spPr>
          <a:xfrm flipV="1">
            <a:off x="15524365" y="7060111"/>
            <a:ext cx="4867141" cy="4867141"/>
          </a:xfrm>
          <a:prstGeom prst="line">
            <a:avLst/>
          </a:prstGeom>
          <a:ln w="28575" cap="flat">
            <a:solidFill>
              <a:srgbClr val="8CA9AD"/>
            </a:solidFill>
            <a:prstDash val="solid"/>
            <a:headEnd type="none" w="sm" len="sm"/>
            <a:tailEnd type="none" w="sm" len="sm"/>
          </a:ln>
        </p:spPr>
      </p:sp>
      <p:sp>
        <p:nvSpPr>
          <p:cNvPr id="33" name="AutoShape 26">
            <a:extLst>
              <a:ext uri="{FF2B5EF4-FFF2-40B4-BE49-F238E27FC236}">
                <a16:creationId xmlns:a16="http://schemas.microsoft.com/office/drawing/2014/main" id="{B40F26DD-EE0E-4FFC-8FFC-437C86E3CFB0}"/>
              </a:ext>
            </a:extLst>
          </p:cNvPr>
          <p:cNvSpPr/>
          <p:nvPr/>
        </p:nvSpPr>
        <p:spPr>
          <a:xfrm flipV="1">
            <a:off x="15524365" y="7933241"/>
            <a:ext cx="4347674" cy="4347674"/>
          </a:xfrm>
          <a:prstGeom prst="line">
            <a:avLst/>
          </a:prstGeom>
          <a:ln w="28575" cap="flat">
            <a:solidFill>
              <a:srgbClr val="8CA9AD"/>
            </a:solidFill>
            <a:prstDash val="solid"/>
            <a:headEnd type="none" w="sm" len="sm"/>
            <a:tailEnd type="none" w="sm" len="sm"/>
          </a:ln>
        </p:spPr>
      </p:sp>
      <p:pic>
        <p:nvPicPr>
          <p:cNvPr id="19" name="Picture 18">
            <a:extLst>
              <a:ext uri="{FF2B5EF4-FFF2-40B4-BE49-F238E27FC236}">
                <a16:creationId xmlns:a16="http://schemas.microsoft.com/office/drawing/2014/main" id="{D1CD7C50-08DB-43AB-A920-E6E9784C7313}"/>
              </a:ext>
            </a:extLst>
          </p:cNvPr>
          <p:cNvPicPr>
            <a:picLocks noChangeAspect="1"/>
          </p:cNvPicPr>
          <p:nvPr/>
        </p:nvPicPr>
        <p:blipFill>
          <a:blip r:embed="rId9"/>
          <a:stretch>
            <a:fillRect/>
          </a:stretch>
        </p:blipFill>
        <p:spPr>
          <a:xfrm>
            <a:off x="15621000" y="256512"/>
            <a:ext cx="2531444" cy="997388"/>
          </a:xfrm>
          <a:prstGeom prst="rect">
            <a:avLst/>
          </a:prstGeom>
        </p:spPr>
      </p:pic>
      <p:sp>
        <p:nvSpPr>
          <p:cNvPr id="16" name="Content Placeholder 50">
            <a:extLst>
              <a:ext uri="{FF2B5EF4-FFF2-40B4-BE49-F238E27FC236}">
                <a16:creationId xmlns:a16="http://schemas.microsoft.com/office/drawing/2014/main" id="{A87E0AFE-0A66-469C-8D5D-2C65CB72B879}"/>
              </a:ext>
            </a:extLst>
          </p:cNvPr>
          <p:cNvSpPr txBox="1">
            <a:spLocks/>
          </p:cNvSpPr>
          <p:nvPr/>
        </p:nvSpPr>
        <p:spPr>
          <a:xfrm>
            <a:off x="6394526" y="3350978"/>
            <a:ext cx="10649002" cy="6115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6000" indent="-216000" defTabSz="518419">
              <a:lnSpc>
                <a:spcPct val="110000"/>
              </a:lnSpc>
              <a:spcBef>
                <a:spcPts val="1000"/>
              </a:spcBef>
              <a:buFont typeface="Arial"/>
              <a:buChar char="•"/>
              <a:defRPr/>
            </a:pPr>
            <a:r>
              <a:rPr lang="en-GB" sz="3400" dirty="0">
                <a:solidFill>
                  <a:schemeClr val="tx1">
                    <a:lumMod val="65000"/>
                    <a:lumOff val="35000"/>
                  </a:schemeClr>
                </a:solidFill>
                <a:latin typeface="DM Sans" panose="020B0604020202020204" charset="0"/>
              </a:rPr>
              <a:t>The projects were run in five different counties</a:t>
            </a:r>
          </a:p>
          <a:p>
            <a:pPr marL="216000" indent="-216000" defTabSz="518419">
              <a:lnSpc>
                <a:spcPct val="110000"/>
              </a:lnSpc>
              <a:spcBef>
                <a:spcPts val="1000"/>
              </a:spcBef>
              <a:buFont typeface="Arial"/>
              <a:buChar char="•"/>
              <a:defRPr/>
            </a:pPr>
            <a:r>
              <a:rPr lang="en-GB" sz="3400" dirty="0">
                <a:solidFill>
                  <a:schemeClr val="tx1">
                    <a:lumMod val="65000"/>
                    <a:lumOff val="35000"/>
                  </a:schemeClr>
                </a:solidFill>
                <a:latin typeface="DM Sans" panose="020B0604020202020204" charset="0"/>
              </a:rPr>
              <a:t>One lead project manager and five local project managers</a:t>
            </a:r>
          </a:p>
          <a:p>
            <a:pPr marL="216000" indent="-216000" defTabSz="518419">
              <a:lnSpc>
                <a:spcPct val="110000"/>
              </a:lnSpc>
              <a:spcBef>
                <a:spcPts val="1000"/>
              </a:spcBef>
              <a:buFont typeface="Arial"/>
              <a:buChar char="•"/>
              <a:defRPr/>
            </a:pPr>
            <a:r>
              <a:rPr lang="en-GB" sz="3400" dirty="0">
                <a:solidFill>
                  <a:schemeClr val="tx1">
                    <a:lumMod val="65000"/>
                    <a:lumOff val="35000"/>
                  </a:schemeClr>
                </a:solidFill>
                <a:latin typeface="DM Sans" panose="020B0604020202020204" charset="0"/>
              </a:rPr>
              <a:t>Local project teams of guides/coaches, teachers and language support providers</a:t>
            </a:r>
          </a:p>
          <a:p>
            <a:pPr marL="216000" indent="-216000" defTabSz="518419">
              <a:lnSpc>
                <a:spcPct val="110000"/>
              </a:lnSpc>
              <a:spcBef>
                <a:spcPts val="1000"/>
              </a:spcBef>
              <a:buFont typeface="Arial"/>
              <a:buChar char="•"/>
              <a:defRPr/>
            </a:pPr>
            <a:r>
              <a:rPr lang="en-GB" sz="3400" dirty="0">
                <a:solidFill>
                  <a:schemeClr val="tx1">
                    <a:lumMod val="65000"/>
                    <a:lumOff val="35000"/>
                  </a:schemeClr>
                </a:solidFill>
                <a:latin typeface="DM Sans" panose="020B0604020202020204" charset="0"/>
              </a:rPr>
              <a:t>More than 750 Ukrainians participated in the projects</a:t>
            </a:r>
          </a:p>
        </p:txBody>
      </p:sp>
      <p:pic>
        <p:nvPicPr>
          <p:cNvPr id="17" name="Bildobjekt 4">
            <a:extLst>
              <a:ext uri="{FF2B5EF4-FFF2-40B4-BE49-F238E27FC236}">
                <a16:creationId xmlns:a16="http://schemas.microsoft.com/office/drawing/2014/main" id="{BF55A0C0-2BDD-408D-9FC3-725BAEF86E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3391" y="2959661"/>
            <a:ext cx="4496184" cy="5750786"/>
          </a:xfrm>
          <a:prstGeom prst="rect">
            <a:avLst/>
          </a:prstGeom>
        </p:spPr>
      </p:pic>
      <p:pic>
        <p:nvPicPr>
          <p:cNvPr id="20" name="Google Shape;173;g2b1f0ea2a99_0_0">
            <a:extLst>
              <a:ext uri="{FF2B5EF4-FFF2-40B4-BE49-F238E27FC236}">
                <a16:creationId xmlns:a16="http://schemas.microsoft.com/office/drawing/2014/main" id="{BF83415C-9712-4901-A3A9-DC29D6089C3B}"/>
              </a:ext>
            </a:extLst>
          </p:cNvPr>
          <p:cNvPicPr preferRelativeResize="0"/>
          <p:nvPr/>
        </p:nvPicPr>
        <p:blipFill rotWithShape="1">
          <a:blip r:embed="rId11">
            <a:alphaModFix/>
          </a:blip>
          <a:srcRect/>
          <a:stretch/>
        </p:blipFill>
        <p:spPr>
          <a:xfrm>
            <a:off x="557144" y="244314"/>
            <a:ext cx="3251607" cy="896145"/>
          </a:xfrm>
          <a:prstGeom prst="rect">
            <a:avLst/>
          </a:prstGeom>
          <a:noFill/>
          <a:ln>
            <a:noFill/>
          </a:ln>
        </p:spPr>
      </p:pic>
    </p:spTree>
    <p:extLst>
      <p:ext uri="{BB962C8B-B14F-4D97-AF65-F5344CB8AC3E}">
        <p14:creationId xmlns:p14="http://schemas.microsoft.com/office/powerpoint/2010/main" val="427210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080289" y="3222012"/>
            <a:ext cx="1424407" cy="142440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9" name="TextBox 9"/>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0" name="Group 10"/>
          <p:cNvGrpSpPr/>
          <p:nvPr/>
        </p:nvGrpSpPr>
        <p:grpSpPr>
          <a:xfrm>
            <a:off x="1140149" y="5472548"/>
            <a:ext cx="1424407" cy="142440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id="12" name="TextBox 12"/>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3" name="Group 13"/>
          <p:cNvGrpSpPr/>
          <p:nvPr/>
        </p:nvGrpSpPr>
        <p:grpSpPr>
          <a:xfrm>
            <a:off x="1140149" y="7754332"/>
            <a:ext cx="1424407" cy="142440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sp>
        <p:sp>
          <p:nvSpPr>
            <p:cNvPr id="15" name="TextBox 15"/>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6" name="Group 16"/>
          <p:cNvGrpSpPr/>
          <p:nvPr/>
        </p:nvGrpSpPr>
        <p:grpSpPr>
          <a:xfrm>
            <a:off x="9513382" y="3340998"/>
            <a:ext cx="1424407" cy="142440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sp>
        <p:sp>
          <p:nvSpPr>
            <p:cNvPr id="18" name="TextBox 18"/>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solidFill>
                  <a:schemeClr val="accent4">
                    <a:lumMod val="75000"/>
                  </a:schemeClr>
                </a:solidFill>
              </a:endParaRPr>
            </a:p>
          </p:txBody>
        </p:sp>
      </p:grpSp>
      <p:grpSp>
        <p:nvGrpSpPr>
          <p:cNvPr id="22" name="Group 22"/>
          <p:cNvGrpSpPr/>
          <p:nvPr/>
        </p:nvGrpSpPr>
        <p:grpSpPr>
          <a:xfrm>
            <a:off x="9543861" y="7694500"/>
            <a:ext cx="1424407" cy="142440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id="24" name="TextBox 24"/>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sp>
        <p:nvSpPr>
          <p:cNvPr id="25" name="TextBox 25"/>
          <p:cNvSpPr txBox="1"/>
          <p:nvPr/>
        </p:nvSpPr>
        <p:spPr>
          <a:xfrm>
            <a:off x="1600200" y="1590200"/>
            <a:ext cx="10871150" cy="705321"/>
          </a:xfrm>
          <a:prstGeom prst="rect">
            <a:avLst/>
          </a:prstGeom>
        </p:spPr>
        <p:txBody>
          <a:bodyPr wrap="square" lIns="0" tIns="0" rIns="0" bIns="0" rtlCol="0" anchor="t">
            <a:spAutoFit/>
          </a:bodyPr>
          <a:lstStyle/>
          <a:p>
            <a:pPr>
              <a:lnSpc>
                <a:spcPts val="5544"/>
              </a:lnSpc>
            </a:pPr>
            <a:r>
              <a:rPr lang="en-US" sz="5600" dirty="0">
                <a:solidFill>
                  <a:srgbClr val="593C8F"/>
                </a:solidFill>
                <a:latin typeface="Kollektif Bold"/>
              </a:rPr>
              <a:t>Methodology of the projects</a:t>
            </a:r>
          </a:p>
        </p:txBody>
      </p:sp>
      <p:sp>
        <p:nvSpPr>
          <p:cNvPr id="28" name="TextBox 28"/>
          <p:cNvSpPr txBox="1"/>
          <p:nvPr/>
        </p:nvSpPr>
        <p:spPr>
          <a:xfrm>
            <a:off x="3181016" y="5639471"/>
            <a:ext cx="4952999" cy="861774"/>
          </a:xfrm>
          <a:prstGeom prst="rect">
            <a:avLst/>
          </a:prstGeom>
        </p:spPr>
        <p:txBody>
          <a:bodyPr wrap="square" lIns="0" tIns="0" rIns="0" bIns="0" rtlCol="0" anchor="t">
            <a:spAutoFit/>
          </a:bodyPr>
          <a:lstStyle/>
          <a:p>
            <a:pPr>
              <a:defRPr/>
            </a:pPr>
            <a:r>
              <a:rPr kumimoji="0" lang="en-GB" sz="2800" b="0" i="0" u="none" strike="noStrike" kern="1200" cap="none" spc="0" normalizeH="0" baseline="0" noProof="0" dirty="0">
                <a:ln>
                  <a:noFill/>
                </a:ln>
                <a:solidFill>
                  <a:schemeClr val="tx1">
                    <a:lumMod val="65000"/>
                    <a:lumOff val="35000"/>
                  </a:schemeClr>
                </a:solidFill>
                <a:effectLst/>
                <a:uLnTx/>
                <a:uFillTx/>
                <a:latin typeface="DM Sans" panose="020B0604020202020204" charset="0"/>
              </a:rPr>
              <a:t>Customised employment counselling and mentoring</a:t>
            </a:r>
          </a:p>
        </p:txBody>
      </p:sp>
      <p:sp>
        <p:nvSpPr>
          <p:cNvPr id="31" name="TextBox 31"/>
          <p:cNvSpPr txBox="1"/>
          <p:nvPr/>
        </p:nvSpPr>
        <p:spPr>
          <a:xfrm>
            <a:off x="9453173" y="4912816"/>
            <a:ext cx="1424407" cy="524510"/>
          </a:xfrm>
          <a:prstGeom prst="rect">
            <a:avLst/>
          </a:prstGeom>
        </p:spPr>
        <p:txBody>
          <a:bodyPr lIns="0" tIns="0" rIns="0" bIns="0" rtlCol="0" anchor="t">
            <a:spAutoFit/>
          </a:bodyPr>
          <a:lstStyle/>
          <a:p>
            <a:pPr algn="ctr">
              <a:lnSpc>
                <a:spcPts val="4479"/>
              </a:lnSpc>
            </a:pPr>
            <a:r>
              <a:rPr lang="en-US" sz="2799" spc="338" dirty="0">
                <a:solidFill>
                  <a:srgbClr val="FFFFFF"/>
                </a:solidFill>
                <a:latin typeface="DM Sans Bold"/>
              </a:rPr>
              <a:t>APR</a:t>
            </a:r>
          </a:p>
        </p:txBody>
      </p:sp>
      <p:sp>
        <p:nvSpPr>
          <p:cNvPr id="35" name="TextBox 35"/>
          <p:cNvSpPr txBox="1"/>
          <p:nvPr/>
        </p:nvSpPr>
        <p:spPr>
          <a:xfrm>
            <a:off x="3114370" y="3430367"/>
            <a:ext cx="5562600" cy="1292662"/>
          </a:xfrm>
          <a:prstGeom prst="rect">
            <a:avLst/>
          </a:prstGeom>
        </p:spPr>
        <p:txBody>
          <a:bodyPr wrap="square" lIns="0" tIns="0" rIns="0" bIns="0" rtlCol="0" anchor="t">
            <a:spAutoFit/>
          </a:bodyPr>
          <a:lstStyle/>
          <a:p>
            <a:r>
              <a:rPr kumimoji="0" lang="en-GB" sz="2800" b="0" i="0" u="none" strike="noStrike" kern="1200" cap="none" spc="0" normalizeH="0" baseline="0" noProof="0" dirty="0">
                <a:ln>
                  <a:noFill/>
                </a:ln>
                <a:solidFill>
                  <a:schemeClr val="tx1">
                    <a:lumMod val="65000"/>
                    <a:lumOff val="35000"/>
                  </a:schemeClr>
                </a:solidFill>
                <a:effectLst/>
                <a:uLnTx/>
                <a:uFillTx/>
                <a:latin typeface="DM Sans" panose="020B0604020202020204" charset="0"/>
              </a:rPr>
              <a:t>Swedish courses – an important foundation for establishment in the Swedish labour market</a:t>
            </a:r>
            <a:r>
              <a:rPr lang="en-US" sz="2800" dirty="0">
                <a:solidFill>
                  <a:schemeClr val="tx1">
                    <a:lumMod val="65000"/>
                    <a:lumOff val="35000"/>
                  </a:schemeClr>
                </a:solidFill>
                <a:latin typeface="DM Sans" panose="020B0604020202020204" charset="0"/>
              </a:rPr>
              <a:t>.</a:t>
            </a:r>
          </a:p>
        </p:txBody>
      </p:sp>
      <p:sp>
        <p:nvSpPr>
          <p:cNvPr id="37" name="TextBox 37"/>
          <p:cNvSpPr txBox="1"/>
          <p:nvPr/>
        </p:nvSpPr>
        <p:spPr>
          <a:xfrm>
            <a:off x="3261360" y="8179422"/>
            <a:ext cx="4830173" cy="458074"/>
          </a:xfrm>
          <a:prstGeom prst="rect">
            <a:avLst/>
          </a:prstGeom>
        </p:spPr>
        <p:txBody>
          <a:bodyPr wrap="square" lIns="0" tIns="0" rIns="0" bIns="0" rtlCol="0" anchor="t">
            <a:spAutoFit/>
          </a:bodyPr>
          <a:lstStyle/>
          <a:p>
            <a:pPr marR="0" lvl="0" algn="l" defTabSz="518419" rtl="0" eaLnBrk="1" fontAlgn="auto" latinLnBrk="0" hangingPunct="1">
              <a:lnSpc>
                <a:spcPct val="110000"/>
              </a:lnSpc>
              <a:spcBef>
                <a:spcPts val="1000"/>
              </a:spcBef>
              <a:spcAft>
                <a:spcPts val="0"/>
              </a:spcAft>
              <a:buClrTx/>
              <a:buSzTx/>
              <a:tabLst/>
              <a:defRPr/>
            </a:pPr>
            <a:r>
              <a:rPr lang="en-GB" sz="2800" dirty="0">
                <a:solidFill>
                  <a:schemeClr val="tx1">
                    <a:lumMod val="65000"/>
                    <a:lumOff val="35000"/>
                  </a:schemeClr>
                </a:solidFill>
                <a:latin typeface="DM Sans" panose="020B0604020202020204" charset="0"/>
              </a:rPr>
              <a:t>Competence development</a:t>
            </a:r>
          </a:p>
        </p:txBody>
      </p:sp>
      <p:sp>
        <p:nvSpPr>
          <p:cNvPr id="39" name="TextBox 39"/>
          <p:cNvSpPr txBox="1"/>
          <p:nvPr/>
        </p:nvSpPr>
        <p:spPr>
          <a:xfrm>
            <a:off x="11672548" y="5770373"/>
            <a:ext cx="4688759" cy="458074"/>
          </a:xfrm>
          <a:prstGeom prst="rect">
            <a:avLst/>
          </a:prstGeom>
        </p:spPr>
        <p:txBody>
          <a:bodyPr wrap="square" lIns="0" tIns="0" rIns="0" bIns="0" rtlCol="0" anchor="t">
            <a:spAutoFit/>
          </a:bodyPr>
          <a:lstStyle/>
          <a:p>
            <a:pPr marR="0" lvl="0" algn="l" defTabSz="518419" rtl="0" eaLnBrk="1" fontAlgn="auto" latinLnBrk="0" hangingPunct="1">
              <a:lnSpc>
                <a:spcPct val="110000"/>
              </a:lnSpc>
              <a:spcBef>
                <a:spcPts val="1000"/>
              </a:spcBef>
              <a:spcAft>
                <a:spcPts val="0"/>
              </a:spcAft>
              <a:buClrTx/>
              <a:buSzTx/>
              <a:tabLst/>
              <a:defRPr/>
            </a:pPr>
            <a:r>
              <a:rPr kumimoji="0" lang="en-GB" sz="2800" b="0" i="0" u="none" strike="noStrike" kern="1200" cap="none" spc="0" normalizeH="0" baseline="0" noProof="0" dirty="0">
                <a:ln>
                  <a:noFill/>
                </a:ln>
                <a:solidFill>
                  <a:schemeClr val="tx1">
                    <a:lumMod val="65000"/>
                    <a:lumOff val="35000"/>
                  </a:schemeClr>
                </a:solidFill>
                <a:effectLst/>
                <a:uLnTx/>
                <a:uFillTx/>
                <a:latin typeface="DM Sans" panose="020B0604020202020204" charset="0"/>
              </a:rPr>
              <a:t>Health promotion activities</a:t>
            </a:r>
          </a:p>
        </p:txBody>
      </p:sp>
      <p:sp>
        <p:nvSpPr>
          <p:cNvPr id="41" name="TextBox 41"/>
          <p:cNvSpPr txBox="1"/>
          <p:nvPr/>
        </p:nvSpPr>
        <p:spPr>
          <a:xfrm>
            <a:off x="11672548" y="3507921"/>
            <a:ext cx="5213191" cy="1406026"/>
          </a:xfrm>
          <a:prstGeom prst="rect">
            <a:avLst/>
          </a:prstGeom>
        </p:spPr>
        <p:txBody>
          <a:bodyPr wrap="square" lIns="0" tIns="0" rIns="0" bIns="0" rtlCol="0" anchor="t">
            <a:spAutoFit/>
          </a:bodyPr>
          <a:lstStyle/>
          <a:p>
            <a:pPr marR="0" lvl="0" algn="l" defTabSz="518419" rtl="0" eaLnBrk="1" fontAlgn="auto" latinLnBrk="0" hangingPunct="1">
              <a:lnSpc>
                <a:spcPct val="110000"/>
              </a:lnSpc>
              <a:spcBef>
                <a:spcPts val="1000"/>
              </a:spcBef>
              <a:spcAft>
                <a:spcPts val="0"/>
              </a:spcAft>
              <a:buClrTx/>
              <a:buSzTx/>
              <a:tabLst/>
              <a:defRPr/>
            </a:pPr>
            <a:r>
              <a:rPr lang="en-GB" sz="2800" dirty="0">
                <a:solidFill>
                  <a:schemeClr val="tx1">
                    <a:lumMod val="65000"/>
                    <a:lumOff val="35000"/>
                  </a:schemeClr>
                </a:solidFill>
                <a:latin typeface="DM Sans" panose="020B0604020202020204" charset="0"/>
              </a:rPr>
              <a:t>Social and cultural activities to promote social participation in society and wellbeing</a:t>
            </a:r>
          </a:p>
        </p:txBody>
      </p:sp>
      <p:sp>
        <p:nvSpPr>
          <p:cNvPr id="43" name="TextBox 43"/>
          <p:cNvSpPr txBox="1"/>
          <p:nvPr/>
        </p:nvSpPr>
        <p:spPr>
          <a:xfrm>
            <a:off x="11811000" y="8179422"/>
            <a:ext cx="3520886" cy="458074"/>
          </a:xfrm>
          <a:prstGeom prst="rect">
            <a:avLst/>
          </a:prstGeom>
        </p:spPr>
        <p:txBody>
          <a:bodyPr lIns="0" tIns="0" rIns="0" bIns="0" rtlCol="0" anchor="t">
            <a:spAutoFit/>
          </a:bodyPr>
          <a:lstStyle/>
          <a:p>
            <a:pPr marR="0" lvl="0" algn="l" defTabSz="518419" rtl="0" eaLnBrk="1" fontAlgn="auto" latinLnBrk="0" hangingPunct="1">
              <a:lnSpc>
                <a:spcPct val="110000"/>
              </a:lnSpc>
              <a:spcBef>
                <a:spcPts val="1000"/>
              </a:spcBef>
              <a:spcAft>
                <a:spcPts val="0"/>
              </a:spcAft>
              <a:buClrTx/>
              <a:buSzTx/>
              <a:tabLst/>
              <a:defRPr/>
            </a:pPr>
            <a:r>
              <a:rPr lang="en-GB" sz="2800" dirty="0">
                <a:solidFill>
                  <a:schemeClr val="tx1">
                    <a:lumMod val="65000"/>
                    <a:lumOff val="35000"/>
                  </a:schemeClr>
                </a:solidFill>
                <a:latin typeface="DM Sans" panose="020B0604020202020204" charset="0"/>
              </a:rPr>
              <a:t>Internship</a:t>
            </a:r>
            <a:endParaRPr kumimoji="0" lang="en-GB" sz="2800" b="0" i="0" u="none" strike="noStrike" kern="1200" cap="none" spc="0" normalizeH="0" baseline="0" noProof="0" dirty="0">
              <a:ln>
                <a:noFill/>
              </a:ln>
              <a:solidFill>
                <a:schemeClr val="tx1">
                  <a:lumMod val="65000"/>
                  <a:lumOff val="35000"/>
                </a:schemeClr>
              </a:solidFill>
              <a:effectLst/>
              <a:uLnTx/>
              <a:uFillTx/>
              <a:latin typeface="DM Sans" panose="020B0604020202020204" charset="0"/>
            </a:endParaRPr>
          </a:p>
        </p:txBody>
      </p:sp>
      <p:sp>
        <p:nvSpPr>
          <p:cNvPr id="44" name="Freeform 44"/>
          <p:cNvSpPr/>
          <p:nvPr/>
        </p:nvSpPr>
        <p:spPr>
          <a:xfrm>
            <a:off x="16717396" y="812160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5" name="Freeform 45"/>
          <p:cNvSpPr/>
          <p:nvPr/>
        </p:nvSpPr>
        <p:spPr>
          <a:xfrm rot="5400000" flipH="1" flipV="1">
            <a:off x="17204191" y="92054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6" name="Freeform 46"/>
          <p:cNvSpPr/>
          <p:nvPr/>
        </p:nvSpPr>
        <p:spPr>
          <a:xfrm rot="-10800000">
            <a:off x="16120382" y="92054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48" name="Picture 47">
            <a:extLst>
              <a:ext uri="{FF2B5EF4-FFF2-40B4-BE49-F238E27FC236}">
                <a16:creationId xmlns:a16="http://schemas.microsoft.com/office/drawing/2014/main" id="{970DDD9F-E17C-4D84-B865-751AEF35595D}"/>
              </a:ext>
            </a:extLst>
          </p:cNvPr>
          <p:cNvPicPr>
            <a:picLocks noChangeAspect="1"/>
          </p:cNvPicPr>
          <p:nvPr/>
        </p:nvPicPr>
        <p:blipFill>
          <a:blip r:embed="rId8"/>
          <a:stretch>
            <a:fillRect/>
          </a:stretch>
        </p:blipFill>
        <p:spPr>
          <a:xfrm>
            <a:off x="15284008" y="14556"/>
            <a:ext cx="2857625" cy="1125904"/>
          </a:xfrm>
          <a:prstGeom prst="rect">
            <a:avLst/>
          </a:prstGeom>
        </p:spPr>
      </p:pic>
      <p:grpSp>
        <p:nvGrpSpPr>
          <p:cNvPr id="52" name="Group 7">
            <a:extLst>
              <a:ext uri="{FF2B5EF4-FFF2-40B4-BE49-F238E27FC236}">
                <a16:creationId xmlns:a16="http://schemas.microsoft.com/office/drawing/2014/main" id="{EF08591E-D919-47E0-9A3E-EDF165A9A476}"/>
              </a:ext>
            </a:extLst>
          </p:cNvPr>
          <p:cNvGrpSpPr/>
          <p:nvPr/>
        </p:nvGrpSpPr>
        <p:grpSpPr>
          <a:xfrm>
            <a:off x="9543862" y="5358154"/>
            <a:ext cx="1424407" cy="1424407"/>
            <a:chOff x="0" y="0"/>
            <a:chExt cx="812800" cy="812800"/>
          </a:xfrm>
        </p:grpSpPr>
        <p:sp>
          <p:nvSpPr>
            <p:cNvPr id="53" name="Freeform 8">
              <a:extLst>
                <a:ext uri="{FF2B5EF4-FFF2-40B4-BE49-F238E27FC236}">
                  <a16:creationId xmlns:a16="http://schemas.microsoft.com/office/drawing/2014/main" id="{7347A49F-DEEE-45A0-9F10-82F5C4F000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54" name="TextBox 9">
              <a:extLst>
                <a:ext uri="{FF2B5EF4-FFF2-40B4-BE49-F238E27FC236}">
                  <a16:creationId xmlns:a16="http://schemas.microsoft.com/office/drawing/2014/main" id="{BADE05E1-EC82-4CBB-A293-45F6D19CE9DD}"/>
                </a:ext>
              </a:extLst>
            </p:cNvPr>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pic>
        <p:nvPicPr>
          <p:cNvPr id="55" name="Google Shape;173;g2b1f0ea2a99_0_0">
            <a:extLst>
              <a:ext uri="{FF2B5EF4-FFF2-40B4-BE49-F238E27FC236}">
                <a16:creationId xmlns:a16="http://schemas.microsoft.com/office/drawing/2014/main" id="{3FE1A75B-377C-440F-8CD2-17D8B6528F84}"/>
              </a:ext>
            </a:extLst>
          </p:cNvPr>
          <p:cNvPicPr preferRelativeResize="0"/>
          <p:nvPr/>
        </p:nvPicPr>
        <p:blipFill rotWithShape="1">
          <a:blip r:embed="rId9">
            <a:alphaModFix/>
          </a:blip>
          <a:srcRect/>
          <a:stretch/>
        </p:blipFill>
        <p:spPr>
          <a:xfrm>
            <a:off x="557144" y="244314"/>
            <a:ext cx="3251607" cy="896145"/>
          </a:xfrm>
          <a:prstGeom prst="rect">
            <a:avLst/>
          </a:prstGeom>
          <a:noFill/>
          <a:ln>
            <a:noFill/>
          </a:ln>
        </p:spPr>
      </p:pic>
    </p:spTree>
    <p:extLst>
      <p:ext uri="{BB962C8B-B14F-4D97-AF65-F5344CB8AC3E}">
        <p14:creationId xmlns:p14="http://schemas.microsoft.com/office/powerpoint/2010/main" val="192071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991600" y="6882629"/>
            <a:ext cx="7552103" cy="1468302"/>
            <a:chOff x="0" y="0"/>
            <a:chExt cx="1232735" cy="205000"/>
          </a:xfrm>
        </p:grpSpPr>
        <p:sp>
          <p:nvSpPr>
            <p:cNvPr id="4" name="Freeform 4"/>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48CFAE"/>
            </a:solidFill>
          </p:spPr>
        </p:sp>
        <p:sp>
          <p:nvSpPr>
            <p:cNvPr id="5" name="TextBox 5"/>
            <p:cNvSpPr txBox="1"/>
            <p:nvPr/>
          </p:nvSpPr>
          <p:spPr>
            <a:xfrm>
              <a:off x="0" y="19050"/>
              <a:ext cx="1232735" cy="185950"/>
            </a:xfrm>
            <a:prstGeom prst="rect">
              <a:avLst/>
            </a:prstGeom>
          </p:spPr>
          <p:txBody>
            <a:bodyPr lIns="50800" tIns="50800" rIns="50800" bIns="50800" rtlCol="0" anchor="ctr"/>
            <a:lstStyle/>
            <a:p>
              <a:pPr algn="ctr">
                <a:lnSpc>
                  <a:spcPts val="2553"/>
                </a:lnSpc>
              </a:pPr>
              <a:endParaRPr dirty="0"/>
            </a:p>
          </p:txBody>
        </p:sp>
      </p:grpSp>
      <p:grpSp>
        <p:nvGrpSpPr>
          <p:cNvPr id="6" name="Group 6"/>
          <p:cNvGrpSpPr/>
          <p:nvPr/>
        </p:nvGrpSpPr>
        <p:grpSpPr>
          <a:xfrm>
            <a:off x="2116406" y="4409349"/>
            <a:ext cx="7428512" cy="1468302"/>
            <a:chOff x="0" y="0"/>
            <a:chExt cx="1232735" cy="205000"/>
          </a:xfrm>
        </p:grpSpPr>
        <p:sp>
          <p:nvSpPr>
            <p:cNvPr id="7" name="Freeform 7"/>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E6D73"/>
            </a:solidFill>
          </p:spPr>
          <p:txBody>
            <a:bodyPr/>
            <a:lstStyle/>
            <a:p>
              <a:endParaRPr lang="en-GB" dirty="0"/>
            </a:p>
          </p:txBody>
        </p:sp>
        <p:sp>
          <p:nvSpPr>
            <p:cNvPr id="8" name="TextBox 8"/>
            <p:cNvSpPr txBox="1"/>
            <p:nvPr/>
          </p:nvSpPr>
          <p:spPr>
            <a:xfrm>
              <a:off x="0" y="19050"/>
              <a:ext cx="1232735" cy="185950"/>
            </a:xfrm>
            <a:prstGeom prst="rect">
              <a:avLst/>
            </a:prstGeom>
          </p:spPr>
          <p:txBody>
            <a:bodyPr lIns="50800" tIns="50800" rIns="50800" bIns="50800" rtlCol="0" anchor="ctr"/>
            <a:lstStyle/>
            <a:p>
              <a:pPr algn="ctr">
                <a:lnSpc>
                  <a:spcPts val="2553"/>
                </a:lnSpc>
              </a:pPr>
              <a:endParaRPr dirty="0"/>
            </a:p>
          </p:txBody>
        </p:sp>
      </p:grpSp>
      <p:sp>
        <p:nvSpPr>
          <p:cNvPr id="12" name="TextBox 12"/>
          <p:cNvSpPr txBox="1"/>
          <p:nvPr/>
        </p:nvSpPr>
        <p:spPr>
          <a:xfrm>
            <a:off x="9448800" y="7022026"/>
            <a:ext cx="10134667" cy="1654684"/>
          </a:xfrm>
          <a:prstGeom prst="rect">
            <a:avLst/>
          </a:prstGeom>
        </p:spPr>
        <p:txBody>
          <a:bodyPr wrap="square" lIns="0" tIns="0" rIns="0" bIns="0" rtlCol="0" anchor="t">
            <a:spAutoFit/>
          </a:bodyPr>
          <a:lstStyle/>
          <a:p>
            <a:pPr defTabSz="518419">
              <a:lnSpc>
                <a:spcPct val="110000"/>
              </a:lnSpc>
              <a:spcBef>
                <a:spcPts val="1000"/>
              </a:spcBef>
              <a:defRPr/>
            </a:pPr>
            <a:r>
              <a:rPr lang="en-US" sz="2800" b="1" dirty="0">
                <a:solidFill>
                  <a:schemeClr val="bg1"/>
                </a:solidFill>
                <a:latin typeface="Aptos" panose="020B0004020202020204" pitchFamily="34" charset="0"/>
              </a:rPr>
              <a:t>Lectures for community-oriented purposes </a:t>
            </a:r>
          </a:p>
          <a:p>
            <a:pPr defTabSz="518419">
              <a:lnSpc>
                <a:spcPct val="110000"/>
              </a:lnSpc>
              <a:spcBef>
                <a:spcPts val="1000"/>
              </a:spcBef>
              <a:defRPr/>
            </a:pPr>
            <a:r>
              <a:rPr lang="en-US" sz="2800" b="1" dirty="0">
                <a:solidFill>
                  <a:schemeClr val="bg1"/>
                </a:solidFill>
                <a:latin typeface="Aptos" panose="020B0004020202020204" pitchFamily="34" charset="0"/>
              </a:rPr>
              <a:t>*</a:t>
            </a:r>
            <a:r>
              <a:rPr lang="en-US" sz="2400" dirty="0">
                <a:solidFill>
                  <a:schemeClr val="bg1"/>
                </a:solidFill>
                <a:latin typeface="Aptos" panose="020B0004020202020204" pitchFamily="34" charset="0"/>
              </a:rPr>
              <a:t>Example: Entrepreneurship / how to start a business.</a:t>
            </a:r>
          </a:p>
          <a:p>
            <a:pPr marR="0" lvl="0" algn="l" defTabSz="518419" rtl="0" eaLnBrk="1" fontAlgn="auto" latinLnBrk="0" hangingPunct="1">
              <a:lnSpc>
                <a:spcPct val="110000"/>
              </a:lnSpc>
              <a:spcBef>
                <a:spcPts val="1000"/>
              </a:spcBef>
              <a:spcAft>
                <a:spcPts val="0"/>
              </a:spcAft>
              <a:buClrTx/>
              <a:buSzTx/>
              <a:tabLst/>
              <a:defRPr/>
            </a:pPr>
            <a:endParaRPr lang="en-US" sz="2800" b="1" dirty="0">
              <a:solidFill>
                <a:schemeClr val="bg1"/>
              </a:solidFill>
              <a:latin typeface="Aptos" panose="020B0004020202020204" pitchFamily="34" charset="0"/>
            </a:endParaRPr>
          </a:p>
        </p:txBody>
      </p:sp>
      <p:sp>
        <p:nvSpPr>
          <p:cNvPr id="13" name="TextBox 13"/>
          <p:cNvSpPr txBox="1"/>
          <p:nvPr/>
        </p:nvSpPr>
        <p:spPr>
          <a:xfrm>
            <a:off x="2286000" y="4886047"/>
            <a:ext cx="7428511" cy="769441"/>
          </a:xfrm>
          <a:prstGeom prst="rect">
            <a:avLst/>
          </a:prstGeom>
        </p:spPr>
        <p:txBody>
          <a:bodyPr wrap="square" lIns="0" tIns="0" rIns="0" bIns="0" rtlCol="0" anchor="t">
            <a:spAutoFit/>
          </a:bodyPr>
          <a:lstStyle/>
          <a:p>
            <a:pPr algn="ctr">
              <a:lnSpc>
                <a:spcPts val="3000"/>
              </a:lnSpc>
            </a:pPr>
            <a:r>
              <a:rPr lang="en-GB" sz="2800" b="1" dirty="0">
                <a:solidFill>
                  <a:schemeClr val="bg1"/>
                </a:solidFill>
                <a:latin typeface="Kollektif Bold" panose="020B0604020202020204" charset="0"/>
              </a:rPr>
              <a:t>Labour market adapted diploma courses</a:t>
            </a:r>
          </a:p>
          <a:p>
            <a:pPr algn="ctr">
              <a:lnSpc>
                <a:spcPts val="3000"/>
              </a:lnSpc>
            </a:pPr>
            <a:endParaRPr lang="en-US" sz="3000" dirty="0">
              <a:solidFill>
                <a:schemeClr val="bg1"/>
              </a:solidFill>
              <a:latin typeface="Kollektif Bold" panose="020B0604020202020204" charset="0"/>
            </a:endParaRPr>
          </a:p>
        </p:txBody>
      </p:sp>
      <p:grpSp>
        <p:nvGrpSpPr>
          <p:cNvPr id="30" name="Group 30"/>
          <p:cNvGrpSpPr/>
          <p:nvPr/>
        </p:nvGrpSpPr>
        <p:grpSpPr>
          <a:xfrm rot="2700000">
            <a:off x="-2625281" y="-4173392"/>
            <a:ext cx="7415398" cy="3565095"/>
            <a:chOff x="0" y="0"/>
            <a:chExt cx="660400" cy="317500"/>
          </a:xfrm>
        </p:grpSpPr>
        <p:sp>
          <p:nvSpPr>
            <p:cNvPr id="31" name="Freeform 31"/>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2" name="TextBox 32"/>
            <p:cNvSpPr txBox="1"/>
            <p:nvPr/>
          </p:nvSpPr>
          <p:spPr>
            <a:xfrm>
              <a:off x="0" y="146050"/>
              <a:ext cx="660400" cy="171450"/>
            </a:xfrm>
            <a:prstGeom prst="rect">
              <a:avLst/>
            </a:prstGeom>
          </p:spPr>
          <p:txBody>
            <a:bodyPr lIns="50800" tIns="50800" rIns="50800" bIns="50800" rtlCol="0" anchor="ctr"/>
            <a:lstStyle/>
            <a:p>
              <a:pPr algn="ctr">
                <a:lnSpc>
                  <a:spcPts val="2553"/>
                </a:lnSpc>
              </a:pPr>
              <a:endParaRPr dirty="0"/>
            </a:p>
          </p:txBody>
        </p:sp>
      </p:grpSp>
      <p:sp>
        <p:nvSpPr>
          <p:cNvPr id="33" name="AutoShape 33"/>
          <p:cNvSpPr/>
          <p:nvPr/>
        </p:nvSpPr>
        <p:spPr>
          <a:xfrm>
            <a:off x="-3697208" y="-3946658"/>
            <a:ext cx="5185216" cy="5132702"/>
          </a:xfrm>
          <a:prstGeom prst="line">
            <a:avLst/>
          </a:prstGeom>
          <a:ln w="28575" cap="flat">
            <a:solidFill>
              <a:srgbClr val="8CA9AD"/>
            </a:solidFill>
            <a:prstDash val="solid"/>
            <a:headEnd type="none" w="sm" len="sm"/>
            <a:tailEnd type="none" w="sm" len="sm"/>
          </a:ln>
        </p:spPr>
      </p:sp>
      <p:sp>
        <p:nvSpPr>
          <p:cNvPr id="34" name="AutoShape 34"/>
          <p:cNvSpPr/>
          <p:nvPr/>
        </p:nvSpPr>
        <p:spPr>
          <a:xfrm>
            <a:off x="-3881996" y="-3576898"/>
            <a:ext cx="5038853" cy="5038853"/>
          </a:xfrm>
          <a:prstGeom prst="line">
            <a:avLst/>
          </a:prstGeom>
          <a:ln w="28575" cap="flat">
            <a:solidFill>
              <a:srgbClr val="8CA9AD"/>
            </a:solidFill>
            <a:prstDash val="solid"/>
            <a:headEnd type="none" w="sm" len="sm"/>
            <a:tailEnd type="none" w="sm" len="sm"/>
          </a:ln>
        </p:spPr>
      </p:sp>
      <p:sp>
        <p:nvSpPr>
          <p:cNvPr id="35" name="AutoShape 35"/>
          <p:cNvSpPr/>
          <p:nvPr/>
        </p:nvSpPr>
        <p:spPr>
          <a:xfrm>
            <a:off x="-4012885" y="-3151858"/>
            <a:ext cx="4867141" cy="4867141"/>
          </a:xfrm>
          <a:prstGeom prst="line">
            <a:avLst/>
          </a:prstGeom>
          <a:ln w="28575" cap="flat">
            <a:solidFill>
              <a:srgbClr val="8CA9AD"/>
            </a:solidFill>
            <a:prstDash val="solid"/>
            <a:headEnd type="none" w="sm" len="sm"/>
            <a:tailEnd type="none" w="sm" len="sm"/>
          </a:ln>
        </p:spPr>
      </p:sp>
      <p:sp>
        <p:nvSpPr>
          <p:cNvPr id="36" name="AutoShape 36"/>
          <p:cNvSpPr/>
          <p:nvPr/>
        </p:nvSpPr>
        <p:spPr>
          <a:xfrm>
            <a:off x="-3979371" y="-2655908"/>
            <a:ext cx="4690515" cy="4690515"/>
          </a:xfrm>
          <a:prstGeom prst="line">
            <a:avLst/>
          </a:prstGeom>
          <a:ln w="28575" cap="flat">
            <a:solidFill>
              <a:srgbClr val="8CA9AD"/>
            </a:solidFill>
            <a:prstDash val="solid"/>
            <a:headEnd type="none" w="sm" len="sm"/>
            <a:tailEnd type="none" w="sm" len="sm"/>
          </a:ln>
        </p:spPr>
      </p:sp>
      <p:sp>
        <p:nvSpPr>
          <p:cNvPr id="37" name="AutoShape 37"/>
          <p:cNvSpPr/>
          <p:nvPr/>
        </p:nvSpPr>
        <p:spPr>
          <a:xfrm>
            <a:off x="-3697208" y="-1925350"/>
            <a:ext cx="4347674" cy="4347674"/>
          </a:xfrm>
          <a:prstGeom prst="line">
            <a:avLst/>
          </a:prstGeom>
          <a:ln w="28575" cap="flat">
            <a:solidFill>
              <a:srgbClr val="8CA9AD"/>
            </a:solidFill>
            <a:prstDash val="solid"/>
            <a:headEnd type="none" w="sm" len="sm"/>
            <a:tailEnd type="none" w="sm" len="sm"/>
          </a:ln>
        </p:spPr>
      </p:sp>
      <p:sp>
        <p:nvSpPr>
          <p:cNvPr id="38" name="AutoShape 38"/>
          <p:cNvSpPr/>
          <p:nvPr/>
        </p:nvSpPr>
        <p:spPr>
          <a:xfrm>
            <a:off x="-3491388" y="-1226535"/>
            <a:ext cx="3963599" cy="3985594"/>
          </a:xfrm>
          <a:prstGeom prst="line">
            <a:avLst/>
          </a:prstGeom>
          <a:ln w="28575" cap="flat">
            <a:solidFill>
              <a:srgbClr val="8CA9AD"/>
            </a:solidFill>
            <a:prstDash val="solid"/>
            <a:headEnd type="none" w="sm" len="sm"/>
            <a:tailEnd type="none" w="sm" len="sm"/>
          </a:ln>
        </p:spPr>
      </p:sp>
      <p:sp>
        <p:nvSpPr>
          <p:cNvPr id="39" name="AutoShape 39"/>
          <p:cNvSpPr/>
          <p:nvPr/>
        </p:nvSpPr>
        <p:spPr>
          <a:xfrm>
            <a:off x="-3073170" y="-310651"/>
            <a:ext cx="3377485" cy="3360058"/>
          </a:xfrm>
          <a:prstGeom prst="line">
            <a:avLst/>
          </a:prstGeom>
          <a:ln w="28575" cap="flat">
            <a:solidFill>
              <a:srgbClr val="8CA9AD"/>
            </a:solidFill>
            <a:prstDash val="solid"/>
            <a:headEnd type="none" w="sm" len="sm"/>
            <a:tailEnd type="none" w="sm" len="sm"/>
          </a:ln>
        </p:spPr>
      </p:sp>
      <p:sp>
        <p:nvSpPr>
          <p:cNvPr id="40" name="Freeform 40"/>
          <p:cNvSpPr/>
          <p:nvPr/>
        </p:nvSpPr>
        <p:spPr>
          <a:xfrm rot="-10800000">
            <a:off x="17226356" y="2857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2" name="Freeform 42"/>
          <p:cNvSpPr/>
          <p:nvPr/>
        </p:nvSpPr>
        <p:spPr>
          <a:xfrm>
            <a:off x="16142547" y="111238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3" name="Freeform 43"/>
          <p:cNvSpPr/>
          <p:nvPr/>
        </p:nvSpPr>
        <p:spPr>
          <a:xfrm>
            <a:off x="17226356" y="111238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TextBox 8">
            <a:extLst>
              <a:ext uri="{FF2B5EF4-FFF2-40B4-BE49-F238E27FC236}">
                <a16:creationId xmlns:a16="http://schemas.microsoft.com/office/drawing/2014/main" id="{9D8A9108-1123-4BB9-A70A-4BEE3E301502}"/>
              </a:ext>
            </a:extLst>
          </p:cNvPr>
          <p:cNvSpPr txBox="1"/>
          <p:nvPr/>
        </p:nvSpPr>
        <p:spPr>
          <a:xfrm>
            <a:off x="1168218" y="1222855"/>
            <a:ext cx="14864156" cy="2436051"/>
          </a:xfrm>
          <a:prstGeom prst="rect">
            <a:avLst/>
          </a:prstGeom>
        </p:spPr>
        <p:txBody>
          <a:bodyPr wrap="square" lIns="0" tIns="0" rIns="0" bIns="0" rtlCol="0" anchor="t">
            <a:spAutoFit/>
          </a:bodyPr>
          <a:lstStyle/>
          <a:p>
            <a:pPr>
              <a:lnSpc>
                <a:spcPts val="10199"/>
              </a:lnSpc>
            </a:pPr>
            <a:r>
              <a:rPr lang="en-US" sz="6000" b="1" dirty="0">
                <a:solidFill>
                  <a:srgbClr val="593C8F"/>
                </a:solidFill>
                <a:latin typeface="Kollektif Bold" panose="020B0604020202020204" charset="0"/>
              </a:rPr>
              <a:t>Professional and general competence development </a:t>
            </a:r>
          </a:p>
        </p:txBody>
      </p:sp>
      <p:pic>
        <p:nvPicPr>
          <p:cNvPr id="28" name="Google Shape;173;g2b1f0ea2a99_0_0">
            <a:extLst>
              <a:ext uri="{FF2B5EF4-FFF2-40B4-BE49-F238E27FC236}">
                <a16:creationId xmlns:a16="http://schemas.microsoft.com/office/drawing/2014/main" id="{3CBC5B1F-938C-4F51-86F2-B43A48F75284}"/>
              </a:ext>
            </a:extLst>
          </p:cNvPr>
          <p:cNvPicPr preferRelativeResize="0"/>
          <p:nvPr/>
        </p:nvPicPr>
        <p:blipFill rotWithShape="1">
          <a:blip r:embed="rId8">
            <a:alphaModFix/>
          </a:blip>
          <a:srcRect/>
          <a:stretch/>
        </p:blipFill>
        <p:spPr>
          <a:xfrm>
            <a:off x="304315" y="9022070"/>
            <a:ext cx="3251607" cy="896145"/>
          </a:xfrm>
          <a:prstGeom prst="rect">
            <a:avLst/>
          </a:prstGeom>
          <a:noFill/>
          <a:ln>
            <a:noFill/>
          </a:ln>
        </p:spPr>
      </p:pic>
    </p:spTree>
    <p:extLst>
      <p:ext uri="{BB962C8B-B14F-4D97-AF65-F5344CB8AC3E}">
        <p14:creationId xmlns:p14="http://schemas.microsoft.com/office/powerpoint/2010/main" val="122193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9641450" y="4498074"/>
            <a:ext cx="7428512" cy="2398026"/>
            <a:chOff x="0" y="0"/>
            <a:chExt cx="1232735" cy="205000"/>
          </a:xfrm>
        </p:grpSpPr>
        <p:sp>
          <p:nvSpPr>
            <p:cNvPr id="7" name="Freeform 7"/>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E6D73"/>
            </a:solidFill>
          </p:spPr>
          <p:txBody>
            <a:bodyPr/>
            <a:lstStyle/>
            <a:p>
              <a:endParaRPr lang="en-GB" dirty="0"/>
            </a:p>
          </p:txBody>
        </p:sp>
        <p:sp>
          <p:nvSpPr>
            <p:cNvPr id="8" name="TextBox 8"/>
            <p:cNvSpPr txBox="1"/>
            <p:nvPr/>
          </p:nvSpPr>
          <p:spPr>
            <a:xfrm>
              <a:off x="0" y="19050"/>
              <a:ext cx="1232735" cy="185950"/>
            </a:xfrm>
            <a:prstGeom prst="rect">
              <a:avLst/>
            </a:prstGeom>
          </p:spPr>
          <p:txBody>
            <a:bodyPr lIns="50800" tIns="50800" rIns="50800" bIns="50800" rtlCol="0" anchor="ctr"/>
            <a:lstStyle/>
            <a:p>
              <a:pPr algn="ctr">
                <a:lnSpc>
                  <a:spcPts val="2553"/>
                </a:lnSpc>
              </a:pPr>
              <a:endParaRPr dirty="0"/>
            </a:p>
          </p:txBody>
        </p:sp>
      </p:grpSp>
      <p:grpSp>
        <p:nvGrpSpPr>
          <p:cNvPr id="9" name="Group 9"/>
          <p:cNvGrpSpPr/>
          <p:nvPr/>
        </p:nvGrpSpPr>
        <p:grpSpPr>
          <a:xfrm>
            <a:off x="1082418" y="4498074"/>
            <a:ext cx="7552102" cy="2398026"/>
            <a:chOff x="0" y="0"/>
            <a:chExt cx="1232735" cy="205000"/>
          </a:xfrm>
        </p:grpSpPr>
        <p:sp>
          <p:nvSpPr>
            <p:cNvPr id="10" name="Freeform 10"/>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FCB77"/>
            </a:solidFill>
          </p:spPr>
          <p:txBody>
            <a:bodyPr/>
            <a:lstStyle/>
            <a:p>
              <a:endParaRPr lang="en-GB" dirty="0"/>
            </a:p>
          </p:txBody>
        </p:sp>
        <p:sp>
          <p:nvSpPr>
            <p:cNvPr id="11" name="TextBox 11"/>
            <p:cNvSpPr txBox="1"/>
            <p:nvPr/>
          </p:nvSpPr>
          <p:spPr>
            <a:xfrm>
              <a:off x="0" y="19050"/>
              <a:ext cx="1232735" cy="185950"/>
            </a:xfrm>
            <a:prstGeom prst="rect">
              <a:avLst/>
            </a:prstGeom>
          </p:spPr>
          <p:txBody>
            <a:bodyPr lIns="50800" tIns="50800" rIns="50800" bIns="50800" rtlCol="0" anchor="ctr"/>
            <a:lstStyle/>
            <a:p>
              <a:pPr algn="ctr">
                <a:lnSpc>
                  <a:spcPts val="2553"/>
                </a:lnSpc>
              </a:pPr>
              <a:endParaRPr dirty="0"/>
            </a:p>
          </p:txBody>
        </p:sp>
      </p:grpSp>
      <p:grpSp>
        <p:nvGrpSpPr>
          <p:cNvPr id="30" name="Group 30"/>
          <p:cNvGrpSpPr/>
          <p:nvPr/>
        </p:nvGrpSpPr>
        <p:grpSpPr>
          <a:xfrm rot="2700000">
            <a:off x="-2625281" y="-4173392"/>
            <a:ext cx="7415398" cy="3565095"/>
            <a:chOff x="0" y="0"/>
            <a:chExt cx="660400" cy="317500"/>
          </a:xfrm>
        </p:grpSpPr>
        <p:sp>
          <p:nvSpPr>
            <p:cNvPr id="31" name="Freeform 31"/>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2" name="TextBox 32"/>
            <p:cNvSpPr txBox="1"/>
            <p:nvPr/>
          </p:nvSpPr>
          <p:spPr>
            <a:xfrm>
              <a:off x="0" y="146050"/>
              <a:ext cx="660400" cy="171450"/>
            </a:xfrm>
            <a:prstGeom prst="rect">
              <a:avLst/>
            </a:prstGeom>
          </p:spPr>
          <p:txBody>
            <a:bodyPr lIns="50800" tIns="50800" rIns="50800" bIns="50800" rtlCol="0" anchor="ctr"/>
            <a:lstStyle/>
            <a:p>
              <a:pPr algn="ctr">
                <a:lnSpc>
                  <a:spcPts val="2553"/>
                </a:lnSpc>
              </a:pPr>
              <a:endParaRPr dirty="0"/>
            </a:p>
          </p:txBody>
        </p:sp>
      </p:grpSp>
      <p:sp>
        <p:nvSpPr>
          <p:cNvPr id="33" name="AutoShape 33"/>
          <p:cNvSpPr/>
          <p:nvPr/>
        </p:nvSpPr>
        <p:spPr>
          <a:xfrm>
            <a:off x="-3697208" y="-3946658"/>
            <a:ext cx="5185216" cy="5132702"/>
          </a:xfrm>
          <a:prstGeom prst="line">
            <a:avLst/>
          </a:prstGeom>
          <a:ln w="28575" cap="flat">
            <a:solidFill>
              <a:srgbClr val="8CA9AD"/>
            </a:solidFill>
            <a:prstDash val="solid"/>
            <a:headEnd type="none" w="sm" len="sm"/>
            <a:tailEnd type="none" w="sm" len="sm"/>
          </a:ln>
        </p:spPr>
      </p:sp>
      <p:sp>
        <p:nvSpPr>
          <p:cNvPr id="34" name="AutoShape 34"/>
          <p:cNvSpPr/>
          <p:nvPr/>
        </p:nvSpPr>
        <p:spPr>
          <a:xfrm>
            <a:off x="-3881996" y="-3576898"/>
            <a:ext cx="5038853" cy="5038853"/>
          </a:xfrm>
          <a:prstGeom prst="line">
            <a:avLst/>
          </a:prstGeom>
          <a:ln w="28575" cap="flat">
            <a:solidFill>
              <a:srgbClr val="8CA9AD"/>
            </a:solidFill>
            <a:prstDash val="solid"/>
            <a:headEnd type="none" w="sm" len="sm"/>
            <a:tailEnd type="none" w="sm" len="sm"/>
          </a:ln>
        </p:spPr>
      </p:sp>
      <p:sp>
        <p:nvSpPr>
          <p:cNvPr id="35" name="AutoShape 35"/>
          <p:cNvSpPr/>
          <p:nvPr/>
        </p:nvSpPr>
        <p:spPr>
          <a:xfrm>
            <a:off x="-4012885" y="-3151858"/>
            <a:ext cx="4867141" cy="4867141"/>
          </a:xfrm>
          <a:prstGeom prst="line">
            <a:avLst/>
          </a:prstGeom>
          <a:ln w="28575" cap="flat">
            <a:solidFill>
              <a:srgbClr val="8CA9AD"/>
            </a:solidFill>
            <a:prstDash val="solid"/>
            <a:headEnd type="none" w="sm" len="sm"/>
            <a:tailEnd type="none" w="sm" len="sm"/>
          </a:ln>
        </p:spPr>
      </p:sp>
      <p:sp>
        <p:nvSpPr>
          <p:cNvPr id="36" name="AutoShape 36"/>
          <p:cNvSpPr/>
          <p:nvPr/>
        </p:nvSpPr>
        <p:spPr>
          <a:xfrm>
            <a:off x="-3979371" y="-2655908"/>
            <a:ext cx="4690515" cy="4690515"/>
          </a:xfrm>
          <a:prstGeom prst="line">
            <a:avLst/>
          </a:prstGeom>
          <a:ln w="28575" cap="flat">
            <a:solidFill>
              <a:srgbClr val="8CA9AD"/>
            </a:solidFill>
            <a:prstDash val="solid"/>
            <a:headEnd type="none" w="sm" len="sm"/>
            <a:tailEnd type="none" w="sm" len="sm"/>
          </a:ln>
        </p:spPr>
      </p:sp>
      <p:sp>
        <p:nvSpPr>
          <p:cNvPr id="37" name="AutoShape 37"/>
          <p:cNvSpPr/>
          <p:nvPr/>
        </p:nvSpPr>
        <p:spPr>
          <a:xfrm>
            <a:off x="-3807951" y="-1950841"/>
            <a:ext cx="4347674" cy="4347674"/>
          </a:xfrm>
          <a:prstGeom prst="line">
            <a:avLst/>
          </a:prstGeom>
          <a:ln w="28575" cap="flat">
            <a:solidFill>
              <a:srgbClr val="8CA9AD"/>
            </a:solidFill>
            <a:prstDash val="solid"/>
            <a:headEnd type="none" w="sm" len="sm"/>
            <a:tailEnd type="none" w="sm" len="sm"/>
          </a:ln>
        </p:spPr>
      </p:sp>
      <p:sp>
        <p:nvSpPr>
          <p:cNvPr id="38" name="AutoShape 38"/>
          <p:cNvSpPr/>
          <p:nvPr/>
        </p:nvSpPr>
        <p:spPr>
          <a:xfrm>
            <a:off x="-3561115" y="-1408154"/>
            <a:ext cx="3963599" cy="3985594"/>
          </a:xfrm>
          <a:prstGeom prst="line">
            <a:avLst/>
          </a:prstGeom>
          <a:ln w="28575" cap="flat">
            <a:solidFill>
              <a:srgbClr val="8CA9AD"/>
            </a:solidFill>
            <a:prstDash val="solid"/>
            <a:headEnd type="none" w="sm" len="sm"/>
            <a:tailEnd type="none" w="sm" len="sm"/>
          </a:ln>
        </p:spPr>
      </p:sp>
      <p:sp>
        <p:nvSpPr>
          <p:cNvPr id="39" name="AutoShape 39"/>
          <p:cNvSpPr/>
          <p:nvPr/>
        </p:nvSpPr>
        <p:spPr>
          <a:xfrm>
            <a:off x="-3107319" y="-477315"/>
            <a:ext cx="3377485" cy="3360058"/>
          </a:xfrm>
          <a:prstGeom prst="line">
            <a:avLst/>
          </a:prstGeom>
          <a:ln w="28575" cap="flat">
            <a:solidFill>
              <a:srgbClr val="8CA9AD"/>
            </a:solidFill>
            <a:prstDash val="solid"/>
            <a:headEnd type="none" w="sm" len="sm"/>
            <a:tailEnd type="none" w="sm" len="sm"/>
          </a:ln>
        </p:spPr>
      </p:sp>
      <p:sp>
        <p:nvSpPr>
          <p:cNvPr id="40" name="Freeform 40"/>
          <p:cNvSpPr/>
          <p:nvPr/>
        </p:nvSpPr>
        <p:spPr>
          <a:xfrm rot="-10800000">
            <a:off x="17226356" y="2857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2" name="Freeform 42"/>
          <p:cNvSpPr/>
          <p:nvPr/>
        </p:nvSpPr>
        <p:spPr>
          <a:xfrm>
            <a:off x="16142547" y="111238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3" name="Freeform 43"/>
          <p:cNvSpPr/>
          <p:nvPr/>
        </p:nvSpPr>
        <p:spPr>
          <a:xfrm>
            <a:off x="17226356" y="111238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TextBox 8">
            <a:extLst>
              <a:ext uri="{FF2B5EF4-FFF2-40B4-BE49-F238E27FC236}">
                <a16:creationId xmlns:a16="http://schemas.microsoft.com/office/drawing/2014/main" id="{9D8A9108-1123-4BB9-A70A-4BEE3E301502}"/>
              </a:ext>
            </a:extLst>
          </p:cNvPr>
          <p:cNvSpPr txBox="1"/>
          <p:nvPr/>
        </p:nvSpPr>
        <p:spPr>
          <a:xfrm>
            <a:off x="1254232" y="1445689"/>
            <a:ext cx="14864156" cy="1128001"/>
          </a:xfrm>
          <a:prstGeom prst="rect">
            <a:avLst/>
          </a:prstGeom>
        </p:spPr>
        <p:txBody>
          <a:bodyPr wrap="square" lIns="0" tIns="0" rIns="0" bIns="0" rtlCol="0" anchor="t">
            <a:spAutoFit/>
          </a:bodyPr>
          <a:lstStyle/>
          <a:p>
            <a:pPr>
              <a:lnSpc>
                <a:spcPts val="10199"/>
              </a:lnSpc>
            </a:pPr>
            <a:r>
              <a:rPr lang="en-US" sz="6000" b="1" dirty="0">
                <a:solidFill>
                  <a:srgbClr val="593C8F"/>
                </a:solidFill>
                <a:latin typeface="Kollektif Bold" panose="020B0604020202020204" charset="0"/>
              </a:rPr>
              <a:t>Health Promotion</a:t>
            </a:r>
          </a:p>
        </p:txBody>
      </p:sp>
      <p:sp>
        <p:nvSpPr>
          <p:cNvPr id="46" name="TextBox 45">
            <a:extLst>
              <a:ext uri="{FF2B5EF4-FFF2-40B4-BE49-F238E27FC236}">
                <a16:creationId xmlns:a16="http://schemas.microsoft.com/office/drawing/2014/main" id="{FBB25E49-DFBA-4C75-A8DC-1A64A789B96A}"/>
              </a:ext>
            </a:extLst>
          </p:cNvPr>
          <p:cNvSpPr txBox="1"/>
          <p:nvPr/>
        </p:nvSpPr>
        <p:spPr>
          <a:xfrm>
            <a:off x="1250122" y="4866924"/>
            <a:ext cx="7289574" cy="1660326"/>
          </a:xfrm>
          <a:prstGeom prst="rect">
            <a:avLst/>
          </a:prstGeom>
          <a:noFill/>
        </p:spPr>
        <p:txBody>
          <a:bodyPr wrap="square">
            <a:spAutoFit/>
          </a:bodyPr>
          <a:lstStyle/>
          <a:p>
            <a:pPr marR="0" lvl="0" algn="ctr" defTabSz="518419" rtl="0" eaLnBrk="1" fontAlgn="auto" latinLnBrk="0" hangingPunct="1">
              <a:lnSpc>
                <a:spcPct val="110000"/>
              </a:lnSpc>
              <a:spcBef>
                <a:spcPts val="1000"/>
              </a:spcBef>
              <a:spcAft>
                <a:spcPts val="0"/>
              </a:spcAft>
              <a:buClrTx/>
              <a:buSzTx/>
              <a:tabLst/>
              <a:defRPr/>
            </a:pPr>
            <a:r>
              <a:rPr lang="en-US" sz="3200" dirty="0">
                <a:solidFill>
                  <a:schemeClr val="bg1"/>
                </a:solidFill>
                <a:latin typeface="Kollektif Bold" panose="020B0604020202020204" charset="0"/>
              </a:rPr>
              <a:t>Agreement with local gyms where time was set aside for participants in the project to train.</a:t>
            </a:r>
          </a:p>
        </p:txBody>
      </p:sp>
      <p:sp>
        <p:nvSpPr>
          <p:cNvPr id="48" name="TextBox 47">
            <a:extLst>
              <a:ext uri="{FF2B5EF4-FFF2-40B4-BE49-F238E27FC236}">
                <a16:creationId xmlns:a16="http://schemas.microsoft.com/office/drawing/2014/main" id="{7A739890-B914-4168-9506-CD8D70063D7F}"/>
              </a:ext>
            </a:extLst>
          </p:cNvPr>
          <p:cNvSpPr txBox="1"/>
          <p:nvPr/>
        </p:nvSpPr>
        <p:spPr>
          <a:xfrm>
            <a:off x="9784441" y="4865695"/>
            <a:ext cx="6895999" cy="1660326"/>
          </a:xfrm>
          <a:prstGeom prst="rect">
            <a:avLst/>
          </a:prstGeom>
          <a:noFill/>
        </p:spPr>
        <p:txBody>
          <a:bodyPr wrap="square">
            <a:spAutoFit/>
          </a:bodyPr>
          <a:lstStyle/>
          <a:p>
            <a:pPr marR="0" lvl="0" algn="ctr" defTabSz="518419" rtl="0" eaLnBrk="1" fontAlgn="auto" latinLnBrk="0" hangingPunct="1">
              <a:lnSpc>
                <a:spcPct val="110000"/>
              </a:lnSpc>
              <a:spcBef>
                <a:spcPts val="1000"/>
              </a:spcBef>
              <a:spcAft>
                <a:spcPts val="0"/>
              </a:spcAft>
              <a:buClrTx/>
              <a:buSzTx/>
              <a:tabLst/>
              <a:defRPr/>
            </a:pPr>
            <a:r>
              <a:rPr lang="en-US" sz="3200" dirty="0">
                <a:solidFill>
                  <a:schemeClr val="bg1"/>
                </a:solidFill>
                <a:latin typeface="Kollektif Bold" panose="020B0604020202020204" charset="0"/>
              </a:rPr>
              <a:t>General health promotion approach in individual conversations and group activities.</a:t>
            </a:r>
          </a:p>
        </p:txBody>
      </p:sp>
      <p:pic>
        <p:nvPicPr>
          <p:cNvPr id="49" name="Google Shape;173;g2b1f0ea2a99_0_0">
            <a:extLst>
              <a:ext uri="{FF2B5EF4-FFF2-40B4-BE49-F238E27FC236}">
                <a16:creationId xmlns:a16="http://schemas.microsoft.com/office/drawing/2014/main" id="{59161F00-33A7-42F8-9111-1289E344CA3C}"/>
              </a:ext>
            </a:extLst>
          </p:cNvPr>
          <p:cNvPicPr preferRelativeResize="0"/>
          <p:nvPr/>
        </p:nvPicPr>
        <p:blipFill rotWithShape="1">
          <a:blip r:embed="rId8">
            <a:alphaModFix/>
          </a:blip>
          <a:srcRect/>
          <a:stretch/>
        </p:blipFill>
        <p:spPr>
          <a:xfrm>
            <a:off x="270166" y="9210072"/>
            <a:ext cx="3251607" cy="896145"/>
          </a:xfrm>
          <a:prstGeom prst="rect">
            <a:avLst/>
          </a:prstGeom>
          <a:noFill/>
          <a:ln>
            <a:noFill/>
          </a:ln>
        </p:spPr>
      </p:pic>
    </p:spTree>
    <p:extLst>
      <p:ext uri="{BB962C8B-B14F-4D97-AF65-F5344CB8AC3E}">
        <p14:creationId xmlns:p14="http://schemas.microsoft.com/office/powerpoint/2010/main" val="2696356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1169</Words>
  <Application>Microsoft Office PowerPoint</Application>
  <PresentationFormat>Custom</PresentationFormat>
  <Paragraphs>110</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DM Sans Bold</vt:lpstr>
      <vt:lpstr>Arial</vt:lpstr>
      <vt:lpstr>DM Sans</vt:lpstr>
      <vt:lpstr>Aptos</vt:lpstr>
      <vt:lpstr>Kollektif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Modern Business Infographic Presentation</dc:title>
  <dc:creator>Khrystyna Malonoha</dc:creator>
  <cp:lastModifiedBy>Khrystyna Malonoha</cp:lastModifiedBy>
  <cp:revision>27</cp:revision>
  <dcterms:created xsi:type="dcterms:W3CDTF">2006-08-16T00:00:00Z</dcterms:created>
  <dcterms:modified xsi:type="dcterms:W3CDTF">2024-05-24T12:52:57Z</dcterms:modified>
  <dc:identifier>DAF0IPHmXMs</dc:identifier>
</cp:coreProperties>
</file>