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Roboto"/>
      <p:regular r:id="rId22"/>
      <p:bold r:id="rId23"/>
      <p:italic r:id="rId24"/>
      <p:boldItalic r:id="rId25"/>
    </p:embeddedFont>
    <p:embeddedFont>
      <p:font typeface="DM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h/bDCX7jwfOwkbddoN6Ws90aJA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regular.fntdata"/><Relationship Id="rId25" Type="http://schemas.openxmlformats.org/officeDocument/2006/relationships/font" Target="fonts/Roboto-boldItalic.fntdata"/><Relationship Id="rId28" Type="http://schemas.openxmlformats.org/officeDocument/2006/relationships/font" Target="fonts/DMSans-italic.fntdata"/><Relationship Id="rId27" Type="http://schemas.openxmlformats.org/officeDocument/2006/relationships/font" Target="fonts/DM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M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bbmatchad.s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bbmatchad.s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2ed335d6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e2ed335d6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e2ed335d6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Jobbmatchad.se</a:t>
            </a:r>
            <a:r>
              <a:rPr lang="en-US"/>
              <a:t> hemsida</a:t>
            </a:r>
            <a:endParaRPr/>
          </a:p>
        </p:txBody>
      </p:sp>
      <p:sp>
        <p:nvSpPr>
          <p:cNvPr id="336" name="Google Shape;33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3C4043"/>
                </a:solidFill>
                <a:highlight>
                  <a:srgbClr val="F5F5F5"/>
                </a:highlight>
                <a:latin typeface="Roboto"/>
                <a:ea typeface="Roboto"/>
                <a:cs typeface="Roboto"/>
                <a:sym typeface="Roboto"/>
              </a:rPr>
              <a:t>All this is done to equip our participants for the job market</a:t>
            </a:r>
            <a:endParaRPr/>
          </a:p>
        </p:txBody>
      </p:sp>
      <p:sp>
        <p:nvSpPr>
          <p:cNvPr id="255" name="Google Shape;2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Jobbmatchad.se</a:t>
            </a:r>
            <a:r>
              <a:rPr lang="en-US"/>
              <a:t> hemsida</a:t>
            </a:r>
            <a:endParaRPr/>
          </a:p>
        </p:txBody>
      </p:sp>
      <p:sp>
        <p:nvSpPr>
          <p:cNvPr id="264" name="Google Shape;2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6" name="Google Shape;76;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7"/>
          <p:cNvSpPr/>
          <p:nvPr>
            <p:ph idx="2" type="pic"/>
          </p:nvPr>
        </p:nvSpPr>
        <p:spPr>
          <a:xfrm>
            <a:off x="1792288" y="612775"/>
            <a:ext cx="5486400" cy="4114800"/>
          </a:xfrm>
          <a:prstGeom prst="rect">
            <a:avLst/>
          </a:prstGeom>
          <a:noFill/>
          <a:ln>
            <a:noFill/>
          </a:ln>
        </p:spPr>
      </p:sp>
      <p:sp>
        <p:nvSpPr>
          <p:cNvPr id="83" name="Google Shape;83;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4" name="Google Shape;8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on-IMG">
  <p:cSld name="Heading-on-IMG">
    <p:spTree>
      <p:nvGrpSpPr>
        <p:cNvPr id="19" name="Shape 19"/>
        <p:cNvGrpSpPr/>
        <p:nvPr/>
      </p:nvGrpSpPr>
      <p:grpSpPr>
        <a:xfrm>
          <a:off x="0" y="0"/>
          <a:ext cx="0" cy="0"/>
          <a:chOff x="0" y="0"/>
          <a:chExt cx="0" cy="0"/>
        </a:xfrm>
      </p:grpSpPr>
      <p:sp>
        <p:nvSpPr>
          <p:cNvPr id="20" name="Google Shape;20;p18"/>
          <p:cNvSpPr/>
          <p:nvPr>
            <p:ph idx="2" type="pic"/>
          </p:nvPr>
        </p:nvSpPr>
        <p:spPr>
          <a:xfrm>
            <a:off x="2801" y="1"/>
            <a:ext cx="9142600" cy="10287000"/>
          </a:xfrm>
          <a:prstGeom prst="rect">
            <a:avLst/>
          </a:prstGeom>
          <a:solidFill>
            <a:srgbClr val="3F3F3F"/>
          </a:solidFill>
          <a:ln>
            <a:noFill/>
          </a:ln>
        </p:spPr>
      </p:sp>
      <p:sp>
        <p:nvSpPr>
          <p:cNvPr id="21" name="Google Shape;21;p18"/>
          <p:cNvSpPr txBox="1"/>
          <p:nvPr>
            <p:ph type="title"/>
          </p:nvPr>
        </p:nvSpPr>
        <p:spPr>
          <a:xfrm>
            <a:off x="1523300" y="1713567"/>
            <a:ext cx="6096022" cy="2539793"/>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lt1"/>
              </a:buClr>
              <a:buSzPts val="5997"/>
              <a:buFont typeface="Calibri"/>
              <a:buNone/>
              <a:defRPr sz="599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1142476" y="9524224"/>
            <a:ext cx="6476055" cy="38096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18"/>
          <p:cNvSpPr txBox="1"/>
          <p:nvPr>
            <p:ph idx="1" type="body"/>
          </p:nvPr>
        </p:nvSpPr>
        <p:spPr>
          <a:xfrm>
            <a:off x="10668699" y="1713567"/>
            <a:ext cx="6096001" cy="685986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5987">
          <p15:clr>
            <a:srgbClr val="FBAE40"/>
          </p15:clr>
        </p15:guide>
        <p15:guide id="2" pos="3810">
          <p15:clr>
            <a:srgbClr val="FBAE40"/>
          </p15:clr>
        </p15:guide>
        <p15:guide id="3" pos="2721">
          <p15:clr>
            <a:srgbClr val="FBAE40"/>
          </p15:clr>
        </p15:guide>
        <p15:guide id="4" pos="5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headings">
  <p:cSld name="Two-headings">
    <p:bg>
      <p:bgPr>
        <a:solidFill>
          <a:srgbClr val="F2F2F2"/>
        </a:solidFill>
      </p:bgPr>
    </p:bg>
    <p:spTree>
      <p:nvGrpSpPr>
        <p:cNvPr id="26" name="Shape 26"/>
        <p:cNvGrpSpPr/>
        <p:nvPr/>
      </p:nvGrpSpPr>
      <p:grpSpPr>
        <a:xfrm>
          <a:off x="0" y="0"/>
          <a:ext cx="0" cy="0"/>
          <a:chOff x="0" y="0"/>
          <a:chExt cx="0" cy="0"/>
        </a:xfrm>
      </p:grpSpPr>
      <p:sp>
        <p:nvSpPr>
          <p:cNvPr id="27" name="Google Shape;27;p19"/>
          <p:cNvSpPr/>
          <p:nvPr/>
        </p:nvSpPr>
        <p:spPr>
          <a:xfrm>
            <a:off x="0" y="-1"/>
            <a:ext cx="9145401"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175">
              <a:solidFill>
                <a:schemeClr val="lt1"/>
              </a:solidFill>
              <a:latin typeface="Calibri"/>
              <a:ea typeface="Calibri"/>
              <a:cs typeface="Calibri"/>
              <a:sym typeface="Calibri"/>
            </a:endParaRPr>
          </a:p>
        </p:txBody>
      </p:sp>
      <p:sp>
        <p:nvSpPr>
          <p:cNvPr id="28" name="Google Shape;2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19"/>
          <p:cNvSpPr txBox="1"/>
          <p:nvPr>
            <p:ph idx="1" type="body"/>
          </p:nvPr>
        </p:nvSpPr>
        <p:spPr>
          <a:xfrm>
            <a:off x="10668699" y="1713566"/>
            <a:ext cx="6096001" cy="114290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4586"/>
              <a:buNone/>
              <a:defRPr b="1" i="0" sz="4586">
                <a:latin typeface="Calibri"/>
                <a:ea typeface="Calibri"/>
                <a:cs typeface="Calibri"/>
                <a:sym typeface="Calibri"/>
              </a:defRPr>
            </a:lvl1pPr>
            <a:lvl2pPr indent="-228600" lvl="1" marL="914400" algn="l">
              <a:lnSpc>
                <a:spcPct val="85000"/>
              </a:lnSpc>
              <a:spcBef>
                <a:spcPts val="0"/>
              </a:spcBef>
              <a:spcAft>
                <a:spcPts val="0"/>
              </a:spcAft>
              <a:buClr>
                <a:schemeClr val="dk1"/>
              </a:buClr>
              <a:buSzPts val="4938"/>
              <a:buNone/>
              <a:defRPr b="1" sz="4938" cap="none">
                <a:latin typeface="Calibri"/>
                <a:ea typeface="Calibri"/>
                <a:cs typeface="Calibri"/>
                <a:sym typeface="Calibri"/>
              </a:defRPr>
            </a:lvl2pPr>
            <a:lvl3pPr indent="-228600" lvl="2" marL="1371600" algn="l">
              <a:lnSpc>
                <a:spcPct val="85000"/>
              </a:lnSpc>
              <a:spcBef>
                <a:spcPts val="0"/>
              </a:spcBef>
              <a:spcAft>
                <a:spcPts val="0"/>
              </a:spcAft>
              <a:buClr>
                <a:schemeClr val="dk1"/>
              </a:buClr>
              <a:buSzPts val="4938"/>
              <a:buNone/>
              <a:defRPr sz="4938">
                <a:latin typeface="Calibri"/>
                <a:ea typeface="Calibri"/>
                <a:cs typeface="Calibri"/>
                <a:sym typeface="Calibri"/>
              </a:defRPr>
            </a:lvl3pPr>
            <a:lvl4pPr indent="-228600" lvl="3" marL="1828800" algn="l">
              <a:lnSpc>
                <a:spcPct val="85000"/>
              </a:lnSpc>
              <a:spcBef>
                <a:spcPts val="0"/>
              </a:spcBef>
              <a:spcAft>
                <a:spcPts val="0"/>
              </a:spcAft>
              <a:buClr>
                <a:schemeClr val="dk1"/>
              </a:buClr>
              <a:buSzPts val="4938"/>
              <a:buNone/>
              <a:defRPr sz="4938">
                <a:latin typeface="Calibri"/>
                <a:ea typeface="Calibri"/>
                <a:cs typeface="Calibri"/>
                <a:sym typeface="Calibri"/>
              </a:defRPr>
            </a:lvl4pPr>
            <a:lvl5pPr indent="-228600" lvl="4" marL="2286000" algn="l">
              <a:lnSpc>
                <a:spcPct val="85000"/>
              </a:lnSpc>
              <a:spcBef>
                <a:spcPts val="0"/>
              </a:spcBef>
              <a:spcAft>
                <a:spcPts val="0"/>
              </a:spcAft>
              <a:buClr>
                <a:schemeClr val="dk1"/>
              </a:buClr>
              <a:buSzPts val="4938"/>
              <a:buNone/>
              <a:defRPr sz="4938">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19"/>
          <p:cNvSpPr txBox="1"/>
          <p:nvPr>
            <p:ph idx="2" type="body"/>
          </p:nvPr>
        </p:nvSpPr>
        <p:spPr>
          <a:xfrm>
            <a:off x="10668701" y="3491535"/>
            <a:ext cx="6096002" cy="5080489"/>
          </a:xfrm>
          <a:prstGeom prst="rect">
            <a:avLst/>
          </a:prstGeom>
          <a:noFill/>
          <a:ln>
            <a:noFill/>
          </a:ln>
        </p:spPr>
        <p:txBody>
          <a:bodyPr anchorCtr="0" anchor="t" bIns="45700" lIns="91425" spcFirstLastPara="1" rIns="91425" wrap="square" tIns="45700">
            <a:normAutofit/>
          </a:bodyPr>
          <a:lstStyle>
            <a:lvl1pPr indent="-385381" lvl="0" marL="457200" algn="l">
              <a:spcBef>
                <a:spcPts val="494"/>
              </a:spcBef>
              <a:spcAft>
                <a:spcPts val="0"/>
              </a:spcAft>
              <a:buClr>
                <a:schemeClr val="dk1"/>
              </a:buClr>
              <a:buSzPts val="2469"/>
              <a:buChar char="•"/>
              <a:defRPr sz="2469"/>
            </a:lvl1pPr>
            <a:lvl2pPr indent="-385381" lvl="1" marL="914400" algn="l">
              <a:spcBef>
                <a:spcPts val="494"/>
              </a:spcBef>
              <a:spcAft>
                <a:spcPts val="0"/>
              </a:spcAft>
              <a:buClr>
                <a:schemeClr val="dk1"/>
              </a:buClr>
              <a:buSzPts val="2469"/>
              <a:buChar char="–"/>
              <a:defRPr sz="2469"/>
            </a:lvl2pPr>
            <a:lvl3pPr indent="-385381" lvl="2" marL="1371600" algn="l">
              <a:spcBef>
                <a:spcPts val="494"/>
              </a:spcBef>
              <a:spcAft>
                <a:spcPts val="0"/>
              </a:spcAft>
              <a:buClr>
                <a:schemeClr val="dk1"/>
              </a:buClr>
              <a:buSzPts val="2469"/>
              <a:buChar char="•"/>
              <a:defRPr sz="2469"/>
            </a:lvl3pPr>
            <a:lvl4pPr indent="-385381" lvl="3" marL="1828800" algn="l">
              <a:spcBef>
                <a:spcPts val="494"/>
              </a:spcBef>
              <a:spcAft>
                <a:spcPts val="0"/>
              </a:spcAft>
              <a:buClr>
                <a:schemeClr val="dk1"/>
              </a:buClr>
              <a:buSzPts val="2469"/>
              <a:buChar char="–"/>
              <a:defRPr sz="2469"/>
            </a:lvl4pPr>
            <a:lvl5pPr indent="-385381" lvl="4" marL="2286000" algn="l">
              <a:spcBef>
                <a:spcPts val="494"/>
              </a:spcBef>
              <a:spcAft>
                <a:spcPts val="0"/>
              </a:spcAft>
              <a:buClr>
                <a:schemeClr val="dk1"/>
              </a:buClr>
              <a:buSzPts val="2469"/>
              <a:buChar char="»"/>
              <a:defRPr sz="2469"/>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19"/>
          <p:cNvSpPr txBox="1"/>
          <p:nvPr>
            <p:ph type="title"/>
          </p:nvPr>
        </p:nvSpPr>
        <p:spPr>
          <a:xfrm>
            <a:off x="1523301" y="1713566"/>
            <a:ext cx="6096001" cy="114290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586"/>
              <a:buFont typeface="Calibri"/>
              <a:buNone/>
              <a:defRPr sz="45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3" type="body"/>
          </p:nvPr>
        </p:nvSpPr>
        <p:spPr>
          <a:xfrm>
            <a:off x="1523301" y="3491535"/>
            <a:ext cx="6096002" cy="5080489"/>
          </a:xfrm>
          <a:prstGeom prst="rect">
            <a:avLst/>
          </a:prstGeom>
          <a:noFill/>
          <a:ln>
            <a:noFill/>
          </a:ln>
        </p:spPr>
        <p:txBody>
          <a:bodyPr anchorCtr="0" anchor="t" bIns="45700" lIns="91425" spcFirstLastPara="1" rIns="91425" wrap="square" tIns="45700">
            <a:normAutofit/>
          </a:bodyPr>
          <a:lstStyle>
            <a:lvl1pPr indent="-385381" lvl="0" marL="457200" algn="l">
              <a:spcBef>
                <a:spcPts val="494"/>
              </a:spcBef>
              <a:spcAft>
                <a:spcPts val="0"/>
              </a:spcAft>
              <a:buClr>
                <a:schemeClr val="dk1"/>
              </a:buClr>
              <a:buSzPts val="2469"/>
              <a:buChar char="•"/>
              <a:defRPr sz="2469"/>
            </a:lvl1pPr>
            <a:lvl2pPr indent="-385381" lvl="1" marL="914400" algn="l">
              <a:spcBef>
                <a:spcPts val="494"/>
              </a:spcBef>
              <a:spcAft>
                <a:spcPts val="0"/>
              </a:spcAft>
              <a:buClr>
                <a:schemeClr val="dk1"/>
              </a:buClr>
              <a:buSzPts val="2469"/>
              <a:buChar char="–"/>
              <a:defRPr sz="2469"/>
            </a:lvl2pPr>
            <a:lvl3pPr indent="-385381" lvl="2" marL="1371600" algn="l">
              <a:spcBef>
                <a:spcPts val="494"/>
              </a:spcBef>
              <a:spcAft>
                <a:spcPts val="0"/>
              </a:spcAft>
              <a:buClr>
                <a:schemeClr val="dk1"/>
              </a:buClr>
              <a:buSzPts val="2469"/>
              <a:buChar char="•"/>
              <a:defRPr sz="2469"/>
            </a:lvl3pPr>
            <a:lvl4pPr indent="-385381" lvl="3" marL="1828800" algn="l">
              <a:spcBef>
                <a:spcPts val="494"/>
              </a:spcBef>
              <a:spcAft>
                <a:spcPts val="0"/>
              </a:spcAft>
              <a:buClr>
                <a:schemeClr val="dk1"/>
              </a:buClr>
              <a:buSzPts val="2469"/>
              <a:buChar char="–"/>
              <a:defRPr sz="2469"/>
            </a:lvl4pPr>
            <a:lvl5pPr indent="-385381" lvl="4" marL="2286000" algn="l">
              <a:spcBef>
                <a:spcPts val="494"/>
              </a:spcBef>
              <a:spcAft>
                <a:spcPts val="0"/>
              </a:spcAft>
              <a:buClr>
                <a:schemeClr val="dk1"/>
              </a:buClr>
              <a:buSzPts val="2469"/>
              <a:buChar char="»"/>
              <a:defRPr sz="2469"/>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544">
          <p15:clr>
            <a:srgbClr val="FBAE40"/>
          </p15:clr>
        </p15:guide>
        <p15:guide id="2" pos="2721">
          <p15:clr>
            <a:srgbClr val="FBAE40"/>
          </p15:clr>
        </p15:guide>
        <p15:guide id="3" pos="3810">
          <p15:clr>
            <a:srgbClr val="FBAE40"/>
          </p15:clr>
        </p15:guide>
        <p15:guide id="4" pos="5987">
          <p15:clr>
            <a:srgbClr val="FBAE40"/>
          </p15:clr>
        </p15:guide>
        <p15:guide id="5" orient="horz" pos="1474">
          <p15:clr>
            <a:srgbClr val="FBAE40"/>
          </p15:clr>
        </p15:guide>
        <p15:guide id="6" orient="horz" pos="1247">
          <p15:clr>
            <a:srgbClr val="FBAE40"/>
          </p15:clr>
        </p15:guide>
        <p15:guide id="7" orient="horz" pos="102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9" name="Google Shape;4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5" name="Google Shape;55;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 name="Google Shape;5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 name="Google Shape;64;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7.jp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hyperlink" Target="mailto:Almedina.tatarevic@folkuniversitetet.se" TargetMode="External"/><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21.jp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22.jpg"/><Relationship Id="rId8"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p:nvPr/>
        </p:nvSpPr>
        <p:spPr>
          <a:xfrm>
            <a:off x="382938" y="7991636"/>
            <a:ext cx="1083809" cy="1083809"/>
          </a:xfrm>
          <a:custGeom>
            <a:rect b="b" l="l" r="r" t="t"/>
            <a:pathLst>
              <a:path extrusionOk="0" h="1083809" w="1083809">
                <a:moveTo>
                  <a:pt x="0" y="0"/>
                </a:moveTo>
                <a:lnTo>
                  <a:pt x="1083808" y="0"/>
                </a:lnTo>
                <a:lnTo>
                  <a:pt x="1083808" y="1083809"/>
                </a:lnTo>
                <a:lnTo>
                  <a:pt x="0" y="1083809"/>
                </a:lnTo>
                <a:lnTo>
                  <a:pt x="0" y="0"/>
                </a:lnTo>
                <a:close/>
              </a:path>
            </a:pathLst>
          </a:custGeom>
          <a:blipFill rotWithShape="1">
            <a:blip r:embed="rId3">
              <a:alphaModFix/>
            </a:blip>
            <a:stretch>
              <a:fillRect b="0" l="0" r="0" t="0"/>
            </a:stretch>
          </a:blipFill>
          <a:ln>
            <a:noFill/>
          </a:ln>
        </p:spPr>
      </p:sp>
      <p:sp>
        <p:nvSpPr>
          <p:cNvPr id="105" name="Google Shape;105;p1"/>
          <p:cNvSpPr/>
          <p:nvPr/>
        </p:nvSpPr>
        <p:spPr>
          <a:xfrm rot="10800000">
            <a:off x="173930" y="907544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06" name="Google Shape;106;p1"/>
          <p:cNvSpPr/>
          <p:nvPr/>
        </p:nvSpPr>
        <p:spPr>
          <a:xfrm rot="10800000">
            <a:off x="1160331" y="906782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07" name="Google Shape;107;p1"/>
          <p:cNvSpPr txBox="1"/>
          <p:nvPr/>
        </p:nvSpPr>
        <p:spPr>
          <a:xfrm>
            <a:off x="762000" y="2869533"/>
            <a:ext cx="17068800" cy="392671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593C8F"/>
                </a:solidFill>
                <a:latin typeface="Arial"/>
                <a:ea typeface="Arial"/>
                <a:cs typeface="Arial"/>
                <a:sym typeface="Arial"/>
              </a:rPr>
              <a:t>MAAS</a:t>
            </a:r>
            <a:endParaRPr/>
          </a:p>
          <a:p>
            <a:pPr indent="0" lvl="0" marL="0" marR="0" rtl="0" algn="ctr">
              <a:lnSpc>
                <a:spcPct val="150000"/>
              </a:lnSpc>
              <a:spcBef>
                <a:spcPts val="0"/>
              </a:spcBef>
              <a:spcAft>
                <a:spcPts val="0"/>
              </a:spcAft>
              <a:buNone/>
            </a:pPr>
            <a:r>
              <a:rPr b="0" i="0" lang="en-US" sz="2800" u="none" cap="none" strike="noStrike">
                <a:solidFill>
                  <a:srgbClr val="593C8F"/>
                </a:solidFill>
                <a:latin typeface="Arial"/>
                <a:ea typeface="Arial"/>
                <a:cs typeface="Arial"/>
                <a:sym typeface="Arial"/>
              </a:rPr>
              <a:t>Match, Attach and Sustain: </a:t>
            </a:r>
            <a:endParaRPr/>
          </a:p>
          <a:p>
            <a:pPr indent="0" lvl="0" marL="0" marR="0" rtl="0" algn="ctr">
              <a:lnSpc>
                <a:spcPct val="150000"/>
              </a:lnSpc>
              <a:spcBef>
                <a:spcPts val="0"/>
              </a:spcBef>
              <a:spcAft>
                <a:spcPts val="0"/>
              </a:spcAft>
              <a:buNone/>
            </a:pPr>
            <a:r>
              <a:rPr b="0" i="0" lang="en-US" sz="2800" u="none" cap="none" strike="noStrike">
                <a:solidFill>
                  <a:srgbClr val="593C8F"/>
                </a:solidFill>
                <a:latin typeface="Arial"/>
                <a:ea typeface="Arial"/>
                <a:cs typeface="Arial"/>
                <a:sym typeface="Arial"/>
              </a:rPr>
              <a:t>New methods for Europe’s  Job Brokers </a:t>
            </a:r>
            <a:endParaRPr/>
          </a:p>
          <a:p>
            <a:pPr indent="0" lvl="0" marL="0" marR="0" rtl="0" algn="ctr">
              <a:lnSpc>
                <a:spcPct val="150000"/>
              </a:lnSpc>
              <a:spcBef>
                <a:spcPts val="0"/>
              </a:spcBef>
              <a:spcAft>
                <a:spcPts val="0"/>
              </a:spcAft>
              <a:buNone/>
            </a:pPr>
            <a:r>
              <a:rPr b="0" i="0" lang="en-US" sz="2800" u="none" cap="none" strike="noStrike">
                <a:solidFill>
                  <a:srgbClr val="593C8F"/>
                </a:solidFill>
                <a:latin typeface="Arial"/>
                <a:ea typeface="Arial"/>
                <a:cs typeface="Arial"/>
                <a:sym typeface="Arial"/>
              </a:rPr>
              <a:t>supporting Tourism businesses, Ukrainian refugees and job seekers</a:t>
            </a:r>
            <a:endParaRPr/>
          </a:p>
          <a:p>
            <a:pPr indent="0" lvl="0" marL="0" marR="0" rtl="0" algn="ctr">
              <a:lnSpc>
                <a:spcPct val="100000"/>
              </a:lnSpc>
              <a:spcBef>
                <a:spcPts val="0"/>
              </a:spcBef>
              <a:spcAft>
                <a:spcPts val="0"/>
              </a:spcAft>
              <a:buNone/>
            </a:pPr>
            <a:r>
              <a:t/>
            </a:r>
            <a:endParaRPr b="0" i="0" sz="5500" u="none" cap="none" strike="noStrike">
              <a:solidFill>
                <a:srgbClr val="593C8F"/>
              </a:solidFill>
              <a:latin typeface="Arial"/>
              <a:ea typeface="Arial"/>
              <a:cs typeface="Arial"/>
              <a:sym typeface="Arial"/>
            </a:endParaRPr>
          </a:p>
        </p:txBody>
      </p:sp>
      <p:sp>
        <p:nvSpPr>
          <p:cNvPr id="108" name="Google Shape;108;p1"/>
          <p:cNvSpPr txBox="1"/>
          <p:nvPr/>
        </p:nvSpPr>
        <p:spPr>
          <a:xfrm>
            <a:off x="2272720" y="9456199"/>
            <a:ext cx="15879726" cy="771237"/>
          </a:xfrm>
          <a:prstGeom prst="rect">
            <a:avLst/>
          </a:prstGeom>
          <a:noFill/>
          <a:ln>
            <a:noFill/>
          </a:ln>
        </p:spPr>
        <p:txBody>
          <a:bodyPr anchorCtr="0" anchor="t" bIns="0" lIns="0" spcFirstLastPara="1" rIns="0" wrap="square" tIns="0">
            <a:spAutoFit/>
          </a:bodyPr>
          <a:lstStyle/>
          <a:p>
            <a:pPr indent="0" lvl="0" marL="0" marR="0" rtl="0" algn="l">
              <a:lnSpc>
                <a:spcPct val="109944"/>
              </a:lnSpc>
              <a:spcBef>
                <a:spcPts val="0"/>
              </a:spcBef>
              <a:spcAft>
                <a:spcPts val="0"/>
              </a:spcAft>
              <a:buNone/>
            </a:pPr>
            <a:r>
              <a:rPr b="0" i="0" lang="en-US" sz="1799" u="none" cap="none" strike="noStrike">
                <a:solidFill>
                  <a:srgbClr val="000000"/>
                </a:solidFill>
                <a:latin typeface="DM Sans"/>
                <a:ea typeface="DM Sans"/>
                <a:cs typeface="DM Sans"/>
                <a:sym typeface="DM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r>
              <a:rPr b="0" i="0" lang="en-US" sz="1800" u="none" cap="none" strike="noStrike">
                <a:solidFill>
                  <a:schemeClr val="dk1"/>
                </a:solidFill>
                <a:latin typeface="DM Sans"/>
                <a:ea typeface="DM Sans"/>
                <a:cs typeface="DM Sans"/>
                <a:sym typeface="DM Sans"/>
              </a:rPr>
              <a:t>2023-1-SE01-KA220-VET-000159421</a:t>
            </a:r>
            <a:endParaRPr b="0" i="0" sz="1799" u="none" cap="none" strike="noStrike">
              <a:solidFill>
                <a:srgbClr val="000000"/>
              </a:solidFill>
              <a:latin typeface="DM Sans"/>
              <a:ea typeface="DM Sans"/>
              <a:cs typeface="DM Sans"/>
              <a:sym typeface="DM Sans"/>
            </a:endParaRPr>
          </a:p>
        </p:txBody>
      </p:sp>
      <p:grpSp>
        <p:nvGrpSpPr>
          <p:cNvPr id="109" name="Google Shape;109;p1"/>
          <p:cNvGrpSpPr/>
          <p:nvPr/>
        </p:nvGrpSpPr>
        <p:grpSpPr>
          <a:xfrm rot="-3356097">
            <a:off x="13818301" y="6197243"/>
            <a:ext cx="7415398" cy="3565095"/>
            <a:chOff x="0" y="0"/>
            <a:chExt cx="660400" cy="317500"/>
          </a:xfrm>
        </p:grpSpPr>
        <p:sp>
          <p:nvSpPr>
            <p:cNvPr id="110" name="Google Shape;110;p1"/>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2" name="Google Shape;112;p1"/>
          <p:cNvCxnSpPr/>
          <p:nvPr/>
        </p:nvCxnSpPr>
        <p:spPr>
          <a:xfrm>
            <a:off x="16079146" y="6889848"/>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13" name="Google Shape;113;p1"/>
          <p:cNvCxnSpPr/>
          <p:nvPr/>
        </p:nvCxnSpPr>
        <p:spPr>
          <a:xfrm>
            <a:off x="15912643" y="7225668"/>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14" name="Google Shape;114;p1"/>
          <p:cNvCxnSpPr/>
          <p:nvPr/>
        </p:nvCxnSpPr>
        <p:spPr>
          <a:xfrm>
            <a:off x="15718875" y="7540113"/>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15" name="Google Shape;115;p1"/>
          <p:cNvCxnSpPr/>
          <p:nvPr/>
        </p:nvCxnSpPr>
        <p:spPr>
          <a:xfrm>
            <a:off x="15568483" y="7979790"/>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16" name="Google Shape;116;p1"/>
          <p:cNvCxnSpPr/>
          <p:nvPr/>
        </p:nvCxnSpPr>
        <p:spPr>
          <a:xfrm>
            <a:off x="15466828" y="8504398"/>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117" name="Google Shape;117;p1"/>
          <p:cNvPicPr preferRelativeResize="0"/>
          <p:nvPr/>
        </p:nvPicPr>
        <p:blipFill rotWithShape="1">
          <a:blip r:embed="rId6">
            <a:alphaModFix/>
          </a:blip>
          <a:srcRect b="0" l="0" r="0" t="0"/>
          <a:stretch/>
        </p:blipFill>
        <p:spPr>
          <a:xfrm>
            <a:off x="12660011" y="256511"/>
            <a:ext cx="5492434" cy="2164019"/>
          </a:xfrm>
          <a:prstGeom prst="rect">
            <a:avLst/>
          </a:prstGeom>
          <a:noFill/>
          <a:ln>
            <a:noFill/>
          </a:ln>
        </p:spPr>
      </p:pic>
      <p:pic>
        <p:nvPicPr>
          <p:cNvPr descr="Co-funded by the European Union logo in png for web usage" id="118" name="Google Shape;118;p1"/>
          <p:cNvPicPr preferRelativeResize="0"/>
          <p:nvPr/>
        </p:nvPicPr>
        <p:blipFill rotWithShape="1">
          <a:blip r:embed="rId7">
            <a:alphaModFix/>
          </a:blip>
          <a:srcRect b="0" l="0" r="0" t="0"/>
          <a:stretch/>
        </p:blipFill>
        <p:spPr>
          <a:xfrm>
            <a:off x="1466747" y="358878"/>
            <a:ext cx="4467659" cy="9349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e2ed335d69_0_0"/>
          <p:cNvSpPr/>
          <p:nvPr>
            <p:ph idx="2" type="pic"/>
          </p:nvPr>
        </p:nvSpPr>
        <p:spPr>
          <a:xfrm>
            <a:off x="2801" y="1"/>
            <a:ext cx="9142500" cy="10287000"/>
          </a:xfrm>
          <a:prstGeom prst="rect">
            <a:avLst/>
          </a:prstGeom>
        </p:spPr>
      </p:sp>
      <p:sp>
        <p:nvSpPr>
          <p:cNvPr id="280" name="Google Shape;280;g2e2ed335d69_0_0"/>
          <p:cNvSpPr txBox="1"/>
          <p:nvPr>
            <p:ph type="title"/>
          </p:nvPr>
        </p:nvSpPr>
        <p:spPr>
          <a:xfrm>
            <a:off x="1523300" y="1713567"/>
            <a:ext cx="6096000" cy="25398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t/>
            </a:r>
            <a:endParaRPr/>
          </a:p>
        </p:txBody>
      </p:sp>
      <p:sp>
        <p:nvSpPr>
          <p:cNvPr id="281" name="Google Shape;281;g2e2ed335d69_0_0"/>
          <p:cNvSpPr txBox="1"/>
          <p:nvPr>
            <p:ph idx="1" type="body"/>
          </p:nvPr>
        </p:nvSpPr>
        <p:spPr>
          <a:xfrm>
            <a:off x="10668699" y="1713567"/>
            <a:ext cx="6096000" cy="68598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0"/>
          <p:cNvSpPr/>
          <p:nvPr/>
        </p:nvSpPr>
        <p:spPr>
          <a:xfrm>
            <a:off x="-55109" y="821770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88" name="Google Shape;288;p10"/>
          <p:cNvSpPr/>
          <p:nvPr/>
        </p:nvSpPr>
        <p:spPr>
          <a:xfrm rot="10800000">
            <a:off x="-55109" y="930151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89" name="Google Shape;289;p10"/>
          <p:cNvSpPr/>
          <p:nvPr/>
        </p:nvSpPr>
        <p:spPr>
          <a:xfrm rot="10800000">
            <a:off x="102870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290" name="Google Shape;290;p10"/>
          <p:cNvGrpSpPr/>
          <p:nvPr/>
        </p:nvGrpSpPr>
        <p:grpSpPr>
          <a:xfrm rot="-2700000">
            <a:off x="12801616" y="6262514"/>
            <a:ext cx="7415398" cy="3565095"/>
            <a:chOff x="0" y="0"/>
            <a:chExt cx="660400" cy="317500"/>
          </a:xfrm>
        </p:grpSpPr>
        <p:sp>
          <p:nvSpPr>
            <p:cNvPr id="291" name="Google Shape;291;p10"/>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93" name="Google Shape;293;p10"/>
          <p:cNvCxnSpPr/>
          <p:nvPr/>
        </p:nvCxnSpPr>
        <p:spPr>
          <a:xfrm flipH="1" rot="10800000">
            <a:off x="16638739" y="664853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94" name="Google Shape;294;p10"/>
          <p:cNvCxnSpPr/>
          <p:nvPr/>
        </p:nvCxnSpPr>
        <p:spPr>
          <a:xfrm flipH="1" rot="10800000">
            <a:off x="15524365" y="7060111"/>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295" name="Google Shape;295;p10"/>
          <p:cNvCxnSpPr/>
          <p:nvPr/>
        </p:nvCxnSpPr>
        <p:spPr>
          <a:xfrm flipH="1" rot="10800000">
            <a:off x="15524365" y="7933241"/>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296" name="Google Shape;296;p10"/>
          <p:cNvPicPr preferRelativeResize="0"/>
          <p:nvPr/>
        </p:nvPicPr>
        <p:blipFill rotWithShape="1">
          <a:blip r:embed="rId6">
            <a:alphaModFix/>
          </a:blip>
          <a:srcRect b="0" l="0" r="0" t="0"/>
          <a:stretch/>
        </p:blipFill>
        <p:spPr>
          <a:xfrm>
            <a:off x="15524365" y="256512"/>
            <a:ext cx="2628079" cy="1035463"/>
          </a:xfrm>
          <a:prstGeom prst="rect">
            <a:avLst/>
          </a:prstGeom>
          <a:noFill/>
          <a:ln>
            <a:noFill/>
          </a:ln>
        </p:spPr>
      </p:pic>
      <p:sp>
        <p:nvSpPr>
          <p:cNvPr id="297" name="Google Shape;297;p10"/>
          <p:cNvSpPr txBox="1"/>
          <p:nvPr/>
        </p:nvSpPr>
        <p:spPr>
          <a:xfrm>
            <a:off x="2340191" y="2905126"/>
            <a:ext cx="13429736" cy="8309967"/>
          </a:xfrm>
          <a:prstGeom prst="rect">
            <a:avLst/>
          </a:prstGeom>
          <a:noFill/>
          <a:ln>
            <a:noFill/>
          </a:ln>
        </p:spPr>
        <p:txBody>
          <a:bodyPr anchorCtr="0" anchor="t" bIns="0" lIns="0" spcFirstLastPara="1" rIns="0" wrap="square" tIns="0">
            <a:spAutoFit/>
          </a:bodyPr>
          <a:lstStyle/>
          <a:p>
            <a:pPr indent="-503977" lvl="0" marL="503977" marR="0" rtl="0" algn="l">
              <a:spcBef>
                <a:spcPts val="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The participants are satisfied and feel seen</a:t>
            </a:r>
            <a:br>
              <a:rPr lang="en-US" sz="3600">
                <a:solidFill>
                  <a:srgbClr val="5F497A"/>
                </a:solidFill>
                <a:latin typeface="DM Sans"/>
                <a:ea typeface="DM Sans"/>
                <a:cs typeface="DM Sans"/>
                <a:sym typeface="DM Sans"/>
              </a:rPr>
            </a:br>
            <a:endParaRPr sz="3600">
              <a:solidFill>
                <a:srgbClr val="5F497A"/>
              </a:solidFill>
              <a:latin typeface="DM Sans"/>
              <a:ea typeface="DM Sans"/>
              <a:cs typeface="DM Sans"/>
              <a:sym typeface="DM Sans"/>
            </a:endParaRPr>
          </a:p>
          <a:p>
            <a:pPr indent="-503977" lvl="0" marL="503977" marR="0" rtl="0" algn="l">
              <a:spcBef>
                <a:spcPts val="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We make the right matches to make it as sustainable as possible for participants and the employer</a:t>
            </a:r>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a:p>
            <a:pPr indent="-503977" lvl="0" marL="503977" marR="0" rtl="0" algn="l">
              <a:spcBef>
                <a:spcPts val="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Satisfied employers</a:t>
            </a:r>
            <a:endParaRPr/>
          </a:p>
          <a:p>
            <a:pPr indent="-275377" lvl="0" marL="503977" marR="0" rtl="0" algn="l">
              <a:spcBef>
                <a:spcPts val="0"/>
              </a:spcBef>
              <a:spcAft>
                <a:spcPts val="0"/>
              </a:spcAft>
              <a:buClr>
                <a:schemeClr val="dk1"/>
              </a:buClr>
              <a:buSzPts val="3600"/>
              <a:buFont typeface="Arial"/>
              <a:buNone/>
            </a:pPr>
            <a:r>
              <a:t/>
            </a:r>
            <a:endParaRPr sz="3600">
              <a:solidFill>
                <a:srgbClr val="5F497A"/>
              </a:solidFill>
              <a:latin typeface="DM Sans"/>
              <a:ea typeface="DM Sans"/>
              <a:cs typeface="DM Sans"/>
              <a:sym typeface="DM Sans"/>
            </a:endParaRPr>
          </a:p>
          <a:p>
            <a:pPr indent="-503977" lvl="0" marL="503977" marR="0" rtl="0" algn="l">
              <a:spcBef>
                <a:spcPts val="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With the right match, there is a good and stable contact network</a:t>
            </a:r>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a:p>
            <a:pPr indent="0" lvl="0" marL="0" marR="0" rtl="0" algn="l">
              <a:spcBef>
                <a:spcPts val="0"/>
              </a:spcBef>
              <a:spcAft>
                <a:spcPts val="0"/>
              </a:spcAft>
              <a:buNone/>
            </a:pPr>
            <a:r>
              <a:t/>
            </a:r>
            <a:endParaRPr sz="3600">
              <a:solidFill>
                <a:srgbClr val="5F497A"/>
              </a:solidFill>
              <a:latin typeface="DM Sans"/>
              <a:ea typeface="DM Sans"/>
              <a:cs typeface="DM Sans"/>
              <a:sym typeface="DM Sans"/>
            </a:endParaRPr>
          </a:p>
        </p:txBody>
      </p:sp>
      <p:pic>
        <p:nvPicPr>
          <p:cNvPr id="298" name="Google Shape;298;p10"/>
          <p:cNvPicPr preferRelativeResize="0"/>
          <p:nvPr/>
        </p:nvPicPr>
        <p:blipFill rotWithShape="1">
          <a:blip r:embed="rId7">
            <a:alphaModFix/>
          </a:blip>
          <a:srcRect b="0" l="0" r="0" t="0"/>
          <a:stretch/>
        </p:blipFill>
        <p:spPr>
          <a:xfrm>
            <a:off x="375650" y="245447"/>
            <a:ext cx="2514600" cy="7400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1"/>
          <p:cNvSpPr/>
          <p:nvPr/>
        </p:nvSpPr>
        <p:spPr>
          <a:xfrm>
            <a:off x="-55109" y="821770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05" name="Google Shape;305;p11"/>
          <p:cNvSpPr/>
          <p:nvPr/>
        </p:nvSpPr>
        <p:spPr>
          <a:xfrm rot="10800000">
            <a:off x="-55109" y="930151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06" name="Google Shape;306;p11"/>
          <p:cNvSpPr/>
          <p:nvPr/>
        </p:nvSpPr>
        <p:spPr>
          <a:xfrm rot="10800000">
            <a:off x="102870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307" name="Google Shape;307;p11"/>
          <p:cNvSpPr txBox="1"/>
          <p:nvPr/>
        </p:nvSpPr>
        <p:spPr>
          <a:xfrm>
            <a:off x="1156042" y="1490024"/>
            <a:ext cx="15975915" cy="1128001"/>
          </a:xfrm>
          <a:prstGeom prst="rect">
            <a:avLst/>
          </a:prstGeom>
          <a:noFill/>
          <a:ln>
            <a:noFill/>
          </a:ln>
        </p:spPr>
        <p:txBody>
          <a:bodyPr anchorCtr="0" anchor="t" bIns="0" lIns="0" spcFirstLastPara="1" rIns="0" wrap="square" tIns="0">
            <a:spAutoFit/>
          </a:bodyPr>
          <a:lstStyle/>
          <a:p>
            <a:pPr indent="0" lvl="0" marL="0" marR="0" rtl="0" algn="ctr">
              <a:lnSpc>
                <a:spcPct val="169983"/>
              </a:lnSpc>
              <a:spcBef>
                <a:spcPts val="0"/>
              </a:spcBef>
              <a:spcAft>
                <a:spcPts val="0"/>
              </a:spcAft>
              <a:buNone/>
            </a:pPr>
            <a:r>
              <a:rPr lang="en-US" sz="6000">
                <a:solidFill>
                  <a:srgbClr val="5F497A"/>
                </a:solidFill>
                <a:latin typeface="Arial"/>
                <a:ea typeface="Arial"/>
                <a:cs typeface="Arial"/>
                <a:sym typeface="Arial"/>
              </a:rPr>
              <a:t>Future directions and potential for expansion</a:t>
            </a:r>
            <a:endParaRPr b="1" sz="6000">
              <a:solidFill>
                <a:srgbClr val="5F497A"/>
              </a:solidFill>
              <a:latin typeface="Arial"/>
              <a:ea typeface="Arial"/>
              <a:cs typeface="Arial"/>
              <a:sym typeface="Arial"/>
            </a:endParaRPr>
          </a:p>
        </p:txBody>
      </p:sp>
      <p:grpSp>
        <p:nvGrpSpPr>
          <p:cNvPr id="308" name="Google Shape;308;p11"/>
          <p:cNvGrpSpPr/>
          <p:nvPr/>
        </p:nvGrpSpPr>
        <p:grpSpPr>
          <a:xfrm rot="-2700000">
            <a:off x="12801616" y="6262514"/>
            <a:ext cx="7415398" cy="3565095"/>
            <a:chOff x="0" y="0"/>
            <a:chExt cx="660400" cy="317500"/>
          </a:xfrm>
        </p:grpSpPr>
        <p:sp>
          <p:nvSpPr>
            <p:cNvPr id="309" name="Google Shape;309;p11"/>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1" name="Google Shape;311;p11"/>
          <p:cNvCxnSpPr/>
          <p:nvPr/>
        </p:nvCxnSpPr>
        <p:spPr>
          <a:xfrm flipH="1" rot="10800000">
            <a:off x="16638739" y="664853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312" name="Google Shape;312;p11"/>
          <p:cNvCxnSpPr/>
          <p:nvPr/>
        </p:nvCxnSpPr>
        <p:spPr>
          <a:xfrm flipH="1" rot="10800000">
            <a:off x="15524365" y="7060111"/>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313" name="Google Shape;313;p11"/>
          <p:cNvCxnSpPr/>
          <p:nvPr/>
        </p:nvCxnSpPr>
        <p:spPr>
          <a:xfrm flipH="1" rot="10800000">
            <a:off x="15524365" y="7933241"/>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314" name="Google Shape;314;p11"/>
          <p:cNvPicPr preferRelativeResize="0"/>
          <p:nvPr/>
        </p:nvPicPr>
        <p:blipFill rotWithShape="1">
          <a:blip r:embed="rId6">
            <a:alphaModFix/>
          </a:blip>
          <a:srcRect b="0" l="0" r="0" t="0"/>
          <a:stretch/>
        </p:blipFill>
        <p:spPr>
          <a:xfrm>
            <a:off x="15524365" y="256512"/>
            <a:ext cx="2628079" cy="1035463"/>
          </a:xfrm>
          <a:prstGeom prst="rect">
            <a:avLst/>
          </a:prstGeom>
          <a:noFill/>
          <a:ln>
            <a:noFill/>
          </a:ln>
        </p:spPr>
      </p:pic>
      <p:sp>
        <p:nvSpPr>
          <p:cNvPr id="315" name="Google Shape;315;p11"/>
          <p:cNvSpPr txBox="1"/>
          <p:nvPr/>
        </p:nvSpPr>
        <p:spPr>
          <a:xfrm>
            <a:off x="1168036" y="3809208"/>
            <a:ext cx="15963921" cy="3416320"/>
          </a:xfrm>
          <a:prstGeom prst="rect">
            <a:avLst/>
          </a:prstGeom>
          <a:noFill/>
          <a:ln>
            <a:noFill/>
          </a:ln>
        </p:spPr>
        <p:txBody>
          <a:bodyPr anchorCtr="0" anchor="t" bIns="45700" lIns="91425" spcFirstLastPara="1" rIns="91425" wrap="square" tIns="45700">
            <a:spAutoFit/>
          </a:bodyPr>
          <a:lstStyle/>
          <a:p>
            <a:pPr indent="-685800" lvl="0" marL="685800" marR="0" rtl="0" algn="l">
              <a:spcBef>
                <a:spcPts val="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To open more offices in more locations to get an increased number of participants in the market</a:t>
            </a:r>
            <a:endParaRPr/>
          </a:p>
          <a:p>
            <a:pPr indent="-457200" lvl="0" marL="685800" marR="0" rtl="0" algn="l">
              <a:spcBef>
                <a:spcPts val="0"/>
              </a:spcBef>
              <a:spcAft>
                <a:spcPts val="0"/>
              </a:spcAft>
              <a:buClr>
                <a:schemeClr val="dk1"/>
              </a:buClr>
              <a:buSzPts val="3600"/>
              <a:buFont typeface="Arial"/>
              <a:buNone/>
            </a:pPr>
            <a:r>
              <a:t/>
            </a:r>
            <a:endParaRPr sz="3600">
              <a:solidFill>
                <a:srgbClr val="3F3F3F"/>
              </a:solidFill>
              <a:latin typeface="DM Sans"/>
              <a:ea typeface="DM Sans"/>
              <a:cs typeface="DM Sans"/>
              <a:sym typeface="DM Sans"/>
            </a:endParaRPr>
          </a:p>
          <a:p>
            <a:pPr indent="-685800" lvl="0" marL="685800" marR="0" rtl="0" algn="l">
              <a:spcBef>
                <a:spcPts val="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Even more marketing to get the rating</a:t>
            </a:r>
            <a:endParaRPr/>
          </a:p>
          <a:p>
            <a:pPr indent="-457200" lvl="0" marL="685800" marR="0" rtl="0" algn="l">
              <a:spcBef>
                <a:spcPts val="0"/>
              </a:spcBef>
              <a:spcAft>
                <a:spcPts val="0"/>
              </a:spcAft>
              <a:buClr>
                <a:schemeClr val="dk1"/>
              </a:buClr>
              <a:buSzPts val="3600"/>
              <a:buFont typeface="Arial"/>
              <a:buNone/>
            </a:pPr>
            <a:r>
              <a:t/>
            </a:r>
            <a:endParaRPr sz="3600">
              <a:solidFill>
                <a:srgbClr val="3F3F3F"/>
              </a:solidFill>
              <a:latin typeface="DM Sans"/>
              <a:ea typeface="DM Sans"/>
              <a:cs typeface="DM Sans"/>
              <a:sym typeface="DM Sans"/>
            </a:endParaRPr>
          </a:p>
          <a:p>
            <a:pPr indent="-685800" lvl="0" marL="685800" marR="0" rtl="0" algn="l">
              <a:spcBef>
                <a:spcPts val="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Skills development staff so we are always up-to-date</a:t>
            </a:r>
            <a:endParaRPr/>
          </a:p>
        </p:txBody>
      </p:sp>
      <p:pic>
        <p:nvPicPr>
          <p:cNvPr id="316" name="Google Shape;316;p11"/>
          <p:cNvPicPr preferRelativeResize="0"/>
          <p:nvPr/>
        </p:nvPicPr>
        <p:blipFill rotWithShape="1">
          <a:blip r:embed="rId7">
            <a:alphaModFix/>
          </a:blip>
          <a:srcRect b="0" l="0" r="0" t="0"/>
          <a:stretch/>
        </p:blipFill>
        <p:spPr>
          <a:xfrm>
            <a:off x="375650" y="245447"/>
            <a:ext cx="2514600" cy="7400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2"/>
          <p:cNvSpPr txBox="1"/>
          <p:nvPr/>
        </p:nvSpPr>
        <p:spPr>
          <a:xfrm>
            <a:off x="-2514600" y="1411074"/>
            <a:ext cx="16992600" cy="1108765"/>
          </a:xfrm>
          <a:prstGeom prst="rect">
            <a:avLst/>
          </a:prstGeom>
          <a:noFill/>
          <a:ln>
            <a:noFill/>
          </a:ln>
        </p:spPr>
        <p:txBody>
          <a:bodyPr anchorCtr="0" anchor="t" bIns="0" lIns="0" spcFirstLastPara="1" rIns="0" wrap="square" tIns="0">
            <a:spAutoFit/>
          </a:bodyPr>
          <a:lstStyle/>
          <a:p>
            <a:pPr indent="0" lvl="0" marL="0" marR="0" rtl="0" algn="ctr">
              <a:lnSpc>
                <a:spcPct val="166650"/>
              </a:lnSpc>
              <a:spcBef>
                <a:spcPts val="0"/>
              </a:spcBef>
              <a:spcAft>
                <a:spcPts val="0"/>
              </a:spcAft>
              <a:buNone/>
            </a:pPr>
            <a:r>
              <a:rPr lang="en-US" sz="6000">
                <a:solidFill>
                  <a:srgbClr val="5F497A"/>
                </a:solidFill>
                <a:latin typeface="Arial"/>
                <a:ea typeface="Arial"/>
                <a:cs typeface="Arial"/>
                <a:sym typeface="Arial"/>
              </a:rPr>
              <a:t>Summary and key points</a:t>
            </a:r>
            <a:endParaRPr/>
          </a:p>
        </p:txBody>
      </p:sp>
      <p:sp>
        <p:nvSpPr>
          <p:cNvPr id="322" name="Google Shape;322;p12"/>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23" name="Google Shape;323;p12"/>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24" name="Google Shape;324;p12"/>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325" name="Google Shape;325;p12"/>
          <p:cNvGrpSpPr/>
          <p:nvPr/>
        </p:nvGrpSpPr>
        <p:grpSpPr>
          <a:xfrm rot="2700000">
            <a:off x="14868339" y="8081020"/>
            <a:ext cx="7415398" cy="3565095"/>
            <a:chOff x="0" y="0"/>
            <a:chExt cx="660400" cy="317500"/>
          </a:xfrm>
        </p:grpSpPr>
        <p:sp>
          <p:nvSpPr>
            <p:cNvPr id="326" name="Google Shape;326;p12"/>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42550"/>
                </a:lnSpc>
                <a:spcBef>
                  <a:spcPts val="0"/>
                </a:spcBef>
                <a:spcAft>
                  <a:spcPts val="0"/>
                </a:spcAft>
                <a:buNone/>
              </a:pPr>
              <a:r>
                <a:t/>
              </a:r>
              <a:endParaRPr sz="6000">
                <a:solidFill>
                  <a:schemeClr val="dk1"/>
                </a:solidFill>
                <a:latin typeface="Calibri"/>
                <a:ea typeface="Calibri"/>
                <a:cs typeface="Calibri"/>
                <a:sym typeface="Calibri"/>
              </a:endParaRPr>
            </a:p>
          </p:txBody>
        </p:sp>
      </p:grpSp>
      <p:cxnSp>
        <p:nvCxnSpPr>
          <p:cNvPr id="328" name="Google Shape;328;p12"/>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329" name="Google Shape;329;p12"/>
          <p:cNvCxnSpPr/>
          <p:nvPr/>
        </p:nvCxnSpPr>
        <p:spPr>
          <a:xfrm>
            <a:off x="14228364" y="8851681"/>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330" name="Google Shape;330;p12"/>
          <p:cNvPicPr preferRelativeResize="0"/>
          <p:nvPr/>
        </p:nvPicPr>
        <p:blipFill rotWithShape="1">
          <a:blip r:embed="rId6">
            <a:alphaModFix/>
          </a:blip>
          <a:srcRect b="0" l="0" r="0" t="0"/>
          <a:stretch/>
        </p:blipFill>
        <p:spPr>
          <a:xfrm>
            <a:off x="13565576" y="0"/>
            <a:ext cx="4722424" cy="1860635"/>
          </a:xfrm>
          <a:prstGeom prst="rect">
            <a:avLst/>
          </a:prstGeom>
          <a:noFill/>
          <a:ln>
            <a:noFill/>
          </a:ln>
        </p:spPr>
      </p:pic>
      <p:sp>
        <p:nvSpPr>
          <p:cNvPr id="331" name="Google Shape;331;p12"/>
          <p:cNvSpPr txBox="1"/>
          <p:nvPr/>
        </p:nvSpPr>
        <p:spPr>
          <a:xfrm>
            <a:off x="1625713" y="3404853"/>
            <a:ext cx="15572509" cy="477550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Good results</a:t>
            </a:r>
            <a:endParaRPr/>
          </a:p>
          <a:p>
            <a:pPr indent="-342900" lvl="0" marL="342900" marR="0" rtl="0" algn="l">
              <a:spcBef>
                <a:spcPts val="72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Rewarding project</a:t>
            </a:r>
            <a:endParaRPr/>
          </a:p>
          <a:p>
            <a:pPr indent="-342900" lvl="0" marL="342900" marR="0" rtl="0" algn="l">
              <a:spcBef>
                <a:spcPts val="72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Good cooperation</a:t>
            </a:r>
            <a:endParaRPr/>
          </a:p>
          <a:p>
            <a:pPr indent="-342900" lvl="0" marL="342900" marR="0" rtl="0" algn="l">
              <a:spcBef>
                <a:spcPts val="72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Good contact network - valuable for us and the participant</a:t>
            </a:r>
            <a:endParaRPr/>
          </a:p>
          <a:p>
            <a:pPr indent="-342900" lvl="0" marL="342900" marR="0" rtl="0" algn="l">
              <a:spcBef>
                <a:spcPts val="72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Competent and experienced coaches</a:t>
            </a:r>
            <a:endParaRPr/>
          </a:p>
          <a:p>
            <a:pPr indent="-342900" lvl="0" marL="342900" marR="0" rtl="0" algn="l">
              <a:spcBef>
                <a:spcPts val="720"/>
              </a:spcBef>
              <a:spcAft>
                <a:spcPts val="0"/>
              </a:spcAft>
              <a:buClr>
                <a:srgbClr val="3F3F3F"/>
              </a:buClr>
              <a:buSzPts val="3600"/>
              <a:buFont typeface="Arial"/>
              <a:buChar char="•"/>
            </a:pPr>
            <a:r>
              <a:rPr lang="en-US" sz="3600">
                <a:solidFill>
                  <a:srgbClr val="3F3F3F"/>
                </a:solidFill>
                <a:latin typeface="DM Sans"/>
                <a:ea typeface="DM Sans"/>
                <a:cs typeface="DM Sans"/>
                <a:sym typeface="DM Sans"/>
              </a:rPr>
              <a:t>Good tools to offer participants that bring them closer to the labor market</a:t>
            </a:r>
            <a:endParaRPr sz="3600">
              <a:solidFill>
                <a:srgbClr val="3F3F3F"/>
              </a:solidFill>
              <a:latin typeface="DM Sans"/>
              <a:ea typeface="DM Sans"/>
              <a:cs typeface="DM Sans"/>
              <a:sym typeface="DM Sans"/>
            </a:endParaRPr>
          </a:p>
        </p:txBody>
      </p:sp>
      <p:pic>
        <p:nvPicPr>
          <p:cNvPr id="332" name="Google Shape;332;p12"/>
          <p:cNvPicPr preferRelativeResize="0"/>
          <p:nvPr/>
        </p:nvPicPr>
        <p:blipFill rotWithShape="1">
          <a:blip r:embed="rId7">
            <a:alphaModFix/>
          </a:blip>
          <a:srcRect b="0" l="0" r="0" t="0"/>
          <a:stretch/>
        </p:blipFill>
        <p:spPr>
          <a:xfrm>
            <a:off x="375650" y="245447"/>
            <a:ext cx="2514600" cy="7400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3"/>
          <p:cNvSpPr txBox="1"/>
          <p:nvPr>
            <p:ph idx="2" type="body"/>
          </p:nvPr>
        </p:nvSpPr>
        <p:spPr>
          <a:xfrm>
            <a:off x="10668572" y="3491536"/>
            <a:ext cx="6095484" cy="508048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69"/>
              <a:buNone/>
            </a:pPr>
            <a:r>
              <a:t/>
            </a:r>
            <a:endParaRPr>
              <a:latin typeface="Arial"/>
              <a:ea typeface="Arial"/>
              <a:cs typeface="Arial"/>
              <a:sym typeface="Arial"/>
            </a:endParaRPr>
          </a:p>
        </p:txBody>
      </p:sp>
      <p:sp>
        <p:nvSpPr>
          <p:cNvPr id="339" name="Google Shape;339;p13"/>
          <p:cNvSpPr txBox="1"/>
          <p:nvPr>
            <p:ph type="title"/>
          </p:nvPr>
        </p:nvSpPr>
        <p:spPr>
          <a:xfrm>
            <a:off x="1089426" y="1143520"/>
            <a:ext cx="7269948" cy="114290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5F497A"/>
              </a:buClr>
              <a:buSzPts val="7200"/>
              <a:buFont typeface="Arial"/>
              <a:buNone/>
            </a:pPr>
            <a:r>
              <a:rPr lang="en-US" sz="7200">
                <a:solidFill>
                  <a:srgbClr val="5F497A"/>
                </a:solidFill>
                <a:latin typeface="Arial"/>
                <a:ea typeface="Arial"/>
                <a:cs typeface="Arial"/>
                <a:sym typeface="Arial"/>
              </a:rPr>
              <a:t>Jobbmatchad.se</a:t>
            </a:r>
            <a:endParaRPr/>
          </a:p>
        </p:txBody>
      </p:sp>
      <p:sp>
        <p:nvSpPr>
          <p:cNvPr id="340" name="Google Shape;340;p13"/>
          <p:cNvSpPr txBox="1"/>
          <p:nvPr>
            <p:ph idx="3" type="body"/>
          </p:nvPr>
        </p:nvSpPr>
        <p:spPr>
          <a:xfrm>
            <a:off x="762000" y="3491536"/>
            <a:ext cx="7924800" cy="5080489"/>
          </a:xfrm>
          <a:prstGeom prst="rect">
            <a:avLst/>
          </a:prstGeom>
          <a:noFill/>
          <a:ln>
            <a:noFill/>
          </a:ln>
        </p:spPr>
        <p:txBody>
          <a:bodyPr anchorCtr="0" anchor="t" bIns="45700" lIns="91425" spcFirstLastPara="1" rIns="91425" wrap="square" tIns="45700">
            <a:noAutofit/>
          </a:bodyPr>
          <a:lstStyle/>
          <a:p>
            <a:pPr indent="-317466" lvl="0" marL="317466" rtl="0" algn="l">
              <a:spcBef>
                <a:spcPts val="0"/>
              </a:spcBef>
              <a:spcAft>
                <a:spcPts val="0"/>
              </a:spcAft>
              <a:buClr>
                <a:srgbClr val="3F3F3F"/>
              </a:buClr>
              <a:buSzPts val="3200"/>
              <a:buChar char="•"/>
            </a:pPr>
            <a:r>
              <a:rPr lang="en-US" sz="3200">
                <a:solidFill>
                  <a:srgbClr val="3F3F3F"/>
                </a:solidFill>
                <a:latin typeface="DM Sans"/>
                <a:ea typeface="DM Sans"/>
                <a:cs typeface="DM Sans"/>
                <a:sym typeface="DM Sans"/>
              </a:rPr>
              <a:t>approved activity from the employment agency</a:t>
            </a:r>
            <a:endParaRPr/>
          </a:p>
          <a:p>
            <a:pPr indent="-317466" lvl="0" marL="317466" rtl="0" algn="l">
              <a:spcBef>
                <a:spcPts val="640"/>
              </a:spcBef>
              <a:spcAft>
                <a:spcPts val="0"/>
              </a:spcAft>
              <a:buClr>
                <a:srgbClr val="3F3F3F"/>
              </a:buClr>
              <a:buSzPts val="3200"/>
              <a:buChar char="•"/>
            </a:pPr>
            <a:r>
              <a:rPr lang="en-US" sz="3200">
                <a:solidFill>
                  <a:srgbClr val="3F3F3F"/>
                </a:solidFill>
                <a:latin typeface="DM Sans"/>
                <a:ea typeface="DM Sans"/>
                <a:cs typeface="DM Sans"/>
                <a:sym typeface="DM Sans"/>
              </a:rPr>
              <a:t>hundreds of courses and lectures in various industry specializations</a:t>
            </a:r>
            <a:endParaRPr/>
          </a:p>
          <a:p>
            <a:pPr indent="-317466" lvl="0" marL="317466" rtl="0" algn="l">
              <a:spcBef>
                <a:spcPts val="640"/>
              </a:spcBef>
              <a:spcAft>
                <a:spcPts val="0"/>
              </a:spcAft>
              <a:buClr>
                <a:srgbClr val="3F3F3F"/>
              </a:buClr>
              <a:buSzPts val="3200"/>
              <a:buChar char="•"/>
            </a:pPr>
            <a:r>
              <a:rPr lang="en-US" sz="3200">
                <a:solidFill>
                  <a:srgbClr val="3F3F3F"/>
                </a:solidFill>
                <a:latin typeface="DM Sans"/>
                <a:ea typeface="DM Sans"/>
                <a:cs typeface="DM Sans"/>
                <a:sym typeface="DM Sans"/>
              </a:rPr>
              <a:t>you get a diploma after each completed course</a:t>
            </a:r>
            <a:endParaRPr/>
          </a:p>
          <a:p>
            <a:pPr indent="-317466" lvl="0" marL="317466" rtl="0" algn="l">
              <a:spcBef>
                <a:spcPts val="640"/>
              </a:spcBef>
              <a:spcAft>
                <a:spcPts val="0"/>
              </a:spcAft>
              <a:buClr>
                <a:srgbClr val="3F3F3F"/>
              </a:buClr>
              <a:buSzPts val="3200"/>
              <a:buChar char="•"/>
            </a:pPr>
            <a:r>
              <a:rPr lang="en-US" sz="3200">
                <a:solidFill>
                  <a:srgbClr val="3F3F3F"/>
                </a:solidFill>
                <a:latin typeface="DM Sans"/>
                <a:ea typeface="DM Sans"/>
                <a:cs typeface="DM Sans"/>
                <a:sym typeface="DM Sans"/>
              </a:rPr>
              <a:t>there are subtitles in English, Swedish and Ukrainian, Arabic is in progress</a:t>
            </a:r>
            <a:endParaRPr/>
          </a:p>
          <a:p>
            <a:pPr indent="-317466" lvl="0" marL="317466" rtl="0" algn="l">
              <a:spcBef>
                <a:spcPts val="640"/>
              </a:spcBef>
              <a:spcAft>
                <a:spcPts val="0"/>
              </a:spcAft>
              <a:buClr>
                <a:srgbClr val="3F3F3F"/>
              </a:buClr>
              <a:buSzPts val="3200"/>
              <a:buChar char="•"/>
            </a:pPr>
            <a:r>
              <a:rPr lang="en-US" sz="3200">
                <a:solidFill>
                  <a:srgbClr val="3F3F3F"/>
                </a:solidFill>
                <a:latin typeface="DM Sans"/>
                <a:ea typeface="DM Sans"/>
                <a:cs typeface="DM Sans"/>
                <a:sym typeface="DM Sans"/>
              </a:rPr>
              <a:t>more attractive on the labor market</a:t>
            </a:r>
            <a:endParaRPr/>
          </a:p>
          <a:p>
            <a:pPr indent="-114265" lvl="0" marL="317466" rtl="0" algn="l">
              <a:spcBef>
                <a:spcPts val="640"/>
              </a:spcBef>
              <a:spcAft>
                <a:spcPts val="0"/>
              </a:spcAft>
              <a:buClr>
                <a:schemeClr val="dk1"/>
              </a:buClr>
              <a:buSzPts val="3200"/>
              <a:buNone/>
            </a:pPr>
            <a:r>
              <a:t/>
            </a:r>
            <a:endParaRPr sz="3200">
              <a:solidFill>
                <a:srgbClr val="3F3F3F"/>
              </a:solidFill>
              <a:latin typeface="DM Sans"/>
              <a:ea typeface="DM Sans"/>
              <a:cs typeface="DM Sans"/>
              <a:sym typeface="DM Sans"/>
            </a:endParaRPr>
          </a:p>
        </p:txBody>
      </p:sp>
      <p:sp>
        <p:nvSpPr>
          <p:cNvPr id="341" name="Google Shape;34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pic>
        <p:nvPicPr>
          <p:cNvPr descr="En bild som visar klädsel, person, vägg, inomhus&#10;&#10;Automatiskt genererad beskrivning" id="342" name="Google Shape;342;p13"/>
          <p:cNvPicPr preferRelativeResize="0"/>
          <p:nvPr/>
        </p:nvPicPr>
        <p:blipFill rotWithShape="1">
          <a:blip r:embed="rId3">
            <a:alphaModFix/>
          </a:blip>
          <a:srcRect b="3707" l="35749" r="34728" t="14462"/>
          <a:stretch/>
        </p:blipFill>
        <p:spPr>
          <a:xfrm>
            <a:off x="14576302" y="235436"/>
            <a:ext cx="3362213" cy="5242077"/>
          </a:xfrm>
          <a:prstGeom prst="rect">
            <a:avLst/>
          </a:prstGeom>
          <a:noFill/>
          <a:ln>
            <a:noFill/>
          </a:ln>
        </p:spPr>
      </p:pic>
      <p:pic>
        <p:nvPicPr>
          <p:cNvPr descr="En bild som visar text, skärmbild, Webbsida, Webbplats&#10;&#10;Automatiskt genererad beskrivning" id="343" name="Google Shape;343;p13"/>
          <p:cNvPicPr preferRelativeResize="0"/>
          <p:nvPr/>
        </p:nvPicPr>
        <p:blipFill rotWithShape="1">
          <a:blip r:embed="rId4">
            <a:alphaModFix/>
          </a:blip>
          <a:srcRect b="0" l="0" r="0" t="0"/>
          <a:stretch/>
        </p:blipFill>
        <p:spPr>
          <a:xfrm>
            <a:off x="9494108" y="3353813"/>
            <a:ext cx="8444407" cy="5820633"/>
          </a:xfrm>
          <a:prstGeom prst="rect">
            <a:avLst/>
          </a:prstGeom>
          <a:noFill/>
          <a:ln>
            <a:noFill/>
          </a:ln>
        </p:spPr>
      </p:pic>
      <p:sp>
        <p:nvSpPr>
          <p:cNvPr id="344" name="Google Shape;344;p13"/>
          <p:cNvSpPr txBox="1"/>
          <p:nvPr/>
        </p:nvSpPr>
        <p:spPr>
          <a:xfrm>
            <a:off x="9319054" y="535560"/>
            <a:ext cx="4930346"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highlight>
                  <a:srgbClr val="C0C0C0"/>
                </a:highlight>
                <a:latin typeface="DM Sans"/>
                <a:ea typeface="DM Sans"/>
                <a:cs typeface="DM Sans"/>
                <a:sym typeface="DM Sans"/>
              </a:rPr>
              <a:t>"In Jobmatchad there is something for everyone, regardless of what professional direction you have or have planned. There you can also get inspiration for something completely new, i.e. a profession you never even thought about.</a:t>
            </a:r>
            <a:endParaRPr/>
          </a:p>
          <a:p>
            <a:pPr indent="0" lvl="0" marL="0" marR="0" rtl="0" algn="l">
              <a:spcBef>
                <a:spcPts val="0"/>
              </a:spcBef>
              <a:spcAft>
                <a:spcPts val="0"/>
              </a:spcAft>
              <a:buNone/>
            </a:pPr>
            <a:r>
              <a:rPr lang="en-US" sz="1800">
                <a:solidFill>
                  <a:schemeClr val="dk1"/>
                </a:solidFill>
                <a:highlight>
                  <a:srgbClr val="C0C0C0"/>
                </a:highlight>
                <a:latin typeface="DM Sans"/>
                <a:ea typeface="DM Sans"/>
                <a:cs typeface="DM Sans"/>
                <a:sym typeface="DM Sans"/>
              </a:rPr>
              <a:t>Many good courses with committed lecturers/teachers where you get a diploma after completing the course. Good to add to your CV.”</a:t>
            </a:r>
            <a:endParaRPr sz="1800">
              <a:solidFill>
                <a:schemeClr val="dk1"/>
              </a:solidFill>
              <a:highlight>
                <a:srgbClr val="C0C0C0"/>
              </a:highlight>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4"/>
          <p:cNvSpPr txBox="1"/>
          <p:nvPr/>
        </p:nvSpPr>
        <p:spPr>
          <a:xfrm>
            <a:off x="1828699" y="5401254"/>
            <a:ext cx="5311909" cy="5129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rgbClr val="FFFFFF"/>
                </a:solidFill>
                <a:latin typeface="Arial"/>
                <a:ea typeface="Arial"/>
                <a:cs typeface="Arial"/>
                <a:sym typeface="Arial"/>
              </a:rPr>
              <a:t>01 - TEXT</a:t>
            </a:r>
            <a:endParaRPr/>
          </a:p>
        </p:txBody>
      </p:sp>
      <p:sp>
        <p:nvSpPr>
          <p:cNvPr id="350" name="Google Shape;350;p14"/>
          <p:cNvSpPr txBox="1"/>
          <p:nvPr/>
        </p:nvSpPr>
        <p:spPr>
          <a:xfrm>
            <a:off x="1828699" y="7933241"/>
            <a:ext cx="5311909" cy="5129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rgbClr val="FFFFFF"/>
                </a:solidFill>
                <a:latin typeface="Arial"/>
                <a:ea typeface="Arial"/>
                <a:cs typeface="Arial"/>
                <a:sym typeface="Arial"/>
              </a:rPr>
              <a:t>03 - TEXT</a:t>
            </a:r>
            <a:endParaRPr/>
          </a:p>
        </p:txBody>
      </p:sp>
      <p:grpSp>
        <p:nvGrpSpPr>
          <p:cNvPr id="351" name="Google Shape;351;p14"/>
          <p:cNvGrpSpPr/>
          <p:nvPr/>
        </p:nvGrpSpPr>
        <p:grpSpPr>
          <a:xfrm rot="-2700000">
            <a:off x="12801616" y="6262514"/>
            <a:ext cx="7415398" cy="3565095"/>
            <a:chOff x="0" y="0"/>
            <a:chExt cx="660400" cy="317500"/>
          </a:xfrm>
        </p:grpSpPr>
        <p:sp>
          <p:nvSpPr>
            <p:cNvPr id="352" name="Google Shape;352;p14"/>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54" name="Google Shape;354;p14"/>
          <p:cNvCxnSpPr/>
          <p:nvPr/>
        </p:nvCxnSpPr>
        <p:spPr>
          <a:xfrm flipH="1" rot="10800000">
            <a:off x="16638739" y="664853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355" name="Google Shape;355;p14"/>
          <p:cNvCxnSpPr/>
          <p:nvPr/>
        </p:nvCxnSpPr>
        <p:spPr>
          <a:xfrm flipH="1" rot="10800000">
            <a:off x="15524365" y="7060111"/>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356" name="Google Shape;356;p14"/>
          <p:cNvCxnSpPr/>
          <p:nvPr/>
        </p:nvCxnSpPr>
        <p:spPr>
          <a:xfrm flipH="1" rot="10800000">
            <a:off x="15524365" y="7933241"/>
            <a:ext cx="4347674" cy="4347674"/>
          </a:xfrm>
          <a:prstGeom prst="straightConnector1">
            <a:avLst/>
          </a:prstGeom>
          <a:noFill/>
          <a:ln cap="flat" cmpd="sng" w="28575">
            <a:solidFill>
              <a:srgbClr val="8CA9AD"/>
            </a:solidFill>
            <a:prstDash val="solid"/>
            <a:round/>
            <a:headEnd len="sm" w="sm" type="none"/>
            <a:tailEnd len="sm" w="sm" type="none"/>
          </a:ln>
        </p:spPr>
      </p:cxnSp>
      <p:sp>
        <p:nvSpPr>
          <p:cNvPr id="357" name="Google Shape;357;p14"/>
          <p:cNvSpPr/>
          <p:nvPr/>
        </p:nvSpPr>
        <p:spPr>
          <a:xfrm>
            <a:off x="-55109" y="821770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58" name="Google Shape;358;p14"/>
          <p:cNvSpPr/>
          <p:nvPr/>
        </p:nvSpPr>
        <p:spPr>
          <a:xfrm rot="10800000">
            <a:off x="-55109" y="930151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59" name="Google Shape;359;p14"/>
          <p:cNvSpPr/>
          <p:nvPr/>
        </p:nvSpPr>
        <p:spPr>
          <a:xfrm rot="10800000">
            <a:off x="102870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pic>
        <p:nvPicPr>
          <p:cNvPr id="360" name="Google Shape;360;p14"/>
          <p:cNvPicPr preferRelativeResize="0"/>
          <p:nvPr/>
        </p:nvPicPr>
        <p:blipFill rotWithShape="1">
          <a:blip r:embed="rId6">
            <a:alphaModFix/>
          </a:blip>
          <a:srcRect b="0" l="0" r="0" t="0"/>
          <a:stretch/>
        </p:blipFill>
        <p:spPr>
          <a:xfrm>
            <a:off x="15524364" y="1"/>
            <a:ext cx="2763635" cy="1088872"/>
          </a:xfrm>
          <a:prstGeom prst="rect">
            <a:avLst/>
          </a:prstGeom>
          <a:noFill/>
          <a:ln>
            <a:noFill/>
          </a:ln>
        </p:spPr>
      </p:pic>
      <p:grpSp>
        <p:nvGrpSpPr>
          <p:cNvPr id="361" name="Google Shape;361;p14"/>
          <p:cNvGrpSpPr/>
          <p:nvPr/>
        </p:nvGrpSpPr>
        <p:grpSpPr>
          <a:xfrm rot="2539826">
            <a:off x="-2792777" y="7723730"/>
            <a:ext cx="7621646" cy="3565095"/>
            <a:chOff x="-18368" y="12458"/>
            <a:chExt cx="678768" cy="317500"/>
          </a:xfrm>
        </p:grpSpPr>
        <p:sp>
          <p:nvSpPr>
            <p:cNvPr id="362" name="Google Shape;362;p14"/>
            <p:cNvSpPr/>
            <p:nvPr/>
          </p:nvSpPr>
          <p:spPr>
            <a:xfrm>
              <a:off x="-18368" y="12458"/>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14"/>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4" name="Google Shape;364;p14"/>
          <p:cNvSpPr txBox="1"/>
          <p:nvPr/>
        </p:nvSpPr>
        <p:spPr>
          <a:xfrm>
            <a:off x="4500695" y="8497995"/>
            <a:ext cx="9737583"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3F3F3F"/>
                </a:solidFill>
                <a:latin typeface="DM Sans"/>
                <a:ea typeface="DM Sans"/>
                <a:cs typeface="DM Sans"/>
                <a:sym typeface="DM Sans"/>
              </a:rPr>
              <a:t>If you have any questions - kindly ask you to contact me: </a:t>
            </a:r>
            <a:r>
              <a:rPr b="0" lang="en-US" sz="2800" u="sng">
                <a:solidFill>
                  <a:schemeClr val="accent4"/>
                </a:solidFill>
                <a:latin typeface="Arial"/>
                <a:ea typeface="Arial"/>
                <a:cs typeface="Arial"/>
                <a:sym typeface="Arial"/>
                <a:hlinkClick r:id="rId7">
                  <a:extLst>
                    <a:ext uri="{A12FA001-AC4F-418D-AE19-62706E023703}">
                      <ahyp:hlinkClr val="tx"/>
                    </a:ext>
                  </a:extLst>
                </a:hlinkClick>
              </a:rPr>
              <a:t>Almedina.tatarevic@folkuniversitetet.se </a:t>
            </a:r>
            <a:endParaRPr b="0" sz="2800">
              <a:solidFill>
                <a:schemeClr val="accent4"/>
              </a:solidFill>
              <a:latin typeface="Arial"/>
              <a:ea typeface="Arial"/>
              <a:cs typeface="Arial"/>
              <a:sym typeface="Arial"/>
            </a:endParaRPr>
          </a:p>
          <a:p>
            <a:pPr indent="0" lvl="0" marL="0" marR="0" rtl="0" algn="ctr">
              <a:spcBef>
                <a:spcPts val="0"/>
              </a:spcBef>
              <a:spcAft>
                <a:spcPts val="0"/>
              </a:spcAft>
              <a:buNone/>
            </a:pPr>
            <a:r>
              <a:t/>
            </a:r>
            <a:endParaRPr sz="2800">
              <a:solidFill>
                <a:srgbClr val="3F3F3F"/>
              </a:solidFill>
              <a:latin typeface="DM Sans"/>
              <a:ea typeface="DM Sans"/>
              <a:cs typeface="DM Sans"/>
              <a:sym typeface="DM Sans"/>
            </a:endParaRPr>
          </a:p>
        </p:txBody>
      </p:sp>
      <p:sp>
        <p:nvSpPr>
          <p:cNvPr id="365" name="Google Shape;365;p14"/>
          <p:cNvSpPr txBox="1"/>
          <p:nvPr/>
        </p:nvSpPr>
        <p:spPr>
          <a:xfrm>
            <a:off x="4212532" y="1425804"/>
            <a:ext cx="9862935" cy="705321"/>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lang="en-US" sz="5600">
                <a:solidFill>
                  <a:srgbClr val="5F497A"/>
                </a:solidFill>
                <a:latin typeface="Arial"/>
                <a:ea typeface="Arial"/>
                <a:cs typeface="Arial"/>
                <a:sym typeface="Arial"/>
              </a:rPr>
              <a:t>Question and answer session</a:t>
            </a:r>
            <a:endParaRPr/>
          </a:p>
        </p:txBody>
      </p:sp>
      <p:pic>
        <p:nvPicPr>
          <p:cNvPr id="366" name="Google Shape;366;p14"/>
          <p:cNvPicPr preferRelativeResize="0"/>
          <p:nvPr/>
        </p:nvPicPr>
        <p:blipFill rotWithShape="1">
          <a:blip r:embed="rId8">
            <a:alphaModFix/>
          </a:blip>
          <a:srcRect b="0" l="0" r="0" t="0"/>
          <a:stretch/>
        </p:blipFill>
        <p:spPr>
          <a:xfrm>
            <a:off x="557144" y="244314"/>
            <a:ext cx="3251607" cy="896145"/>
          </a:xfrm>
          <a:prstGeom prst="rect">
            <a:avLst/>
          </a:prstGeom>
          <a:noFill/>
          <a:ln>
            <a:noFill/>
          </a:ln>
        </p:spPr>
      </p:pic>
      <p:pic>
        <p:nvPicPr>
          <p:cNvPr id="367" name="Google Shape;367;p14"/>
          <p:cNvPicPr preferRelativeResize="0"/>
          <p:nvPr/>
        </p:nvPicPr>
        <p:blipFill rotWithShape="1">
          <a:blip r:embed="rId9">
            <a:alphaModFix/>
          </a:blip>
          <a:srcRect b="0" l="0" r="0" t="0"/>
          <a:stretch/>
        </p:blipFill>
        <p:spPr>
          <a:xfrm>
            <a:off x="5997565" y="2781301"/>
            <a:ext cx="5508636" cy="51001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5"/>
          <p:cNvSpPr txBox="1"/>
          <p:nvPr/>
        </p:nvSpPr>
        <p:spPr>
          <a:xfrm>
            <a:off x="3833915" y="3960810"/>
            <a:ext cx="10620170" cy="159017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2399">
                <a:solidFill>
                  <a:srgbClr val="593C8F"/>
                </a:solidFill>
                <a:latin typeface="Arial"/>
                <a:ea typeface="Arial"/>
                <a:cs typeface="Arial"/>
                <a:sym typeface="Arial"/>
              </a:rPr>
              <a:t>THANK YOU!</a:t>
            </a:r>
            <a:endParaRPr/>
          </a:p>
        </p:txBody>
      </p:sp>
      <p:sp>
        <p:nvSpPr>
          <p:cNvPr id="373" name="Google Shape;373;p15"/>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74" name="Google Shape;374;p15"/>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grpSp>
        <p:nvGrpSpPr>
          <p:cNvPr id="375" name="Google Shape;375;p15"/>
          <p:cNvGrpSpPr/>
          <p:nvPr/>
        </p:nvGrpSpPr>
        <p:grpSpPr>
          <a:xfrm>
            <a:off x="13133734" y="5475036"/>
            <a:ext cx="8837380" cy="8845601"/>
            <a:chOff x="13508" y="0"/>
            <a:chExt cx="11783172" cy="11794135"/>
          </a:xfrm>
        </p:grpSpPr>
        <p:grpSp>
          <p:nvGrpSpPr>
            <p:cNvPr id="376" name="Google Shape;376;p15"/>
            <p:cNvGrpSpPr/>
            <p:nvPr/>
          </p:nvGrpSpPr>
          <p:grpSpPr>
            <a:xfrm rot="2700000">
              <a:off x="1676828" y="2799524"/>
              <a:ext cx="9887197" cy="4753460"/>
              <a:chOff x="0" y="0"/>
              <a:chExt cx="660400" cy="317500"/>
            </a:xfrm>
          </p:grpSpPr>
          <p:sp>
            <p:nvSpPr>
              <p:cNvPr id="377" name="Google Shape;377;p15"/>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9" name="Google Shape;379;p15"/>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380" name="Google Shape;380;p15"/>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381" name="Google Shape;381;p15"/>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382" name="Google Shape;382;p15"/>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383" name="Google Shape;383;p15"/>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384" name="Google Shape;384;p15"/>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385" name="Google Shape;385;p15"/>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386" name="Google Shape;386;p15"/>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387" name="Google Shape;387;p15"/>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sp>
        <p:nvSpPr>
          <p:cNvPr id="388" name="Google Shape;388;p15"/>
          <p:cNvSpPr/>
          <p:nvPr/>
        </p:nvSpPr>
        <p:spPr>
          <a:xfrm>
            <a:off x="1083809" y="869844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pic>
        <p:nvPicPr>
          <p:cNvPr id="389" name="Google Shape;389;p15"/>
          <p:cNvPicPr preferRelativeResize="0"/>
          <p:nvPr/>
        </p:nvPicPr>
        <p:blipFill rotWithShape="1">
          <a:blip r:embed="rId6">
            <a:alphaModFix/>
          </a:blip>
          <a:srcRect b="0" l="0" r="0" t="0"/>
          <a:stretch/>
        </p:blipFill>
        <p:spPr>
          <a:xfrm>
            <a:off x="13499716" y="1"/>
            <a:ext cx="4788284" cy="1886584"/>
          </a:xfrm>
          <a:prstGeom prst="rect">
            <a:avLst/>
          </a:prstGeom>
          <a:noFill/>
          <a:ln>
            <a:noFill/>
          </a:ln>
        </p:spPr>
      </p:pic>
      <p:pic>
        <p:nvPicPr>
          <p:cNvPr id="390" name="Google Shape;390;p15"/>
          <p:cNvPicPr preferRelativeResize="0"/>
          <p:nvPr/>
        </p:nvPicPr>
        <p:blipFill rotWithShape="1">
          <a:blip r:embed="rId7">
            <a:alphaModFix/>
          </a:blip>
          <a:srcRect b="0" l="0" r="0" t="0"/>
          <a:stretch/>
        </p:blipFill>
        <p:spPr>
          <a:xfrm>
            <a:off x="375650" y="245447"/>
            <a:ext cx="2514600" cy="7400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24" name="Google Shape;124;p2"/>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25" name="Google Shape;125;p2"/>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26" name="Google Shape;126;p2"/>
          <p:cNvSpPr txBox="1"/>
          <p:nvPr/>
        </p:nvSpPr>
        <p:spPr>
          <a:xfrm>
            <a:off x="1301340" y="3077530"/>
            <a:ext cx="15925800" cy="1670586"/>
          </a:xfrm>
          <a:prstGeom prst="rect">
            <a:avLst/>
          </a:prstGeom>
          <a:noFill/>
          <a:ln>
            <a:noFill/>
          </a:ln>
        </p:spPr>
        <p:txBody>
          <a:bodyPr anchorCtr="0" anchor="t" bIns="0" lIns="0" spcFirstLastPara="1" rIns="0" wrap="square" tIns="0">
            <a:spAutoFit/>
          </a:bodyPr>
          <a:lstStyle/>
          <a:p>
            <a:pPr indent="0" lvl="0" marL="0" marR="0" rtl="0" algn="ctr">
              <a:lnSpc>
                <a:spcPct val="117635"/>
              </a:lnSpc>
              <a:spcBef>
                <a:spcPts val="0"/>
              </a:spcBef>
              <a:spcAft>
                <a:spcPts val="0"/>
              </a:spcAft>
              <a:buClr>
                <a:srgbClr val="000000"/>
              </a:buClr>
              <a:buSzPts val="4600"/>
              <a:buFont typeface="Arial"/>
              <a:buNone/>
            </a:pPr>
            <a:r>
              <a:rPr b="1" i="0" lang="en-US" sz="4600" u="none" cap="none" strike="noStrike">
                <a:solidFill>
                  <a:srgbClr val="593C8F"/>
                </a:solidFill>
                <a:latin typeface="Arial"/>
                <a:ea typeface="Arial"/>
                <a:cs typeface="Arial"/>
                <a:sym typeface="Arial"/>
              </a:rPr>
              <a:t>WELCOME TO THE MAAS COMMUNITY OF PRACTICE</a:t>
            </a:r>
            <a:endParaRPr/>
          </a:p>
          <a:p>
            <a:pPr indent="0" lvl="0" marL="0" marR="0" rtl="0" algn="ctr">
              <a:lnSpc>
                <a:spcPct val="117635"/>
              </a:lnSpc>
              <a:spcBef>
                <a:spcPts val="0"/>
              </a:spcBef>
              <a:spcAft>
                <a:spcPts val="0"/>
              </a:spcAft>
              <a:buClr>
                <a:srgbClr val="000000"/>
              </a:buClr>
              <a:buSzPts val="4600"/>
              <a:buFont typeface="Arial"/>
              <a:buNone/>
            </a:pPr>
            <a:r>
              <a:t/>
            </a:r>
            <a:endParaRPr b="1" i="0" sz="4600" u="none" cap="none" strike="noStrike">
              <a:solidFill>
                <a:schemeClr val="dk1"/>
              </a:solidFill>
              <a:latin typeface="Arial"/>
              <a:ea typeface="Arial"/>
              <a:cs typeface="Arial"/>
              <a:sym typeface="Arial"/>
            </a:endParaRPr>
          </a:p>
        </p:txBody>
      </p:sp>
      <p:grpSp>
        <p:nvGrpSpPr>
          <p:cNvPr id="127" name="Google Shape;127;p2"/>
          <p:cNvGrpSpPr/>
          <p:nvPr/>
        </p:nvGrpSpPr>
        <p:grpSpPr>
          <a:xfrm rot="2700000">
            <a:off x="14381224" y="7574679"/>
            <a:ext cx="7415398" cy="3565095"/>
            <a:chOff x="0" y="0"/>
            <a:chExt cx="660400" cy="317500"/>
          </a:xfrm>
        </p:grpSpPr>
        <p:sp>
          <p:nvSpPr>
            <p:cNvPr id="128" name="Google Shape;128;p2"/>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9" name="Google Shape;129;p2"/>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cxnSp>
        <p:nvCxnSpPr>
          <p:cNvPr id="130" name="Google Shape;130;p2"/>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31" name="Google Shape;131;p2"/>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32" name="Google Shape;132;p2"/>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33" name="Google Shape;133;p2"/>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34" name="Google Shape;134;p2"/>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135" name="Google Shape;135;p2"/>
          <p:cNvPicPr preferRelativeResize="0"/>
          <p:nvPr/>
        </p:nvPicPr>
        <p:blipFill rotWithShape="1">
          <a:blip r:embed="rId6">
            <a:alphaModFix/>
          </a:blip>
          <a:srcRect b="0" l="0" r="0" t="0"/>
          <a:stretch/>
        </p:blipFill>
        <p:spPr>
          <a:xfrm>
            <a:off x="12660011" y="256511"/>
            <a:ext cx="5492434" cy="2164019"/>
          </a:xfrm>
          <a:prstGeom prst="rect">
            <a:avLst/>
          </a:prstGeom>
          <a:noFill/>
          <a:ln>
            <a:noFill/>
          </a:ln>
        </p:spPr>
      </p:pic>
      <p:sp>
        <p:nvSpPr>
          <p:cNvPr id="136" name="Google Shape;136;p2"/>
          <p:cNvSpPr txBox="1"/>
          <p:nvPr/>
        </p:nvSpPr>
        <p:spPr>
          <a:xfrm>
            <a:off x="2880958" y="4702390"/>
            <a:ext cx="12968327" cy="1096967"/>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Clr>
                <a:srgbClr val="31859B"/>
              </a:buClr>
              <a:buSzPts val="3600"/>
              <a:buFont typeface="Calibri"/>
              <a:buNone/>
            </a:pPr>
            <a:r>
              <a:rPr b="0" i="0" lang="en-US" sz="3600" u="none" cap="none" strike="noStrike">
                <a:solidFill>
                  <a:srgbClr val="31859B"/>
                </a:solidFill>
                <a:latin typeface="Calibri"/>
                <a:ea typeface="Calibri"/>
                <a:cs typeface="Calibri"/>
                <a:sym typeface="Calibri"/>
              </a:rPr>
              <a:t>Workshop #6 </a:t>
            </a:r>
            <a:endParaRPr/>
          </a:p>
          <a:p>
            <a:pPr indent="0" lvl="0" marL="0" marR="0" rtl="0" algn="ctr">
              <a:lnSpc>
                <a:spcPct val="99000"/>
              </a:lnSpc>
              <a:spcBef>
                <a:spcPts val="0"/>
              </a:spcBef>
              <a:spcAft>
                <a:spcPts val="0"/>
              </a:spcAft>
              <a:buClr>
                <a:srgbClr val="31859B"/>
              </a:buClr>
              <a:buSzPts val="3600"/>
              <a:buFont typeface="Calibri"/>
              <a:buNone/>
            </a:pPr>
            <a:r>
              <a:rPr b="1" i="0" lang="en-US" sz="3600" u="none" cap="none" strike="noStrike">
                <a:solidFill>
                  <a:srgbClr val="31859B"/>
                </a:solidFill>
                <a:latin typeface="Calibri"/>
                <a:ea typeface="Calibri"/>
                <a:cs typeface="Calibri"/>
                <a:sym typeface="Calibri"/>
              </a:rPr>
              <a:t>“Swedish </a:t>
            </a:r>
            <a:r>
              <a:rPr b="1" i="0" lang="en-US" sz="3600" u="none" cap="none" strike="noStrike">
                <a:solidFill>
                  <a:srgbClr val="31859B"/>
                </a:solidFill>
                <a:latin typeface="Arial"/>
                <a:ea typeface="Arial"/>
                <a:cs typeface="Arial"/>
                <a:sym typeface="Arial"/>
              </a:rPr>
              <a:t>integration</a:t>
            </a:r>
            <a:r>
              <a:rPr b="1" i="0" lang="en-US" sz="3600" u="none" cap="none" strike="noStrike">
                <a:solidFill>
                  <a:srgbClr val="31859B"/>
                </a:solidFill>
                <a:latin typeface="Calibri"/>
                <a:ea typeface="Calibri"/>
                <a:cs typeface="Calibri"/>
                <a:sym typeface="Calibri"/>
              </a:rPr>
              <a:t> programs for refugees and Jobseekers”</a:t>
            </a:r>
            <a:endParaRPr b="0" i="0" sz="3600" u="none" cap="none" strike="noStrike">
              <a:solidFill>
                <a:srgbClr val="31859B"/>
              </a:solidFill>
              <a:latin typeface="Calibri"/>
              <a:ea typeface="Calibri"/>
              <a:cs typeface="Calibri"/>
              <a:sym typeface="Calibri"/>
            </a:endParaRPr>
          </a:p>
        </p:txBody>
      </p:sp>
      <p:sp>
        <p:nvSpPr>
          <p:cNvPr id="137" name="Google Shape;137;p2"/>
          <p:cNvSpPr txBox="1"/>
          <p:nvPr/>
        </p:nvSpPr>
        <p:spPr>
          <a:xfrm>
            <a:off x="4788210" y="6239034"/>
            <a:ext cx="1061109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5400" u="none" cap="none" strike="noStrike">
                <a:solidFill>
                  <a:srgbClr val="FE6E78"/>
                </a:solidFill>
                <a:latin typeface="Arial"/>
                <a:ea typeface="Arial"/>
                <a:cs typeface="Arial"/>
                <a:sym typeface="Arial"/>
              </a:rPr>
              <a:t>Program ”Rusta och Matcha”</a:t>
            </a:r>
            <a:endParaRPr sz="5400">
              <a:solidFill>
                <a:srgbClr val="FE6E78"/>
              </a:solidFill>
              <a:latin typeface="Arial"/>
              <a:ea typeface="Arial"/>
              <a:cs typeface="Arial"/>
              <a:sym typeface="Arial"/>
            </a:endParaRPr>
          </a:p>
        </p:txBody>
      </p:sp>
      <p:pic>
        <p:nvPicPr>
          <p:cNvPr id="138" name="Google Shape;138;p2"/>
          <p:cNvPicPr preferRelativeResize="0"/>
          <p:nvPr/>
        </p:nvPicPr>
        <p:blipFill rotWithShape="1">
          <a:blip r:embed="rId7">
            <a:alphaModFix/>
          </a:blip>
          <a:srcRect b="0" l="0" r="0" t="0"/>
          <a:stretch/>
        </p:blipFill>
        <p:spPr>
          <a:xfrm>
            <a:off x="685800" y="514838"/>
            <a:ext cx="3429000" cy="10632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p:nvPr/>
        </p:nvSpPr>
        <p:spPr>
          <a:xfrm>
            <a:off x="-55109" y="821770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45" name="Google Shape;145;p3"/>
          <p:cNvSpPr/>
          <p:nvPr/>
        </p:nvSpPr>
        <p:spPr>
          <a:xfrm rot="10800000">
            <a:off x="-55109" y="930151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46" name="Google Shape;146;p3"/>
          <p:cNvSpPr/>
          <p:nvPr/>
        </p:nvSpPr>
        <p:spPr>
          <a:xfrm rot="10800000">
            <a:off x="102870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47" name="Google Shape;147;p3"/>
          <p:cNvSpPr txBox="1"/>
          <p:nvPr/>
        </p:nvSpPr>
        <p:spPr>
          <a:xfrm>
            <a:off x="1400625" y="1510204"/>
            <a:ext cx="15108690" cy="1189236"/>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lang="en-US" sz="8499">
                <a:solidFill>
                  <a:srgbClr val="593C8F"/>
                </a:solidFill>
                <a:latin typeface="Arial"/>
                <a:ea typeface="Arial"/>
                <a:cs typeface="Arial"/>
                <a:sym typeface="Arial"/>
              </a:rPr>
              <a:t>What is “Rusta och Matcha”</a:t>
            </a:r>
            <a:endParaRPr/>
          </a:p>
        </p:txBody>
      </p:sp>
      <p:grpSp>
        <p:nvGrpSpPr>
          <p:cNvPr id="148" name="Google Shape;148;p3"/>
          <p:cNvGrpSpPr/>
          <p:nvPr/>
        </p:nvGrpSpPr>
        <p:grpSpPr>
          <a:xfrm rot="-2700000">
            <a:off x="12801616" y="6262514"/>
            <a:ext cx="7415398" cy="3565095"/>
            <a:chOff x="0" y="0"/>
            <a:chExt cx="660400" cy="317500"/>
          </a:xfrm>
        </p:grpSpPr>
        <p:sp>
          <p:nvSpPr>
            <p:cNvPr id="149" name="Google Shape;149;p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51" name="Google Shape;151;p3"/>
          <p:cNvCxnSpPr/>
          <p:nvPr/>
        </p:nvCxnSpPr>
        <p:spPr>
          <a:xfrm flipH="1" rot="10800000">
            <a:off x="16638739" y="664853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52" name="Google Shape;152;p3"/>
          <p:cNvCxnSpPr/>
          <p:nvPr/>
        </p:nvCxnSpPr>
        <p:spPr>
          <a:xfrm flipH="1" rot="10800000">
            <a:off x="15524365" y="7060111"/>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53" name="Google Shape;153;p3"/>
          <p:cNvCxnSpPr/>
          <p:nvPr/>
        </p:nvCxnSpPr>
        <p:spPr>
          <a:xfrm flipH="1" rot="10800000">
            <a:off x="15524365" y="7933241"/>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154" name="Google Shape;154;p3"/>
          <p:cNvPicPr preferRelativeResize="0"/>
          <p:nvPr/>
        </p:nvPicPr>
        <p:blipFill rotWithShape="1">
          <a:blip r:embed="rId6">
            <a:alphaModFix/>
          </a:blip>
          <a:srcRect b="0" l="0" r="0" t="0"/>
          <a:stretch/>
        </p:blipFill>
        <p:spPr>
          <a:xfrm>
            <a:off x="15524365" y="256512"/>
            <a:ext cx="2628079" cy="1035463"/>
          </a:xfrm>
          <a:prstGeom prst="rect">
            <a:avLst/>
          </a:prstGeom>
          <a:noFill/>
          <a:ln>
            <a:noFill/>
          </a:ln>
        </p:spPr>
      </p:pic>
      <p:sp>
        <p:nvSpPr>
          <p:cNvPr id="155" name="Google Shape;155;p3"/>
          <p:cNvSpPr txBox="1"/>
          <p:nvPr/>
        </p:nvSpPr>
        <p:spPr>
          <a:xfrm>
            <a:off x="1400626" y="3361890"/>
            <a:ext cx="16049174"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DM Sans"/>
                <a:ea typeface="DM Sans"/>
                <a:cs typeface="DM Sans"/>
                <a:sym typeface="DM Sans"/>
              </a:rPr>
              <a:t>It is a project commissioned by the employment agency.</a:t>
            </a:r>
            <a:br>
              <a:rPr lang="en-US" sz="2800">
                <a:solidFill>
                  <a:srgbClr val="3F3F3F"/>
                </a:solidFill>
                <a:latin typeface="DM Sans"/>
                <a:ea typeface="DM Sans"/>
                <a:cs typeface="DM Sans"/>
                <a:sym typeface="DM Sans"/>
              </a:rPr>
            </a:br>
            <a:endParaRPr sz="2800">
              <a:solidFill>
                <a:srgbClr val="3F3F3F"/>
              </a:solidFill>
              <a:latin typeface="DM Sans"/>
              <a:ea typeface="DM Sans"/>
              <a:cs typeface="DM Sans"/>
              <a:sym typeface="DM Sans"/>
            </a:endParaRPr>
          </a:p>
          <a:p>
            <a:pPr indent="-285750" lvl="0" marL="285750" marR="0" rtl="0" algn="l">
              <a:spcBef>
                <a:spcPts val="0"/>
              </a:spcBef>
              <a:spcAft>
                <a:spcPts val="0"/>
              </a:spcAft>
              <a:buClr>
                <a:srgbClr val="3F3F3F"/>
              </a:buClr>
              <a:buSzPts val="2800"/>
              <a:buFont typeface="Arial"/>
              <a:buChar char="•"/>
            </a:pPr>
            <a:r>
              <a:rPr lang="en-US" sz="2800">
                <a:solidFill>
                  <a:srgbClr val="3F3F3F"/>
                </a:solidFill>
                <a:latin typeface="DM Sans"/>
                <a:ea typeface="DM Sans"/>
                <a:cs typeface="DM Sans"/>
                <a:sym typeface="DM Sans"/>
              </a:rPr>
              <a:t>We help unemployed people into work or education on behalf of the employment agency. It is a project that they direct, and the participants are referred through them.</a:t>
            </a:r>
            <a:endParaRPr/>
          </a:p>
          <a:p>
            <a:pPr indent="-107950" lvl="0" marL="285750" marR="0" rtl="0" algn="l">
              <a:spcBef>
                <a:spcPts val="0"/>
              </a:spcBef>
              <a:spcAft>
                <a:spcPts val="0"/>
              </a:spcAft>
              <a:buClr>
                <a:schemeClr val="dk1"/>
              </a:buClr>
              <a:buSzPts val="2800"/>
              <a:buFont typeface="Arial"/>
              <a:buNone/>
            </a:pPr>
            <a:r>
              <a:t/>
            </a:r>
            <a:endParaRPr sz="2800">
              <a:solidFill>
                <a:srgbClr val="3F3F3F"/>
              </a:solidFill>
              <a:latin typeface="DM Sans"/>
              <a:ea typeface="DM Sans"/>
              <a:cs typeface="DM Sans"/>
              <a:sym typeface="DM Sans"/>
            </a:endParaRPr>
          </a:p>
          <a:p>
            <a:pPr indent="-285750" lvl="0" marL="285750" marR="0" rtl="0" algn="l">
              <a:spcBef>
                <a:spcPts val="0"/>
              </a:spcBef>
              <a:spcAft>
                <a:spcPts val="0"/>
              </a:spcAft>
              <a:buClr>
                <a:srgbClr val="3F3F3F"/>
              </a:buClr>
              <a:buSzPts val="2800"/>
              <a:buFont typeface="Arial"/>
              <a:buChar char="•"/>
            </a:pPr>
            <a:r>
              <a:rPr lang="en-US" sz="2800">
                <a:solidFill>
                  <a:srgbClr val="3F3F3F"/>
                </a:solidFill>
                <a:latin typeface="DM Sans"/>
                <a:ea typeface="DM Sans"/>
                <a:cs typeface="DM Sans"/>
                <a:sym typeface="DM Sans"/>
              </a:rPr>
              <a:t> The employment agency and its tools control everything we do with the participants.</a:t>
            </a:r>
            <a:endParaRPr/>
          </a:p>
          <a:p>
            <a:pPr indent="-107950" lvl="0" marL="285750" marR="0" rtl="0" algn="l">
              <a:spcBef>
                <a:spcPts val="0"/>
              </a:spcBef>
              <a:spcAft>
                <a:spcPts val="0"/>
              </a:spcAft>
              <a:buClr>
                <a:schemeClr val="dk1"/>
              </a:buClr>
              <a:buSzPts val="2800"/>
              <a:buFont typeface="Arial"/>
              <a:buNone/>
            </a:pPr>
            <a:r>
              <a:t/>
            </a:r>
            <a:endParaRPr sz="2800">
              <a:solidFill>
                <a:srgbClr val="3F3F3F"/>
              </a:solidFill>
              <a:latin typeface="DM Sans"/>
              <a:ea typeface="DM Sans"/>
              <a:cs typeface="DM Sans"/>
              <a:sym typeface="DM Sans"/>
            </a:endParaRPr>
          </a:p>
          <a:p>
            <a:pPr indent="-285750" lvl="0" marL="285750" marR="0" rtl="0" algn="l">
              <a:spcBef>
                <a:spcPts val="0"/>
              </a:spcBef>
              <a:spcAft>
                <a:spcPts val="0"/>
              </a:spcAft>
              <a:buClr>
                <a:srgbClr val="3F3F3F"/>
              </a:buClr>
              <a:buSzPts val="2800"/>
              <a:buFont typeface="Arial"/>
              <a:buChar char="•"/>
            </a:pPr>
            <a:r>
              <a:rPr lang="en-US" sz="2800">
                <a:solidFill>
                  <a:srgbClr val="3F3F3F"/>
                </a:solidFill>
                <a:latin typeface="DM Sans"/>
                <a:ea typeface="DM Sans"/>
                <a:cs typeface="DM Sans"/>
                <a:sym typeface="DM Sans"/>
              </a:rPr>
              <a:t>The project lasts 6 months and a maximum of 1 year</a:t>
            </a:r>
            <a:endParaRPr/>
          </a:p>
          <a:p>
            <a:pPr indent="-107950" lvl="0" marL="285750" marR="0" rtl="0" algn="l">
              <a:spcBef>
                <a:spcPts val="0"/>
              </a:spcBef>
              <a:spcAft>
                <a:spcPts val="0"/>
              </a:spcAft>
              <a:buClr>
                <a:schemeClr val="dk1"/>
              </a:buClr>
              <a:buSzPts val="2800"/>
              <a:buFont typeface="Arial"/>
              <a:buNone/>
            </a:pPr>
            <a:r>
              <a:t/>
            </a:r>
            <a:endParaRPr sz="2800">
              <a:solidFill>
                <a:srgbClr val="3F3F3F"/>
              </a:solidFill>
              <a:latin typeface="DM Sans"/>
              <a:ea typeface="DM Sans"/>
              <a:cs typeface="DM Sans"/>
              <a:sym typeface="DM Sans"/>
            </a:endParaRPr>
          </a:p>
          <a:p>
            <a:pPr indent="-285750" lvl="0" marL="285750" marR="0" rtl="0" algn="l">
              <a:spcBef>
                <a:spcPts val="0"/>
              </a:spcBef>
              <a:spcAft>
                <a:spcPts val="0"/>
              </a:spcAft>
              <a:buClr>
                <a:srgbClr val="3F3F3F"/>
              </a:buClr>
              <a:buSzPts val="2800"/>
              <a:buFont typeface="Arial"/>
              <a:buChar char="•"/>
            </a:pPr>
            <a:r>
              <a:rPr lang="en-US" sz="2800">
                <a:solidFill>
                  <a:srgbClr val="3F3F3F"/>
                </a:solidFill>
                <a:latin typeface="DM Sans"/>
                <a:ea typeface="DM Sans"/>
                <a:cs typeface="DM Sans"/>
                <a:sym typeface="DM Sans"/>
              </a:rPr>
              <a:t>For the unemployed who are far from the labour market</a:t>
            </a:r>
            <a:endParaRPr/>
          </a:p>
        </p:txBody>
      </p:sp>
      <p:pic>
        <p:nvPicPr>
          <p:cNvPr id="156" name="Google Shape;156;p3"/>
          <p:cNvPicPr preferRelativeResize="0"/>
          <p:nvPr/>
        </p:nvPicPr>
        <p:blipFill rotWithShape="1">
          <a:blip r:embed="rId7">
            <a:alphaModFix/>
          </a:blip>
          <a:srcRect b="0" l="0" r="0" t="0"/>
          <a:stretch/>
        </p:blipFill>
        <p:spPr>
          <a:xfrm>
            <a:off x="398010" y="372793"/>
            <a:ext cx="3429000" cy="10632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62" name="Google Shape;162;p4"/>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63" name="Google Shape;163;p4"/>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164" name="Google Shape;164;p4"/>
          <p:cNvGrpSpPr/>
          <p:nvPr/>
        </p:nvGrpSpPr>
        <p:grpSpPr>
          <a:xfrm rot="2700000">
            <a:off x="15304437" y="8247940"/>
            <a:ext cx="7415398" cy="3565095"/>
            <a:chOff x="0" y="0"/>
            <a:chExt cx="660400" cy="317500"/>
          </a:xfrm>
        </p:grpSpPr>
        <p:sp>
          <p:nvSpPr>
            <p:cNvPr id="165" name="Google Shape;165;p4"/>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rgbClr val="3F3F3F"/>
                </a:solidFill>
                <a:latin typeface="Calibri"/>
                <a:ea typeface="Calibri"/>
                <a:cs typeface="Calibri"/>
                <a:sym typeface="Calibri"/>
              </a:endParaRPr>
            </a:p>
          </p:txBody>
        </p:sp>
      </p:grpSp>
      <p:cxnSp>
        <p:nvCxnSpPr>
          <p:cNvPr id="167" name="Google Shape;167;p4"/>
          <p:cNvCxnSpPr/>
          <p:nvPr/>
        </p:nvCxnSpPr>
        <p:spPr>
          <a:xfrm>
            <a:off x="14706630" y="8918010"/>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68" name="Google Shape;168;p4"/>
          <p:cNvCxnSpPr/>
          <p:nvPr/>
        </p:nvCxnSpPr>
        <p:spPr>
          <a:xfrm>
            <a:off x="14447298" y="9209849"/>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69" name="Google Shape;169;p4"/>
          <p:cNvCxnSpPr/>
          <p:nvPr/>
        </p:nvCxnSpPr>
        <p:spPr>
          <a:xfrm>
            <a:off x="14144996" y="9475410"/>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70" name="Google Shape;170;p4"/>
          <p:cNvCxnSpPr/>
          <p:nvPr/>
        </p:nvCxnSpPr>
        <p:spPr>
          <a:xfrm>
            <a:off x="13847608" y="9782252"/>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71" name="Google Shape;171;p4"/>
          <p:cNvCxnSpPr/>
          <p:nvPr/>
        </p:nvCxnSpPr>
        <p:spPr>
          <a:xfrm>
            <a:off x="13574104" y="10065769"/>
            <a:ext cx="4347674" cy="4347674"/>
          </a:xfrm>
          <a:prstGeom prst="straightConnector1">
            <a:avLst/>
          </a:prstGeom>
          <a:noFill/>
          <a:ln cap="flat" cmpd="sng" w="28575">
            <a:solidFill>
              <a:srgbClr val="8CA9AD"/>
            </a:solidFill>
            <a:prstDash val="solid"/>
            <a:round/>
            <a:headEnd len="sm" w="sm" type="none"/>
            <a:tailEnd len="sm" w="sm" type="none"/>
          </a:ln>
        </p:spPr>
      </p:cxnSp>
      <p:pic>
        <p:nvPicPr>
          <p:cNvPr id="172" name="Google Shape;172;p4"/>
          <p:cNvPicPr preferRelativeResize="0"/>
          <p:nvPr/>
        </p:nvPicPr>
        <p:blipFill rotWithShape="1">
          <a:blip r:embed="rId6">
            <a:alphaModFix/>
          </a:blip>
          <a:srcRect b="0" l="0" r="0" t="0"/>
          <a:stretch/>
        </p:blipFill>
        <p:spPr>
          <a:xfrm>
            <a:off x="15392399" y="256512"/>
            <a:ext cx="2760045" cy="1087458"/>
          </a:xfrm>
          <a:prstGeom prst="rect">
            <a:avLst/>
          </a:prstGeom>
          <a:noFill/>
          <a:ln>
            <a:noFill/>
          </a:ln>
        </p:spPr>
      </p:pic>
      <p:sp>
        <p:nvSpPr>
          <p:cNvPr id="173" name="Google Shape;173;p4"/>
          <p:cNvSpPr/>
          <p:nvPr/>
        </p:nvSpPr>
        <p:spPr>
          <a:xfrm>
            <a:off x="9296400" y="2171700"/>
            <a:ext cx="8297782" cy="545620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F497A"/>
              </a:buClr>
              <a:buSzPts val="3200"/>
              <a:buFont typeface="Arial"/>
              <a:buNone/>
            </a:pPr>
            <a:r>
              <a:rPr b="1" lang="en-US" sz="3200">
                <a:solidFill>
                  <a:srgbClr val="5F497A"/>
                </a:solidFill>
                <a:latin typeface="DM Sans"/>
                <a:ea typeface="DM Sans"/>
                <a:cs typeface="DM Sans"/>
                <a:sym typeface="DM Sans"/>
              </a:rPr>
              <a:t>The goal of the project is to get participants into jobs or education. </a:t>
            </a:r>
            <a:endParaRPr/>
          </a:p>
          <a:p>
            <a:pPr indent="0" lvl="0" marL="0" marR="0" rtl="0" algn="l">
              <a:lnSpc>
                <a:spcPct val="100000"/>
              </a:lnSpc>
              <a:spcBef>
                <a:spcPts val="0"/>
              </a:spcBef>
              <a:spcAft>
                <a:spcPts val="0"/>
              </a:spcAft>
              <a:buClr>
                <a:schemeClr val="lt1"/>
              </a:buClr>
              <a:buSzPts val="3200"/>
              <a:buFont typeface="Arial"/>
              <a:buNone/>
            </a:pPr>
            <a:r>
              <a:t/>
            </a:r>
            <a:endParaRPr b="1" sz="3200">
              <a:solidFill>
                <a:srgbClr val="5F497A"/>
              </a:solidFill>
              <a:latin typeface="DM Sans"/>
              <a:ea typeface="DM Sans"/>
              <a:cs typeface="DM Sans"/>
              <a:sym typeface="DM Sans"/>
            </a:endParaRPr>
          </a:p>
          <a:p>
            <a:pPr indent="0" lvl="0" marL="0" marR="0" rtl="0" algn="l">
              <a:lnSpc>
                <a:spcPct val="100000"/>
              </a:lnSpc>
              <a:spcBef>
                <a:spcPts val="0"/>
              </a:spcBef>
              <a:spcAft>
                <a:spcPts val="0"/>
              </a:spcAft>
              <a:buClr>
                <a:srgbClr val="5F497A"/>
              </a:buClr>
              <a:buSzPts val="3200"/>
              <a:buFont typeface="Arial"/>
              <a:buNone/>
            </a:pPr>
            <a:r>
              <a:rPr b="1" lang="en-US" sz="3200">
                <a:solidFill>
                  <a:srgbClr val="5F497A"/>
                </a:solidFill>
                <a:latin typeface="DM Sans"/>
                <a:ea typeface="DM Sans"/>
                <a:cs typeface="DM Sans"/>
                <a:sym typeface="DM Sans"/>
              </a:rPr>
              <a:t>Our personal goal is to get 4 people to work every month.</a:t>
            </a:r>
            <a:endParaRPr/>
          </a:p>
          <a:p>
            <a:pPr indent="0" lvl="0" marL="0" marR="0" rtl="0" algn="l">
              <a:lnSpc>
                <a:spcPct val="100000"/>
              </a:lnSpc>
              <a:spcBef>
                <a:spcPts val="0"/>
              </a:spcBef>
              <a:spcAft>
                <a:spcPts val="0"/>
              </a:spcAft>
              <a:buClr>
                <a:schemeClr val="lt1"/>
              </a:buClr>
              <a:buSzPts val="3200"/>
              <a:buFont typeface="Arial"/>
              <a:buNone/>
            </a:pPr>
            <a:r>
              <a:t/>
            </a:r>
            <a:endParaRPr b="1" sz="3200">
              <a:solidFill>
                <a:srgbClr val="5F497A"/>
              </a:solidFill>
              <a:latin typeface="DM Sans"/>
              <a:ea typeface="DM Sans"/>
              <a:cs typeface="DM Sans"/>
              <a:sym typeface="DM Sans"/>
            </a:endParaRPr>
          </a:p>
          <a:p>
            <a:pPr indent="0" lvl="0" marL="0" marR="0" rtl="0" algn="l">
              <a:lnSpc>
                <a:spcPct val="100000"/>
              </a:lnSpc>
              <a:spcBef>
                <a:spcPts val="0"/>
              </a:spcBef>
              <a:spcAft>
                <a:spcPts val="0"/>
              </a:spcAft>
              <a:buClr>
                <a:srgbClr val="5F497A"/>
              </a:buClr>
              <a:buSzPts val="3200"/>
              <a:buFont typeface="Arial"/>
              <a:buNone/>
            </a:pPr>
            <a:r>
              <a:rPr b="1" lang="en-US" sz="3200">
                <a:solidFill>
                  <a:srgbClr val="5F497A"/>
                </a:solidFill>
                <a:latin typeface="DM Sans"/>
                <a:ea typeface="DM Sans"/>
                <a:cs typeface="DM Sans"/>
                <a:sym typeface="DM Sans"/>
              </a:rPr>
              <a:t>Statistics are shown to participants, and then they can make easier decisions. They then see who has the best results in getting people into work.</a:t>
            </a:r>
            <a:endParaRPr b="1" sz="3200">
              <a:solidFill>
                <a:srgbClr val="5F497A"/>
              </a:solidFill>
              <a:latin typeface="DM Sans"/>
              <a:ea typeface="DM Sans"/>
              <a:cs typeface="DM Sans"/>
              <a:sym typeface="DM Sans"/>
            </a:endParaRPr>
          </a:p>
        </p:txBody>
      </p:sp>
      <p:pic>
        <p:nvPicPr>
          <p:cNvPr descr="En bild som visar text, nyhetstidning, Tidningspapper, Publikation" id="174" name="Google Shape;174;p4"/>
          <p:cNvPicPr preferRelativeResize="0"/>
          <p:nvPr/>
        </p:nvPicPr>
        <p:blipFill rotWithShape="1">
          <a:blip r:embed="rId7">
            <a:alphaModFix/>
          </a:blip>
          <a:srcRect b="0" l="7797" r="7797" t="0"/>
          <a:stretch/>
        </p:blipFill>
        <p:spPr>
          <a:xfrm rot="-5400000">
            <a:off x="1179774" y="2125119"/>
            <a:ext cx="6860656" cy="6629400"/>
          </a:xfrm>
          <a:prstGeom prst="rect">
            <a:avLst/>
          </a:prstGeom>
          <a:noFill/>
          <a:ln>
            <a:noFill/>
          </a:ln>
        </p:spPr>
      </p:pic>
      <p:pic>
        <p:nvPicPr>
          <p:cNvPr id="175" name="Google Shape;175;p4"/>
          <p:cNvPicPr preferRelativeResize="0"/>
          <p:nvPr/>
        </p:nvPicPr>
        <p:blipFill rotWithShape="1">
          <a:blip r:embed="rId8">
            <a:alphaModFix/>
          </a:blip>
          <a:srcRect b="0" l="0" r="0" t="0"/>
          <a:stretch/>
        </p:blipFill>
        <p:spPr>
          <a:xfrm>
            <a:off x="453118" y="280681"/>
            <a:ext cx="3429000" cy="10632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81" name="Google Shape;181;p5"/>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82" name="Google Shape;182;p5"/>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183" name="Google Shape;183;p5"/>
          <p:cNvGrpSpPr/>
          <p:nvPr/>
        </p:nvGrpSpPr>
        <p:grpSpPr>
          <a:xfrm rot="2700000">
            <a:off x="16632812" y="8677813"/>
            <a:ext cx="7415398" cy="3565095"/>
            <a:chOff x="0" y="0"/>
            <a:chExt cx="660400" cy="317500"/>
          </a:xfrm>
        </p:grpSpPr>
        <p:sp>
          <p:nvSpPr>
            <p:cNvPr id="184" name="Google Shape;184;p5"/>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rgbClr val="3F3F3F"/>
                </a:solidFill>
                <a:latin typeface="Calibri"/>
                <a:ea typeface="Calibri"/>
                <a:cs typeface="Calibri"/>
                <a:sym typeface="Calibri"/>
              </a:endParaRPr>
            </a:p>
          </p:txBody>
        </p:sp>
      </p:grpSp>
      <p:cxnSp>
        <p:nvCxnSpPr>
          <p:cNvPr id="186" name="Google Shape;186;p5"/>
          <p:cNvCxnSpPr/>
          <p:nvPr/>
        </p:nvCxnSpPr>
        <p:spPr>
          <a:xfrm>
            <a:off x="16009654" y="9475410"/>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87" name="Google Shape;187;p5"/>
          <p:cNvCxnSpPr/>
          <p:nvPr/>
        </p:nvCxnSpPr>
        <p:spPr>
          <a:xfrm>
            <a:off x="15633017" y="9782252"/>
            <a:ext cx="5038853" cy="5038853"/>
          </a:xfrm>
          <a:prstGeom prst="straightConnector1">
            <a:avLst/>
          </a:prstGeom>
          <a:noFill/>
          <a:ln cap="flat" cmpd="sng" w="28575">
            <a:solidFill>
              <a:srgbClr val="8CA9AD"/>
            </a:solidFill>
            <a:prstDash val="solid"/>
            <a:round/>
            <a:headEnd len="sm" w="sm" type="none"/>
            <a:tailEnd len="sm" w="sm" type="none"/>
          </a:ln>
        </p:spPr>
      </p:cxnSp>
      <p:pic>
        <p:nvPicPr>
          <p:cNvPr id="188" name="Google Shape;188;p5"/>
          <p:cNvPicPr preferRelativeResize="0"/>
          <p:nvPr/>
        </p:nvPicPr>
        <p:blipFill rotWithShape="1">
          <a:blip r:embed="rId6">
            <a:alphaModFix/>
          </a:blip>
          <a:srcRect b="0" l="0" r="0" t="0"/>
          <a:stretch/>
        </p:blipFill>
        <p:spPr>
          <a:xfrm>
            <a:off x="15392399" y="256512"/>
            <a:ext cx="2760045" cy="1087458"/>
          </a:xfrm>
          <a:prstGeom prst="rect">
            <a:avLst/>
          </a:prstGeom>
          <a:noFill/>
          <a:ln>
            <a:noFill/>
          </a:ln>
        </p:spPr>
      </p:pic>
      <p:sp>
        <p:nvSpPr>
          <p:cNvPr id="189" name="Google Shape;189;p5"/>
          <p:cNvSpPr txBox="1"/>
          <p:nvPr/>
        </p:nvSpPr>
        <p:spPr>
          <a:xfrm>
            <a:off x="1308142" y="3060135"/>
            <a:ext cx="9182794" cy="61235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F497A"/>
              </a:buClr>
              <a:buSzPts val="3600"/>
              <a:buFont typeface="Arial"/>
              <a:buNone/>
            </a:pPr>
            <a:r>
              <a:rPr lang="en-US" sz="3600">
                <a:solidFill>
                  <a:srgbClr val="5F497A"/>
                </a:solidFill>
                <a:latin typeface="DM Sans"/>
                <a:ea typeface="DM Sans"/>
                <a:cs typeface="DM Sans"/>
                <a:sym typeface="DM Sans"/>
              </a:rPr>
              <a:t>Their approved tools can be:</a:t>
            </a:r>
            <a:endParaRPr/>
          </a:p>
          <a:p>
            <a:pPr indent="-285750" lvl="0" marL="285750" marR="0" rtl="0" algn="l">
              <a:spcBef>
                <a:spcPts val="72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to get help with your CV and cover letter</a:t>
            </a:r>
            <a:endParaRPr/>
          </a:p>
          <a:p>
            <a:pPr indent="-285750" lvl="0" marL="285750" marR="0" rtl="0" algn="l">
              <a:spcBef>
                <a:spcPts val="72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to get help with easier tasks in the Swedish language</a:t>
            </a:r>
            <a:endParaRPr/>
          </a:p>
          <a:p>
            <a:pPr indent="-285750" lvl="0" marL="285750" marR="0" rtl="0" algn="l">
              <a:spcBef>
                <a:spcPts val="72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to contact employers</a:t>
            </a:r>
            <a:endParaRPr/>
          </a:p>
          <a:p>
            <a:pPr indent="-285750" lvl="0" marL="285750" marR="0" rtl="0" algn="l">
              <a:spcBef>
                <a:spcPts val="72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to practice interviews</a:t>
            </a:r>
            <a:endParaRPr/>
          </a:p>
          <a:p>
            <a:pPr indent="-285750" lvl="0" marL="285750" marR="0" rtl="0" algn="l">
              <a:spcBef>
                <a:spcPts val="72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to receive information about the labor market</a:t>
            </a:r>
            <a:endParaRPr/>
          </a:p>
          <a:p>
            <a:pPr indent="-285750" lvl="0" marL="285750" marR="0" rtl="0" algn="l">
              <a:spcBef>
                <a:spcPts val="720"/>
              </a:spcBef>
              <a:spcAft>
                <a:spcPts val="0"/>
              </a:spcAft>
              <a:buClr>
                <a:srgbClr val="5F497A"/>
              </a:buClr>
              <a:buSzPts val="3600"/>
              <a:buFont typeface="Arial"/>
              <a:buChar char="•"/>
            </a:pPr>
            <a:r>
              <a:rPr lang="en-US" sz="3600">
                <a:solidFill>
                  <a:srgbClr val="5F497A"/>
                </a:solidFill>
                <a:latin typeface="DM Sans"/>
                <a:ea typeface="DM Sans"/>
                <a:cs typeface="DM Sans"/>
                <a:sym typeface="DM Sans"/>
              </a:rPr>
              <a:t>to get support with computer skills</a:t>
            </a:r>
            <a:endParaRPr sz="3600">
              <a:solidFill>
                <a:srgbClr val="5F497A"/>
              </a:solidFill>
              <a:latin typeface="DM Sans"/>
              <a:ea typeface="DM Sans"/>
              <a:cs typeface="DM Sans"/>
              <a:sym typeface="DM Sans"/>
            </a:endParaRPr>
          </a:p>
        </p:txBody>
      </p:sp>
      <p:pic>
        <p:nvPicPr>
          <p:cNvPr descr="En bild som visar stol, klädsel, inomhus, möbler&#10;&#10;Automatiskt genererad beskrivning" id="190" name="Google Shape;190;p5"/>
          <p:cNvPicPr preferRelativeResize="0"/>
          <p:nvPr/>
        </p:nvPicPr>
        <p:blipFill rotWithShape="1">
          <a:blip r:embed="rId7">
            <a:alphaModFix/>
          </a:blip>
          <a:srcRect b="0" l="0" r="0" t="0"/>
          <a:stretch/>
        </p:blipFill>
        <p:spPr>
          <a:xfrm>
            <a:off x="12801600" y="1899256"/>
            <a:ext cx="4724400" cy="3429000"/>
          </a:xfrm>
          <a:prstGeom prst="rect">
            <a:avLst/>
          </a:prstGeom>
          <a:noFill/>
          <a:ln>
            <a:noFill/>
          </a:ln>
        </p:spPr>
      </p:pic>
      <p:pic>
        <p:nvPicPr>
          <p:cNvPr descr="En bild som visar klädsel, person, person, inomhus" id="191" name="Google Shape;191;p5"/>
          <p:cNvPicPr preferRelativeResize="0"/>
          <p:nvPr/>
        </p:nvPicPr>
        <p:blipFill rotWithShape="1">
          <a:blip r:embed="rId8">
            <a:alphaModFix/>
          </a:blip>
          <a:srcRect b="0" l="0" r="0" t="0"/>
          <a:stretch/>
        </p:blipFill>
        <p:spPr>
          <a:xfrm>
            <a:off x="10715269" y="5576498"/>
            <a:ext cx="5123890" cy="3607183"/>
          </a:xfrm>
          <a:prstGeom prst="rect">
            <a:avLst/>
          </a:prstGeom>
          <a:noFill/>
          <a:ln>
            <a:noFill/>
          </a:ln>
        </p:spPr>
      </p:pic>
      <p:sp>
        <p:nvSpPr>
          <p:cNvPr id="192" name="Google Shape;192;p5"/>
          <p:cNvSpPr txBox="1"/>
          <p:nvPr/>
        </p:nvSpPr>
        <p:spPr>
          <a:xfrm>
            <a:off x="1308142" y="1546595"/>
            <a:ext cx="9862935" cy="705321"/>
          </a:xfrm>
          <a:prstGeom prst="rect">
            <a:avLst/>
          </a:prstGeom>
          <a:noFill/>
          <a:ln>
            <a:noFill/>
          </a:ln>
        </p:spPr>
        <p:txBody>
          <a:bodyPr anchorCtr="0" anchor="t" bIns="0" lIns="0" spcFirstLastPara="1" rIns="0" wrap="square" tIns="0">
            <a:spAutoFit/>
          </a:bodyPr>
          <a:lstStyle/>
          <a:p>
            <a:pPr indent="0" lvl="0" marL="0" marR="0" rtl="0" algn="l">
              <a:lnSpc>
                <a:spcPct val="92400"/>
              </a:lnSpc>
              <a:spcBef>
                <a:spcPts val="0"/>
              </a:spcBef>
              <a:spcAft>
                <a:spcPts val="0"/>
              </a:spcAft>
              <a:buNone/>
            </a:pPr>
            <a:r>
              <a:rPr lang="en-US" sz="6000">
                <a:solidFill>
                  <a:srgbClr val="5F497A"/>
                </a:solidFill>
                <a:latin typeface="Arial"/>
                <a:ea typeface="Arial"/>
                <a:cs typeface="Arial"/>
                <a:sym typeface="Arial"/>
              </a:rPr>
              <a:t>Tools</a:t>
            </a:r>
            <a:endParaRPr/>
          </a:p>
        </p:txBody>
      </p:sp>
      <p:pic>
        <p:nvPicPr>
          <p:cNvPr id="193" name="Google Shape;193;p5"/>
          <p:cNvPicPr preferRelativeResize="0"/>
          <p:nvPr/>
        </p:nvPicPr>
        <p:blipFill rotWithShape="1">
          <a:blip r:embed="rId9">
            <a:alphaModFix/>
          </a:blip>
          <a:srcRect b="0" l="0" r="0" t="0"/>
          <a:stretch/>
        </p:blipFill>
        <p:spPr>
          <a:xfrm>
            <a:off x="541904" y="256513"/>
            <a:ext cx="2760045" cy="7901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p:nvPr/>
        </p:nvSpPr>
        <p:spPr>
          <a:xfrm rot="-5400000">
            <a:off x="1028700" y="92583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3">
              <a:alphaModFix/>
            </a:blip>
            <a:stretch>
              <a:fillRect b="0" l="0" r="0" t="0"/>
            </a:stretch>
          </a:blipFill>
          <a:ln>
            <a:noFill/>
          </a:ln>
        </p:spPr>
      </p:sp>
      <p:sp>
        <p:nvSpPr>
          <p:cNvPr id="199" name="Google Shape;199;p6"/>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00" name="Google Shape;200;p6"/>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201" name="Google Shape;201;p6"/>
          <p:cNvSpPr txBox="1"/>
          <p:nvPr/>
        </p:nvSpPr>
        <p:spPr>
          <a:xfrm>
            <a:off x="5402580" y="4874870"/>
            <a:ext cx="375666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2400">
                <a:solidFill>
                  <a:schemeClr val="lt1"/>
                </a:solidFill>
                <a:latin typeface="Arial"/>
                <a:ea typeface="Arial"/>
                <a:cs typeface="Arial"/>
                <a:sym typeface="Arial"/>
              </a:rPr>
            </a:br>
            <a:endParaRPr sz="2400">
              <a:solidFill>
                <a:schemeClr val="lt1"/>
              </a:solidFill>
              <a:latin typeface="Arial"/>
              <a:ea typeface="Arial"/>
              <a:cs typeface="Arial"/>
              <a:sym typeface="Arial"/>
            </a:endParaRPr>
          </a:p>
        </p:txBody>
      </p:sp>
      <p:sp>
        <p:nvSpPr>
          <p:cNvPr id="202" name="Google Shape;202;p6"/>
          <p:cNvSpPr txBox="1"/>
          <p:nvPr/>
        </p:nvSpPr>
        <p:spPr>
          <a:xfrm>
            <a:off x="10942320" y="3339070"/>
            <a:ext cx="375666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2400">
                <a:solidFill>
                  <a:schemeClr val="lt1"/>
                </a:solidFill>
                <a:latin typeface="Arial"/>
                <a:ea typeface="Arial"/>
                <a:cs typeface="Arial"/>
                <a:sym typeface="Arial"/>
              </a:rPr>
            </a:br>
            <a:endParaRPr sz="2400">
              <a:solidFill>
                <a:schemeClr val="lt1"/>
              </a:solidFill>
              <a:latin typeface="Arial"/>
              <a:ea typeface="Arial"/>
              <a:cs typeface="Arial"/>
              <a:sym typeface="Arial"/>
            </a:endParaRPr>
          </a:p>
        </p:txBody>
      </p:sp>
      <p:sp>
        <p:nvSpPr>
          <p:cNvPr id="203" name="Google Shape;203;p6"/>
          <p:cNvSpPr txBox="1"/>
          <p:nvPr/>
        </p:nvSpPr>
        <p:spPr>
          <a:xfrm>
            <a:off x="11427911" y="4975782"/>
            <a:ext cx="375666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2400">
                <a:solidFill>
                  <a:schemeClr val="lt1"/>
                </a:solidFill>
                <a:latin typeface="Arial"/>
                <a:ea typeface="Arial"/>
                <a:cs typeface="Arial"/>
                <a:sym typeface="Arial"/>
              </a:rPr>
            </a:br>
            <a:endParaRPr sz="2400">
              <a:solidFill>
                <a:schemeClr val="lt1"/>
              </a:solidFill>
              <a:latin typeface="Arial"/>
              <a:ea typeface="Arial"/>
              <a:cs typeface="Arial"/>
              <a:sym typeface="Arial"/>
            </a:endParaRPr>
          </a:p>
        </p:txBody>
      </p:sp>
      <p:pic>
        <p:nvPicPr>
          <p:cNvPr id="204" name="Google Shape;204;p6"/>
          <p:cNvPicPr preferRelativeResize="0"/>
          <p:nvPr/>
        </p:nvPicPr>
        <p:blipFill rotWithShape="1">
          <a:blip r:embed="rId6">
            <a:alphaModFix/>
          </a:blip>
          <a:srcRect b="0" l="0" r="0" t="0"/>
          <a:stretch/>
        </p:blipFill>
        <p:spPr>
          <a:xfrm>
            <a:off x="15409373" y="47983"/>
            <a:ext cx="2834693" cy="1116869"/>
          </a:xfrm>
          <a:prstGeom prst="rect">
            <a:avLst/>
          </a:prstGeom>
          <a:noFill/>
          <a:ln>
            <a:noFill/>
          </a:ln>
        </p:spPr>
      </p:pic>
      <p:sp>
        <p:nvSpPr>
          <p:cNvPr id="205" name="Google Shape;205;p6"/>
          <p:cNvSpPr txBox="1"/>
          <p:nvPr/>
        </p:nvSpPr>
        <p:spPr>
          <a:xfrm>
            <a:off x="1369479" y="1418614"/>
            <a:ext cx="1633632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F497A"/>
              </a:buClr>
              <a:buSzPts val="4400"/>
              <a:buFont typeface="Arial"/>
              <a:buNone/>
            </a:pPr>
            <a:r>
              <a:rPr b="1" lang="en-US" sz="4400">
                <a:solidFill>
                  <a:srgbClr val="5F497A"/>
                </a:solidFill>
                <a:latin typeface="Arial"/>
                <a:ea typeface="Arial"/>
                <a:cs typeface="Arial"/>
                <a:sym typeface="Arial"/>
              </a:rPr>
              <a:t>The employment agency requires documentation of:</a:t>
            </a:r>
            <a:endParaRPr/>
          </a:p>
        </p:txBody>
      </p:sp>
      <p:grpSp>
        <p:nvGrpSpPr>
          <p:cNvPr id="206" name="Google Shape;206;p6"/>
          <p:cNvGrpSpPr/>
          <p:nvPr/>
        </p:nvGrpSpPr>
        <p:grpSpPr>
          <a:xfrm>
            <a:off x="1323416" y="3037747"/>
            <a:ext cx="7210984" cy="1425126"/>
            <a:chOff x="0" y="0"/>
            <a:chExt cx="1232735" cy="205000"/>
          </a:xfrm>
        </p:grpSpPr>
        <p:sp>
          <p:nvSpPr>
            <p:cNvPr id="207" name="Google Shape;207;p6"/>
            <p:cNvSpPr/>
            <p:nvPr/>
          </p:nvSpPr>
          <p:spPr>
            <a:xfrm>
              <a:off x="0" y="0"/>
              <a:ext cx="1232735" cy="205000"/>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208" name="Google Shape;208;p6"/>
            <p:cNvSpPr txBox="1"/>
            <p:nvPr/>
          </p:nvSpPr>
          <p:spPr>
            <a:xfrm>
              <a:off x="0" y="19050"/>
              <a:ext cx="1232735"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06375"/>
                </a:lnSpc>
                <a:spcBef>
                  <a:spcPts val="0"/>
                </a:spcBef>
                <a:spcAft>
                  <a:spcPts val="0"/>
                </a:spcAft>
                <a:buNone/>
              </a:pPr>
              <a:r>
                <a:t/>
              </a:r>
              <a:endParaRPr sz="2400">
                <a:solidFill>
                  <a:schemeClr val="lt1"/>
                </a:solidFill>
                <a:latin typeface="Arial"/>
                <a:ea typeface="Arial"/>
                <a:cs typeface="Arial"/>
                <a:sym typeface="Arial"/>
              </a:endParaRPr>
            </a:p>
          </p:txBody>
        </p:sp>
      </p:grpSp>
      <p:grpSp>
        <p:nvGrpSpPr>
          <p:cNvPr id="209" name="Google Shape;209;p6"/>
          <p:cNvGrpSpPr/>
          <p:nvPr/>
        </p:nvGrpSpPr>
        <p:grpSpPr>
          <a:xfrm>
            <a:off x="1280104" y="6494832"/>
            <a:ext cx="7073582" cy="1500938"/>
            <a:chOff x="0" y="0"/>
            <a:chExt cx="1232735" cy="205000"/>
          </a:xfrm>
        </p:grpSpPr>
        <p:sp>
          <p:nvSpPr>
            <p:cNvPr id="210" name="Google Shape;210;p6"/>
            <p:cNvSpPr/>
            <p:nvPr/>
          </p:nvSpPr>
          <p:spPr>
            <a:xfrm>
              <a:off x="0" y="0"/>
              <a:ext cx="1232735" cy="205000"/>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48CF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txBox="1"/>
            <p:nvPr/>
          </p:nvSpPr>
          <p:spPr>
            <a:xfrm>
              <a:off x="0" y="19050"/>
              <a:ext cx="1232735"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06375"/>
                </a:lnSpc>
                <a:spcBef>
                  <a:spcPts val="0"/>
                </a:spcBef>
                <a:spcAft>
                  <a:spcPts val="0"/>
                </a:spcAft>
                <a:buNone/>
              </a:pPr>
              <a:r>
                <a:t/>
              </a:r>
              <a:endParaRPr sz="2400">
                <a:solidFill>
                  <a:schemeClr val="lt1"/>
                </a:solidFill>
                <a:latin typeface="Arial"/>
                <a:ea typeface="Arial"/>
                <a:cs typeface="Arial"/>
                <a:sym typeface="Arial"/>
              </a:endParaRPr>
            </a:p>
          </p:txBody>
        </p:sp>
      </p:grpSp>
      <p:grpSp>
        <p:nvGrpSpPr>
          <p:cNvPr id="212" name="Google Shape;212;p6"/>
          <p:cNvGrpSpPr/>
          <p:nvPr/>
        </p:nvGrpSpPr>
        <p:grpSpPr>
          <a:xfrm>
            <a:off x="1323416" y="4790799"/>
            <a:ext cx="7030270" cy="1338600"/>
            <a:chOff x="0" y="0"/>
            <a:chExt cx="1232735" cy="205000"/>
          </a:xfrm>
        </p:grpSpPr>
        <p:sp>
          <p:nvSpPr>
            <p:cNvPr id="213" name="Google Shape;213;p6"/>
            <p:cNvSpPr/>
            <p:nvPr/>
          </p:nvSpPr>
          <p:spPr>
            <a:xfrm>
              <a:off x="0" y="0"/>
              <a:ext cx="1232735" cy="205000"/>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FCB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214" name="Google Shape;214;p6"/>
            <p:cNvSpPr txBox="1"/>
            <p:nvPr/>
          </p:nvSpPr>
          <p:spPr>
            <a:xfrm>
              <a:off x="0" y="19050"/>
              <a:ext cx="1232735"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06375"/>
                </a:lnSpc>
                <a:spcBef>
                  <a:spcPts val="0"/>
                </a:spcBef>
                <a:spcAft>
                  <a:spcPts val="0"/>
                </a:spcAft>
                <a:buNone/>
              </a:pPr>
              <a:r>
                <a:t/>
              </a:r>
              <a:endParaRPr sz="2400">
                <a:solidFill>
                  <a:schemeClr val="lt1"/>
                </a:solidFill>
                <a:latin typeface="Arial"/>
                <a:ea typeface="Arial"/>
                <a:cs typeface="Arial"/>
                <a:sym typeface="Arial"/>
              </a:endParaRPr>
            </a:p>
          </p:txBody>
        </p:sp>
      </p:grpSp>
      <p:grpSp>
        <p:nvGrpSpPr>
          <p:cNvPr id="215" name="Google Shape;215;p6"/>
          <p:cNvGrpSpPr/>
          <p:nvPr/>
        </p:nvGrpSpPr>
        <p:grpSpPr>
          <a:xfrm>
            <a:off x="9753602" y="2988235"/>
            <a:ext cx="6971920" cy="1445030"/>
            <a:chOff x="0" y="0"/>
            <a:chExt cx="1232735" cy="205000"/>
          </a:xfrm>
        </p:grpSpPr>
        <p:sp>
          <p:nvSpPr>
            <p:cNvPr id="216" name="Google Shape;216;p6"/>
            <p:cNvSpPr/>
            <p:nvPr/>
          </p:nvSpPr>
          <p:spPr>
            <a:xfrm>
              <a:off x="0" y="0"/>
              <a:ext cx="1232735" cy="205000"/>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48CF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txBox="1"/>
            <p:nvPr/>
          </p:nvSpPr>
          <p:spPr>
            <a:xfrm>
              <a:off x="0" y="19050"/>
              <a:ext cx="1232735"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06375"/>
                </a:lnSpc>
                <a:spcBef>
                  <a:spcPts val="0"/>
                </a:spcBef>
                <a:spcAft>
                  <a:spcPts val="0"/>
                </a:spcAft>
                <a:buNone/>
              </a:pPr>
              <a:r>
                <a:t/>
              </a:r>
              <a:endParaRPr sz="2400">
                <a:solidFill>
                  <a:schemeClr val="lt1"/>
                </a:solidFill>
                <a:latin typeface="Arial"/>
                <a:ea typeface="Arial"/>
                <a:cs typeface="Arial"/>
                <a:sym typeface="Arial"/>
              </a:endParaRPr>
            </a:p>
          </p:txBody>
        </p:sp>
      </p:grpSp>
      <p:grpSp>
        <p:nvGrpSpPr>
          <p:cNvPr id="218" name="Google Shape;218;p6"/>
          <p:cNvGrpSpPr/>
          <p:nvPr/>
        </p:nvGrpSpPr>
        <p:grpSpPr>
          <a:xfrm>
            <a:off x="9753602" y="4814185"/>
            <a:ext cx="6971920" cy="1492093"/>
            <a:chOff x="0" y="0"/>
            <a:chExt cx="1232735" cy="205000"/>
          </a:xfrm>
        </p:grpSpPr>
        <p:sp>
          <p:nvSpPr>
            <p:cNvPr id="219" name="Google Shape;219;p6"/>
            <p:cNvSpPr/>
            <p:nvPr/>
          </p:nvSpPr>
          <p:spPr>
            <a:xfrm>
              <a:off x="0" y="0"/>
              <a:ext cx="1232735" cy="205000"/>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220" name="Google Shape;220;p6"/>
            <p:cNvSpPr txBox="1"/>
            <p:nvPr/>
          </p:nvSpPr>
          <p:spPr>
            <a:xfrm>
              <a:off x="0" y="19050"/>
              <a:ext cx="1232735"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06375"/>
                </a:lnSpc>
                <a:spcBef>
                  <a:spcPts val="0"/>
                </a:spcBef>
                <a:spcAft>
                  <a:spcPts val="0"/>
                </a:spcAft>
                <a:buNone/>
              </a:pPr>
              <a:r>
                <a:t/>
              </a:r>
              <a:endParaRPr sz="2400">
                <a:solidFill>
                  <a:schemeClr val="lt1"/>
                </a:solidFill>
                <a:latin typeface="Arial"/>
                <a:ea typeface="Arial"/>
                <a:cs typeface="Arial"/>
                <a:sym typeface="Arial"/>
              </a:endParaRPr>
            </a:p>
          </p:txBody>
        </p:sp>
      </p:grpSp>
      <p:sp>
        <p:nvSpPr>
          <p:cNvPr id="221" name="Google Shape;221;p6"/>
          <p:cNvSpPr/>
          <p:nvPr/>
        </p:nvSpPr>
        <p:spPr>
          <a:xfrm>
            <a:off x="9618430" y="6619819"/>
            <a:ext cx="7366875" cy="1420047"/>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FCB7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grpSp>
        <p:nvGrpSpPr>
          <p:cNvPr id="222" name="Google Shape;222;p6"/>
          <p:cNvGrpSpPr/>
          <p:nvPr/>
        </p:nvGrpSpPr>
        <p:grpSpPr>
          <a:xfrm>
            <a:off x="5908650" y="7834541"/>
            <a:ext cx="7073581" cy="2119474"/>
            <a:chOff x="-21851" y="-21694"/>
            <a:chExt cx="1429187" cy="353666"/>
          </a:xfrm>
        </p:grpSpPr>
        <p:sp>
          <p:nvSpPr>
            <p:cNvPr id="223" name="Google Shape;223;p6"/>
            <p:cNvSpPr/>
            <p:nvPr/>
          </p:nvSpPr>
          <p:spPr>
            <a:xfrm>
              <a:off x="15406" y="71690"/>
              <a:ext cx="1391930" cy="260282"/>
            </a:xfrm>
            <a:custGeom>
              <a:rect b="b" l="l" r="r" t="t"/>
              <a:pathLst>
                <a:path extrusionOk="0" h="205000" w="1232735">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224" name="Google Shape;224;p6"/>
            <p:cNvSpPr txBox="1"/>
            <p:nvPr/>
          </p:nvSpPr>
          <p:spPr>
            <a:xfrm>
              <a:off x="-21851" y="-21694"/>
              <a:ext cx="1232735"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06375"/>
                </a:lnSpc>
                <a:spcBef>
                  <a:spcPts val="0"/>
                </a:spcBef>
                <a:spcAft>
                  <a:spcPts val="0"/>
                </a:spcAft>
                <a:buNone/>
              </a:pPr>
              <a:r>
                <a:t/>
              </a:r>
              <a:endParaRPr sz="2400">
                <a:solidFill>
                  <a:schemeClr val="lt1"/>
                </a:solidFill>
                <a:latin typeface="Arial"/>
                <a:ea typeface="Arial"/>
                <a:cs typeface="Arial"/>
                <a:sym typeface="Arial"/>
              </a:endParaRPr>
            </a:p>
          </p:txBody>
        </p:sp>
      </p:grpSp>
      <p:sp>
        <p:nvSpPr>
          <p:cNvPr id="225" name="Google Shape;225;p6"/>
          <p:cNvSpPr txBox="1"/>
          <p:nvPr/>
        </p:nvSpPr>
        <p:spPr>
          <a:xfrm>
            <a:off x="3104093" y="3519477"/>
            <a:ext cx="55470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Attendance report</a:t>
            </a:r>
            <a:endParaRPr/>
          </a:p>
        </p:txBody>
      </p:sp>
      <p:sp>
        <p:nvSpPr>
          <p:cNvPr id="226" name="Google Shape;226;p6"/>
          <p:cNvSpPr txBox="1"/>
          <p:nvPr/>
        </p:nvSpPr>
        <p:spPr>
          <a:xfrm>
            <a:off x="11858470" y="5221342"/>
            <a:ext cx="37566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Adapted premises</a:t>
            </a:r>
            <a:endParaRPr/>
          </a:p>
        </p:txBody>
      </p:sp>
      <p:sp>
        <p:nvSpPr>
          <p:cNvPr id="227" name="Google Shape;227;p6"/>
          <p:cNvSpPr txBox="1"/>
          <p:nvPr/>
        </p:nvSpPr>
        <p:spPr>
          <a:xfrm>
            <a:off x="10094287" y="6882989"/>
            <a:ext cx="662049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Adapted material such as adjustable desk, computer, printer, adapted office chair</a:t>
            </a:r>
            <a:endParaRPr/>
          </a:p>
        </p:txBody>
      </p:sp>
      <p:sp>
        <p:nvSpPr>
          <p:cNvPr id="228" name="Google Shape;228;p6"/>
          <p:cNvSpPr txBox="1"/>
          <p:nvPr/>
        </p:nvSpPr>
        <p:spPr>
          <a:xfrm>
            <a:off x="11805130" y="3472405"/>
            <a:ext cx="33787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Record activities</a:t>
            </a:r>
            <a:endParaRPr/>
          </a:p>
        </p:txBody>
      </p:sp>
      <p:sp>
        <p:nvSpPr>
          <p:cNvPr id="229" name="Google Shape;229;p6"/>
          <p:cNvSpPr txBox="1"/>
          <p:nvPr/>
        </p:nvSpPr>
        <p:spPr>
          <a:xfrm>
            <a:off x="6254630" y="8780969"/>
            <a:ext cx="67276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The toilets must be adapted for the disabled and marked for the visually weakened </a:t>
            </a:r>
            <a:endParaRPr/>
          </a:p>
        </p:txBody>
      </p:sp>
      <p:sp>
        <p:nvSpPr>
          <p:cNvPr id="230" name="Google Shape;230;p6"/>
          <p:cNvSpPr txBox="1"/>
          <p:nvPr/>
        </p:nvSpPr>
        <p:spPr>
          <a:xfrm>
            <a:off x="3253436" y="5253162"/>
            <a:ext cx="37566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Absence report</a:t>
            </a:r>
            <a:endParaRPr/>
          </a:p>
        </p:txBody>
      </p:sp>
      <p:sp>
        <p:nvSpPr>
          <p:cNvPr id="231" name="Google Shape;231;p6"/>
          <p:cNvSpPr txBox="1"/>
          <p:nvPr/>
        </p:nvSpPr>
        <p:spPr>
          <a:xfrm>
            <a:off x="2815547" y="6976131"/>
            <a:ext cx="46691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Schedule of activities</a:t>
            </a:r>
            <a:endParaRPr/>
          </a:p>
        </p:txBody>
      </p:sp>
      <p:pic>
        <p:nvPicPr>
          <p:cNvPr id="232" name="Google Shape;232;p6"/>
          <p:cNvPicPr preferRelativeResize="0"/>
          <p:nvPr/>
        </p:nvPicPr>
        <p:blipFill rotWithShape="1">
          <a:blip r:embed="rId7">
            <a:alphaModFix/>
          </a:blip>
          <a:srcRect b="0" l="0" r="0" t="0"/>
          <a:stretch/>
        </p:blipFill>
        <p:spPr>
          <a:xfrm>
            <a:off x="397254" y="392177"/>
            <a:ext cx="2418293" cy="7694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
          <p:cNvSpPr txBox="1"/>
          <p:nvPr/>
        </p:nvSpPr>
        <p:spPr>
          <a:xfrm>
            <a:off x="1828699" y="5401254"/>
            <a:ext cx="5311909" cy="5129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rgbClr val="FFFFFF"/>
                </a:solidFill>
                <a:latin typeface="Arial"/>
                <a:ea typeface="Arial"/>
                <a:cs typeface="Arial"/>
                <a:sym typeface="Arial"/>
              </a:rPr>
              <a:t>01 - TEXT</a:t>
            </a:r>
            <a:endParaRPr/>
          </a:p>
        </p:txBody>
      </p:sp>
      <p:sp>
        <p:nvSpPr>
          <p:cNvPr id="238" name="Google Shape;238;p7"/>
          <p:cNvSpPr txBox="1"/>
          <p:nvPr/>
        </p:nvSpPr>
        <p:spPr>
          <a:xfrm>
            <a:off x="1828699" y="7933241"/>
            <a:ext cx="5311909" cy="5129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rgbClr val="FFFFFF"/>
                </a:solidFill>
                <a:latin typeface="Arial"/>
                <a:ea typeface="Arial"/>
                <a:cs typeface="Arial"/>
                <a:sym typeface="Arial"/>
              </a:rPr>
              <a:t>03 - TEXT</a:t>
            </a:r>
            <a:endParaRPr/>
          </a:p>
        </p:txBody>
      </p:sp>
      <p:grpSp>
        <p:nvGrpSpPr>
          <p:cNvPr id="239" name="Google Shape;239;p7"/>
          <p:cNvGrpSpPr/>
          <p:nvPr/>
        </p:nvGrpSpPr>
        <p:grpSpPr>
          <a:xfrm rot="-2700000">
            <a:off x="13579303" y="6566011"/>
            <a:ext cx="7415398" cy="3565095"/>
            <a:chOff x="0" y="0"/>
            <a:chExt cx="660400" cy="317500"/>
          </a:xfrm>
        </p:grpSpPr>
        <p:sp>
          <p:nvSpPr>
            <p:cNvPr id="240" name="Google Shape;240;p7"/>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42" name="Google Shape;242;p7"/>
          <p:cNvCxnSpPr/>
          <p:nvPr/>
        </p:nvCxnSpPr>
        <p:spPr>
          <a:xfrm flipH="1" rot="10800000">
            <a:off x="16638739" y="664853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43" name="Google Shape;243;p7"/>
          <p:cNvCxnSpPr/>
          <p:nvPr/>
        </p:nvCxnSpPr>
        <p:spPr>
          <a:xfrm flipH="1" rot="10800000">
            <a:off x="15524365" y="7060111"/>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244" name="Google Shape;244;p7"/>
          <p:cNvCxnSpPr/>
          <p:nvPr/>
        </p:nvCxnSpPr>
        <p:spPr>
          <a:xfrm flipH="1" rot="10800000">
            <a:off x="15524365" y="7933241"/>
            <a:ext cx="4347674" cy="4347674"/>
          </a:xfrm>
          <a:prstGeom prst="straightConnector1">
            <a:avLst/>
          </a:prstGeom>
          <a:noFill/>
          <a:ln cap="flat" cmpd="sng" w="28575">
            <a:solidFill>
              <a:srgbClr val="8CA9AD"/>
            </a:solidFill>
            <a:prstDash val="solid"/>
            <a:round/>
            <a:headEnd len="sm" w="sm" type="none"/>
            <a:tailEnd len="sm" w="sm" type="none"/>
          </a:ln>
        </p:spPr>
      </p:cxnSp>
      <p:sp>
        <p:nvSpPr>
          <p:cNvPr id="245" name="Google Shape;245;p7"/>
          <p:cNvSpPr/>
          <p:nvPr/>
        </p:nvSpPr>
        <p:spPr>
          <a:xfrm>
            <a:off x="-55109" y="821770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46" name="Google Shape;246;p7"/>
          <p:cNvSpPr/>
          <p:nvPr/>
        </p:nvSpPr>
        <p:spPr>
          <a:xfrm rot="10800000">
            <a:off x="-55109" y="930151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47" name="Google Shape;247;p7"/>
          <p:cNvSpPr/>
          <p:nvPr/>
        </p:nvSpPr>
        <p:spPr>
          <a:xfrm rot="10800000">
            <a:off x="102870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pic>
        <p:nvPicPr>
          <p:cNvPr id="248" name="Google Shape;248;p7"/>
          <p:cNvPicPr preferRelativeResize="0"/>
          <p:nvPr/>
        </p:nvPicPr>
        <p:blipFill rotWithShape="1">
          <a:blip r:embed="rId6">
            <a:alphaModFix/>
          </a:blip>
          <a:srcRect b="0" l="0" r="0" t="0"/>
          <a:stretch/>
        </p:blipFill>
        <p:spPr>
          <a:xfrm>
            <a:off x="15163800" y="1"/>
            <a:ext cx="3124200" cy="1230935"/>
          </a:xfrm>
          <a:prstGeom prst="rect">
            <a:avLst/>
          </a:prstGeom>
          <a:noFill/>
          <a:ln>
            <a:noFill/>
          </a:ln>
        </p:spPr>
      </p:pic>
      <p:sp>
        <p:nvSpPr>
          <p:cNvPr id="249" name="Google Shape;249;p7"/>
          <p:cNvSpPr txBox="1"/>
          <p:nvPr/>
        </p:nvSpPr>
        <p:spPr>
          <a:xfrm>
            <a:off x="1304062" y="1230936"/>
            <a:ext cx="9075392" cy="705321"/>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lang="en-US" sz="5600">
                <a:solidFill>
                  <a:srgbClr val="5F497A"/>
                </a:solidFill>
                <a:latin typeface="Arial"/>
                <a:ea typeface="Arial"/>
                <a:cs typeface="Arial"/>
                <a:sym typeface="Arial"/>
              </a:rPr>
              <a:t>Challenges and Solutions</a:t>
            </a:r>
            <a:endParaRPr/>
          </a:p>
        </p:txBody>
      </p:sp>
      <p:sp>
        <p:nvSpPr>
          <p:cNvPr id="250" name="Google Shape;250;p7"/>
          <p:cNvSpPr txBox="1"/>
          <p:nvPr/>
        </p:nvSpPr>
        <p:spPr>
          <a:xfrm>
            <a:off x="1247335" y="2203965"/>
            <a:ext cx="15961485" cy="65556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u="sng">
              <a:solidFill>
                <a:srgbClr val="262626"/>
              </a:solidFill>
              <a:latin typeface="DM Sans"/>
              <a:ea typeface="DM Sans"/>
              <a:cs typeface="DM Sans"/>
              <a:sym typeface="DM Sans"/>
            </a:endParaRPr>
          </a:p>
          <a:p>
            <a:pPr indent="0" lvl="0" marL="0" marR="0" rtl="0" algn="l">
              <a:spcBef>
                <a:spcPts val="0"/>
              </a:spcBef>
              <a:spcAft>
                <a:spcPts val="0"/>
              </a:spcAft>
              <a:buNone/>
            </a:pPr>
            <a:r>
              <a:rPr lang="en-US" sz="2800" u="sng">
                <a:solidFill>
                  <a:srgbClr val="262626"/>
                </a:solidFill>
                <a:latin typeface="DM Sans"/>
                <a:ea typeface="DM Sans"/>
                <a:cs typeface="DM Sans"/>
                <a:sym typeface="DM Sans"/>
              </a:rPr>
              <a:t>Challenges:</a:t>
            </a:r>
            <a:endParaRPr/>
          </a:p>
          <a:p>
            <a:pPr indent="0" lvl="0" marL="0" marR="0" rtl="0" algn="l">
              <a:spcBef>
                <a:spcPts val="0"/>
              </a:spcBef>
              <a:spcAft>
                <a:spcPts val="0"/>
              </a:spcAft>
              <a:buNone/>
            </a:pPr>
            <a:r>
              <a:t/>
            </a:r>
            <a:endParaRPr sz="2800">
              <a:solidFill>
                <a:srgbClr val="262626"/>
              </a:solidFill>
              <a:latin typeface="DM Sans"/>
              <a:ea typeface="DM Sans"/>
              <a:cs typeface="DM Sans"/>
              <a:sym typeface="DM Sans"/>
            </a:endParaRPr>
          </a:p>
          <a:p>
            <a:pPr indent="0" lvl="0" marL="0" marR="0" rtl="0" algn="l">
              <a:spcBef>
                <a:spcPts val="0"/>
              </a:spcBef>
              <a:spcAft>
                <a:spcPts val="0"/>
              </a:spcAft>
              <a:buNone/>
            </a:pPr>
            <a:r>
              <a:rPr lang="en-US" sz="2800">
                <a:solidFill>
                  <a:srgbClr val="262626"/>
                </a:solidFill>
                <a:latin typeface="DM Sans"/>
                <a:ea typeface="DM Sans"/>
                <a:cs typeface="DM Sans"/>
                <a:sym typeface="DM Sans"/>
              </a:rPr>
              <a:t>The employment agency does not make decisions for “Rusta och Matcha” as quickly and often as we would like. It then makes a gap.</a:t>
            </a:r>
            <a:endParaRPr/>
          </a:p>
          <a:p>
            <a:pPr indent="0" lvl="0" marL="0" marR="0" rtl="0" algn="l">
              <a:spcBef>
                <a:spcPts val="0"/>
              </a:spcBef>
              <a:spcAft>
                <a:spcPts val="0"/>
              </a:spcAft>
              <a:buNone/>
            </a:pPr>
            <a:r>
              <a:t/>
            </a:r>
            <a:endParaRPr sz="2800">
              <a:solidFill>
                <a:srgbClr val="262626"/>
              </a:solidFill>
              <a:latin typeface="DM Sans"/>
              <a:ea typeface="DM Sans"/>
              <a:cs typeface="DM Sans"/>
              <a:sym typeface="DM Sans"/>
            </a:endParaRPr>
          </a:p>
          <a:p>
            <a:pPr indent="0" lvl="0" marL="0" marR="0" rtl="0" algn="l">
              <a:spcBef>
                <a:spcPts val="0"/>
              </a:spcBef>
              <a:spcAft>
                <a:spcPts val="0"/>
              </a:spcAft>
              <a:buNone/>
            </a:pPr>
            <a:r>
              <a:rPr lang="en-US" sz="2800">
                <a:solidFill>
                  <a:srgbClr val="262626"/>
                </a:solidFill>
                <a:latin typeface="DM Sans"/>
                <a:ea typeface="DM Sans"/>
                <a:cs typeface="DM Sans"/>
                <a:sym typeface="DM Sans"/>
              </a:rPr>
              <a:t>The participants are enrolled in other projects such as “Korta Vägen”, Career Guidance, Steps to Work (Steg till arbete), and other initiatives.</a:t>
            </a:r>
            <a:endParaRPr/>
          </a:p>
          <a:p>
            <a:pPr indent="0" lvl="0" marL="0" marR="0" rtl="0" algn="l">
              <a:spcBef>
                <a:spcPts val="0"/>
              </a:spcBef>
              <a:spcAft>
                <a:spcPts val="0"/>
              </a:spcAft>
              <a:buNone/>
            </a:pPr>
            <a:r>
              <a:t/>
            </a:r>
            <a:endParaRPr sz="2800">
              <a:solidFill>
                <a:srgbClr val="262626"/>
              </a:solidFill>
              <a:latin typeface="DM Sans"/>
              <a:ea typeface="DM Sans"/>
              <a:cs typeface="DM Sans"/>
              <a:sym typeface="DM Sans"/>
            </a:endParaRPr>
          </a:p>
          <a:p>
            <a:pPr indent="0" lvl="0" marL="0" marR="0" rtl="0" algn="l">
              <a:spcBef>
                <a:spcPts val="0"/>
              </a:spcBef>
              <a:spcAft>
                <a:spcPts val="0"/>
              </a:spcAft>
              <a:buNone/>
            </a:pPr>
            <a:r>
              <a:rPr lang="en-US" sz="2800" u="sng">
                <a:solidFill>
                  <a:srgbClr val="262626"/>
                </a:solidFill>
                <a:latin typeface="DM Sans"/>
                <a:ea typeface="DM Sans"/>
                <a:cs typeface="DM Sans"/>
                <a:sym typeface="DM Sans"/>
              </a:rPr>
              <a:t>Solutions:</a:t>
            </a:r>
            <a:endParaRPr/>
          </a:p>
          <a:p>
            <a:pPr indent="0" lvl="0" marL="0" marR="0" rtl="0" algn="l">
              <a:spcBef>
                <a:spcPts val="0"/>
              </a:spcBef>
              <a:spcAft>
                <a:spcPts val="0"/>
              </a:spcAft>
              <a:buNone/>
            </a:pPr>
            <a:r>
              <a:t/>
            </a:r>
            <a:endParaRPr sz="2800">
              <a:solidFill>
                <a:srgbClr val="262626"/>
              </a:solidFill>
              <a:latin typeface="DM Sans"/>
              <a:ea typeface="DM Sans"/>
              <a:cs typeface="DM Sans"/>
              <a:sym typeface="DM Sans"/>
            </a:endParaRPr>
          </a:p>
          <a:p>
            <a:pPr indent="0" lvl="0" marL="0" marR="0" rtl="0" algn="l">
              <a:spcBef>
                <a:spcPts val="0"/>
              </a:spcBef>
              <a:spcAft>
                <a:spcPts val="0"/>
              </a:spcAft>
              <a:buNone/>
            </a:pPr>
            <a:r>
              <a:rPr lang="en-US" sz="2800">
                <a:solidFill>
                  <a:srgbClr val="262626"/>
                </a:solidFill>
                <a:latin typeface="DM Sans"/>
                <a:ea typeface="DM Sans"/>
                <a:cs typeface="DM Sans"/>
                <a:sym typeface="DM Sans"/>
              </a:rPr>
              <a:t>Marketing</a:t>
            </a:r>
            <a:endParaRPr/>
          </a:p>
          <a:p>
            <a:pPr indent="0" lvl="0" marL="0" marR="0" rtl="0" algn="l">
              <a:spcBef>
                <a:spcPts val="0"/>
              </a:spcBef>
              <a:spcAft>
                <a:spcPts val="0"/>
              </a:spcAft>
              <a:buNone/>
            </a:pPr>
            <a:r>
              <a:rPr lang="en-US" sz="2800">
                <a:solidFill>
                  <a:srgbClr val="262626"/>
                </a:solidFill>
                <a:latin typeface="DM Sans"/>
                <a:ea typeface="DM Sans"/>
                <a:cs typeface="DM Sans"/>
                <a:sym typeface="DM Sans"/>
              </a:rPr>
              <a:t>More information to the participants</a:t>
            </a:r>
            <a:endParaRPr/>
          </a:p>
          <a:p>
            <a:pPr indent="0" lvl="0" marL="0" marR="0" rtl="0" algn="l">
              <a:spcBef>
                <a:spcPts val="0"/>
              </a:spcBef>
              <a:spcAft>
                <a:spcPts val="0"/>
              </a:spcAft>
              <a:buNone/>
            </a:pPr>
            <a:r>
              <a:rPr lang="en-US" sz="2800">
                <a:solidFill>
                  <a:srgbClr val="262626"/>
                </a:solidFill>
                <a:latin typeface="DM Sans"/>
                <a:ea typeface="DM Sans"/>
                <a:cs typeface="DM Sans"/>
                <a:sym typeface="DM Sans"/>
              </a:rPr>
              <a:t>Just patience</a:t>
            </a:r>
            <a:endParaRPr/>
          </a:p>
          <a:p>
            <a:pPr indent="0" lvl="0" marL="0" marR="0" rtl="0" algn="l">
              <a:spcBef>
                <a:spcPts val="0"/>
              </a:spcBef>
              <a:spcAft>
                <a:spcPts val="0"/>
              </a:spcAft>
              <a:buNone/>
            </a:pPr>
            <a:r>
              <a:rPr lang="en-US" sz="2800">
                <a:solidFill>
                  <a:srgbClr val="262626"/>
                </a:solidFill>
                <a:latin typeface="DM Sans"/>
                <a:ea typeface="DM Sans"/>
                <a:cs typeface="DM Sans"/>
                <a:sym typeface="DM Sans"/>
              </a:rPr>
              <a:t>Equip the participants we have for better results – better ratings in the end</a:t>
            </a:r>
            <a:endParaRPr/>
          </a:p>
        </p:txBody>
      </p:sp>
      <p:pic>
        <p:nvPicPr>
          <p:cNvPr id="251" name="Google Shape;251;p7"/>
          <p:cNvPicPr preferRelativeResize="0"/>
          <p:nvPr/>
        </p:nvPicPr>
        <p:blipFill rotWithShape="1">
          <a:blip r:embed="rId7">
            <a:alphaModFix/>
          </a:blip>
          <a:srcRect b="0" l="0" r="0" t="0"/>
          <a:stretch/>
        </p:blipFill>
        <p:spPr>
          <a:xfrm>
            <a:off x="375650" y="245447"/>
            <a:ext cx="2514600" cy="7400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En bild som visar klädsel, person, fotbeklädnader, person" id="257" name="Google Shape;257;p8"/>
          <p:cNvPicPr preferRelativeResize="0"/>
          <p:nvPr/>
        </p:nvPicPr>
        <p:blipFill rotWithShape="1">
          <a:blip r:embed="rId3">
            <a:alphaModFix/>
          </a:blip>
          <a:srcRect b="2" l="21546" r="11804" t="0"/>
          <a:stretch/>
        </p:blipFill>
        <p:spPr>
          <a:xfrm>
            <a:off x="3579" y="2"/>
            <a:ext cx="9141823" cy="10286982"/>
          </a:xfrm>
          <a:prstGeom prst="rect">
            <a:avLst/>
          </a:prstGeom>
          <a:noFill/>
          <a:ln>
            <a:noFill/>
          </a:ln>
        </p:spPr>
      </p:pic>
      <p:sp>
        <p:nvSpPr>
          <p:cNvPr id="258" name="Google Shape;258;p8"/>
          <p:cNvSpPr txBox="1"/>
          <p:nvPr>
            <p:ph type="title"/>
          </p:nvPr>
        </p:nvSpPr>
        <p:spPr>
          <a:xfrm>
            <a:off x="381570" y="198121"/>
            <a:ext cx="8533830" cy="253979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lt1"/>
              </a:buClr>
              <a:buSzPts val="5900"/>
              <a:buFont typeface="Arial"/>
              <a:buNone/>
            </a:pPr>
            <a:r>
              <a:rPr b="1" lang="en-US">
                <a:latin typeface="Arial"/>
                <a:ea typeface="Arial"/>
                <a:cs typeface="Arial"/>
                <a:sym typeface="Arial"/>
              </a:rPr>
              <a:t>What does Folkuniversitetet do?</a:t>
            </a:r>
            <a:endParaRPr/>
          </a:p>
        </p:txBody>
      </p:sp>
      <p:sp>
        <p:nvSpPr>
          <p:cNvPr id="259" name="Google Shape;259;p8"/>
          <p:cNvSpPr txBox="1"/>
          <p:nvPr>
            <p:ph idx="12" type="sldNum"/>
          </p:nvPr>
        </p:nvSpPr>
        <p:spPr>
          <a:xfrm>
            <a:off x="381571" y="9524225"/>
            <a:ext cx="761585" cy="38096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260" name="Google Shape;260;p8"/>
          <p:cNvSpPr txBox="1"/>
          <p:nvPr>
            <p:ph idx="1" type="body"/>
          </p:nvPr>
        </p:nvSpPr>
        <p:spPr>
          <a:xfrm>
            <a:off x="10058400" y="1130133"/>
            <a:ext cx="7333532" cy="802673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Invites companies that give lectures and do speed interviews</a:t>
            </a:r>
            <a:endParaRPr/>
          </a:p>
          <a:p>
            <a:pPr indent="-342900" lvl="0" marL="342900" rtl="0" algn="l">
              <a:spcBef>
                <a:spcPts val="640"/>
              </a:spcBef>
              <a:spcAft>
                <a:spcPts val="0"/>
              </a:spcAft>
              <a:buClr>
                <a:schemeClr val="dk1"/>
              </a:buClr>
              <a:buSzPts val="3200"/>
              <a:buChar char="•"/>
            </a:pPr>
            <a:r>
              <a:rPr lang="en-US"/>
              <a:t>Work with own material such as the self-coaching program</a:t>
            </a:r>
            <a:endParaRPr/>
          </a:p>
          <a:p>
            <a:pPr indent="-342900" lvl="0" marL="342900" rtl="0" algn="l">
              <a:spcBef>
                <a:spcPts val="640"/>
              </a:spcBef>
              <a:spcAft>
                <a:spcPts val="0"/>
              </a:spcAft>
              <a:buClr>
                <a:schemeClr val="dk1"/>
              </a:buClr>
              <a:buSzPts val="3200"/>
              <a:buChar char="•"/>
            </a:pPr>
            <a:r>
              <a:rPr lang="en-US"/>
              <a:t>Digital online courses from Jobbmatchad.se</a:t>
            </a:r>
            <a:endParaRPr/>
          </a:p>
          <a:p>
            <a:pPr indent="-342900" lvl="0" marL="342900" rtl="0" algn="l">
              <a:spcBef>
                <a:spcPts val="640"/>
              </a:spcBef>
              <a:spcAft>
                <a:spcPts val="0"/>
              </a:spcAft>
              <a:buClr>
                <a:schemeClr val="dk1"/>
              </a:buClr>
              <a:buSzPts val="3200"/>
              <a:buChar char="•"/>
            </a:pPr>
            <a:r>
              <a:rPr lang="en-US"/>
              <a:t>Workshops </a:t>
            </a:r>
            <a:endParaRPr/>
          </a:p>
          <a:p>
            <a:pPr indent="-342900" lvl="0" marL="342900" rtl="0" algn="l">
              <a:spcBef>
                <a:spcPts val="640"/>
              </a:spcBef>
              <a:spcAft>
                <a:spcPts val="0"/>
              </a:spcAft>
              <a:buClr>
                <a:schemeClr val="dk1"/>
              </a:buClr>
              <a:buSzPts val="3200"/>
              <a:buChar char="•"/>
            </a:pPr>
            <a:r>
              <a:rPr lang="en-US"/>
              <a:t>Collaborates between offices with different materials and lectures</a:t>
            </a:r>
            <a:endParaRPr/>
          </a:p>
          <a:p>
            <a:pPr indent="-342900" lvl="0" marL="342900" rtl="0" algn="l">
              <a:spcBef>
                <a:spcPts val="640"/>
              </a:spcBef>
              <a:spcAft>
                <a:spcPts val="0"/>
              </a:spcAft>
              <a:buClr>
                <a:schemeClr val="dk1"/>
              </a:buClr>
              <a:buSzPts val="3200"/>
              <a:buChar char="•"/>
            </a:pPr>
            <a:r>
              <a:rPr lang="en-US"/>
              <a:t>Easier language teaching</a:t>
            </a:r>
            <a:endParaRPr/>
          </a:p>
          <a:p>
            <a:pPr indent="-342900" lvl="0" marL="342900" rtl="0" algn="l">
              <a:spcBef>
                <a:spcPts val="640"/>
              </a:spcBef>
              <a:spcAft>
                <a:spcPts val="0"/>
              </a:spcAft>
              <a:buClr>
                <a:schemeClr val="dk1"/>
              </a:buClr>
              <a:buSzPts val="3200"/>
              <a:buChar char="•"/>
            </a:pPr>
            <a:r>
              <a:rPr lang="en-US"/>
              <a:t>Easier teaching of computer skills</a:t>
            </a:r>
            <a:endParaRPr/>
          </a:p>
          <a:p>
            <a:pPr indent="-342900" lvl="0" marL="342900" rtl="0" algn="l">
              <a:spcBef>
                <a:spcPts val="640"/>
              </a:spcBef>
              <a:spcAft>
                <a:spcPts val="0"/>
              </a:spcAft>
              <a:buClr>
                <a:schemeClr val="dk1"/>
              </a:buClr>
              <a:buSzPts val="3200"/>
              <a:buChar char="•"/>
            </a:pPr>
            <a:r>
              <a:rPr lang="en-US"/>
              <a:t>Company visits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En bild som visar säng, vägg, inomhus&#10;&#10;Automatiskt genererad beskrivning" id="266" name="Google Shape;266;p9"/>
          <p:cNvPicPr preferRelativeResize="0"/>
          <p:nvPr/>
        </p:nvPicPr>
        <p:blipFill rotWithShape="1">
          <a:blip r:embed="rId3">
            <a:alphaModFix/>
          </a:blip>
          <a:srcRect b="26749" l="26085" r="4650" t="2832"/>
          <a:stretch/>
        </p:blipFill>
        <p:spPr>
          <a:xfrm>
            <a:off x="14272341" y="4654499"/>
            <a:ext cx="3634088" cy="4792874"/>
          </a:xfrm>
          <a:prstGeom prst="rect">
            <a:avLst/>
          </a:prstGeom>
          <a:noFill/>
          <a:ln>
            <a:noFill/>
          </a:ln>
        </p:spPr>
      </p:pic>
      <p:pic>
        <p:nvPicPr>
          <p:cNvPr id="267" name="Google Shape;267;p9"/>
          <p:cNvPicPr preferRelativeResize="0"/>
          <p:nvPr/>
        </p:nvPicPr>
        <p:blipFill rotWithShape="1">
          <a:blip r:embed="rId4">
            <a:alphaModFix/>
          </a:blip>
          <a:srcRect b="13919" l="0" r="3" t="0"/>
          <a:stretch/>
        </p:blipFill>
        <p:spPr>
          <a:xfrm>
            <a:off x="-27297" y="2"/>
            <a:ext cx="8333097" cy="10286982"/>
          </a:xfrm>
          <a:prstGeom prst="rect">
            <a:avLst/>
          </a:prstGeom>
          <a:noFill/>
          <a:ln>
            <a:noFill/>
          </a:ln>
        </p:spPr>
      </p:pic>
      <p:sp>
        <p:nvSpPr>
          <p:cNvPr id="268" name="Google Shape;268;p9"/>
          <p:cNvSpPr txBox="1"/>
          <p:nvPr>
            <p:ph type="title"/>
          </p:nvPr>
        </p:nvSpPr>
        <p:spPr>
          <a:xfrm>
            <a:off x="-480292" y="317342"/>
            <a:ext cx="8532048" cy="204256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5400"/>
              <a:buFont typeface="Arial"/>
              <a:buNone/>
            </a:pPr>
            <a:r>
              <a:rPr lang="en-US" sz="5400">
                <a:solidFill>
                  <a:schemeClr val="dk1"/>
                </a:solidFill>
                <a:latin typeface="Arial"/>
                <a:ea typeface="Arial"/>
                <a:cs typeface="Arial"/>
                <a:sym typeface="Arial"/>
              </a:rPr>
              <a:t>Impact and success stories:</a:t>
            </a:r>
            <a:endParaRPr/>
          </a:p>
        </p:txBody>
      </p:sp>
      <p:sp>
        <p:nvSpPr>
          <p:cNvPr id="269" name="Google Shape;269;p9"/>
          <p:cNvSpPr txBox="1"/>
          <p:nvPr>
            <p:ph idx="12" type="sldNum"/>
          </p:nvPr>
        </p:nvSpPr>
        <p:spPr>
          <a:xfrm>
            <a:off x="381571" y="9524225"/>
            <a:ext cx="761585" cy="38096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2400">
                <a:solidFill>
                  <a:srgbClr val="3F3F3F"/>
                </a:solidFill>
                <a:latin typeface="DM Sans"/>
                <a:ea typeface="DM Sans"/>
                <a:cs typeface="DM Sans"/>
                <a:sym typeface="DM Sans"/>
              </a:rPr>
              <a:t>‹#›</a:t>
            </a:fld>
            <a:endParaRPr sz="2400">
              <a:solidFill>
                <a:srgbClr val="3F3F3F"/>
              </a:solidFill>
              <a:latin typeface="DM Sans"/>
              <a:ea typeface="DM Sans"/>
              <a:cs typeface="DM Sans"/>
              <a:sym typeface="DM Sans"/>
            </a:endParaRPr>
          </a:p>
        </p:txBody>
      </p:sp>
      <p:sp>
        <p:nvSpPr>
          <p:cNvPr id="270" name="Google Shape;270;p9"/>
          <p:cNvSpPr txBox="1"/>
          <p:nvPr>
            <p:ph idx="1" type="body"/>
          </p:nvPr>
        </p:nvSpPr>
        <p:spPr>
          <a:xfrm>
            <a:off x="2438918" y="8525418"/>
            <a:ext cx="6095482" cy="137977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None/>
            </a:pPr>
            <a:r>
              <a:rPr lang="en-US" sz="2400">
                <a:solidFill>
                  <a:schemeClr val="lt1"/>
                </a:solidFill>
                <a:highlight>
                  <a:srgbClr val="C0C0C0"/>
                </a:highlight>
                <a:latin typeface="DM Sans"/>
                <a:ea typeface="DM Sans"/>
                <a:cs typeface="DM Sans"/>
                <a:sym typeface="DM Sans"/>
              </a:rPr>
              <a:t>"Happy and grateful for all the support from Folkuniversitetet. Through their network, I got a job that I really enjoy!” Göran Hammar.</a:t>
            </a:r>
            <a:endParaRPr sz="2400">
              <a:solidFill>
                <a:schemeClr val="lt1"/>
              </a:solidFill>
              <a:highlight>
                <a:srgbClr val="C0C0C0"/>
              </a:highlight>
              <a:latin typeface="DM Sans"/>
              <a:ea typeface="DM Sans"/>
              <a:cs typeface="DM Sans"/>
              <a:sym typeface="DM Sans"/>
            </a:endParaRPr>
          </a:p>
        </p:txBody>
      </p:sp>
      <p:sp>
        <p:nvSpPr>
          <p:cNvPr id="271" name="Google Shape;271;p9"/>
          <p:cNvSpPr txBox="1"/>
          <p:nvPr/>
        </p:nvSpPr>
        <p:spPr>
          <a:xfrm>
            <a:off x="12573000" y="1338622"/>
            <a:ext cx="50292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3F3F3F"/>
                </a:solidFill>
                <a:latin typeface="DM Sans"/>
                <a:ea typeface="DM Sans"/>
                <a:cs typeface="DM Sans"/>
                <a:sym typeface="DM Sans"/>
              </a:rPr>
              <a:t>"Folkuniversitetet, a place for everyone! They see who you are, prepare and match you for the future with the whole in focus." Magnus Andersson.</a:t>
            </a:r>
            <a:endParaRPr sz="2400">
              <a:solidFill>
                <a:srgbClr val="3F3F3F"/>
              </a:solidFill>
              <a:latin typeface="DM Sans"/>
              <a:ea typeface="DM Sans"/>
              <a:cs typeface="DM Sans"/>
              <a:sym typeface="DM Sans"/>
            </a:endParaRPr>
          </a:p>
        </p:txBody>
      </p:sp>
      <p:pic>
        <p:nvPicPr>
          <p:cNvPr id="272" name="Google Shape;272;p9"/>
          <p:cNvPicPr preferRelativeResize="0"/>
          <p:nvPr/>
        </p:nvPicPr>
        <p:blipFill rotWithShape="1">
          <a:blip r:embed="rId5">
            <a:alphaModFix/>
          </a:blip>
          <a:srcRect b="2553" l="13462" r="18141" t="17019"/>
          <a:stretch/>
        </p:blipFill>
        <p:spPr>
          <a:xfrm>
            <a:off x="9100185" y="800100"/>
            <a:ext cx="2869376" cy="4058037"/>
          </a:xfrm>
          <a:prstGeom prst="rect">
            <a:avLst/>
          </a:prstGeom>
          <a:noFill/>
          <a:ln>
            <a:noFill/>
          </a:ln>
          <a:effectLst>
            <a:outerShdw blurRad="50800" rotWithShape="0" algn="tl" dir="2700000" dist="38100">
              <a:srgbClr val="000000">
                <a:alpha val="40000"/>
              </a:srgbClr>
            </a:outerShdw>
          </a:effectLst>
        </p:spPr>
      </p:pic>
      <p:sp>
        <p:nvSpPr>
          <p:cNvPr id="273" name="Google Shape;273;p9"/>
          <p:cNvSpPr txBox="1"/>
          <p:nvPr/>
        </p:nvSpPr>
        <p:spPr>
          <a:xfrm>
            <a:off x="9100185" y="6385749"/>
            <a:ext cx="494355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3F3F3F"/>
                </a:solidFill>
                <a:latin typeface="DM Sans"/>
                <a:ea typeface="DM Sans"/>
                <a:cs typeface="DM Sans"/>
                <a:sym typeface="DM Sans"/>
              </a:rPr>
              <a:t>"I have been unemployed for a very long time, thanks to the Folkuniversitetet that helped me find the job at Scandic Hotel, which I am very happy with." Vecihe Yildaz</a:t>
            </a:r>
            <a:endParaRPr sz="2400">
              <a:solidFill>
                <a:srgbClr val="3F3F3F"/>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Khrystyna Malonoha</dc:creator>
</cp:coreProperties>
</file>