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1"/>
  </p:notesMasterIdLst>
  <p:sldIdLst>
    <p:sldId id="256" r:id="rId2"/>
    <p:sldId id="258" r:id="rId3"/>
    <p:sldId id="259" r:id="rId4"/>
    <p:sldId id="297" r:id="rId5"/>
    <p:sldId id="298" r:id="rId6"/>
    <p:sldId id="271" r:id="rId7"/>
    <p:sldId id="260" r:id="rId8"/>
    <p:sldId id="265" r:id="rId9"/>
    <p:sldId id="307" r:id="rId10"/>
    <p:sldId id="273" r:id="rId11"/>
    <p:sldId id="304" r:id="rId12"/>
    <p:sldId id="306" r:id="rId13"/>
    <p:sldId id="272" r:id="rId14"/>
    <p:sldId id="266" r:id="rId15"/>
    <p:sldId id="299" r:id="rId16"/>
    <p:sldId id="308" r:id="rId17"/>
    <p:sldId id="300" r:id="rId18"/>
    <p:sldId id="310" r:id="rId19"/>
    <p:sldId id="309" r:id="rId20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-52"/>
      <p:regular r:id="rId27"/>
      <p:bold r:id="rId28"/>
      <p:italic r:id="rId29"/>
      <p:boldItalic r:id="rId30"/>
    </p:embeddedFont>
    <p:embeddedFont>
      <p:font typeface="Montserrat Black" panose="00000A00000000000000" pitchFamily="2" charset="-52"/>
      <p:bold r:id="rId31"/>
      <p:boldItalic r:id="rId32"/>
    </p:embeddedFont>
    <p:embeddedFont>
      <p:font typeface="Montserrat ExtraBold" panose="00000900000000000000" pitchFamily="2" charset="-52"/>
      <p:bold r:id="rId33"/>
      <p:boldItalic r:id="rId34"/>
    </p:embeddedFont>
    <p:embeddedFont>
      <p:font typeface="Montserrat Medium" panose="00000600000000000000" pitchFamily="2" charset="-52"/>
      <p:regular r:id="rId35"/>
      <p:bold r:id="rId36"/>
      <p:italic r:id="rId37"/>
      <p:boldItalic r:id="rId38"/>
    </p:embeddedFont>
    <p:embeddedFont>
      <p:font typeface="Perpetua Titling MT" panose="02020502060505020804" pitchFamily="18" charset="0"/>
      <p:regular r:id="rId39"/>
      <p:bold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4911EB-88CC-4316-B450-F8DD0C12E86A}">
  <a:tblStyle styleId="{4A4911EB-88CC-4316-B450-F8DD0C12E8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866438d49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866438d49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9f07840cc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9f07840cc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3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66438d498_0_24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66438d498_0_24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740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866438d49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866438d49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fff66f77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fff66f77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866438d49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866438d49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305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66438d498_0_24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66438d498_0_24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5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f07840cc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f07840cc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472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f07840cc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f07840cc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95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ff66f77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fff66f77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fff66f7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fff66f7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66438d498_0_24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66438d498_0_24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396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fff66f77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fff66f77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76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66438d498_0_24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866438d498_0_24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f07840cc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f07840cc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fff66f77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fff66f77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66438d498_0_24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66438d498_0_24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76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0625" y="1337725"/>
            <a:ext cx="3645000" cy="25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61825" y="3961400"/>
            <a:ext cx="31938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85300" y="3868895"/>
            <a:ext cx="2086800" cy="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4886073" y="2129860"/>
            <a:ext cx="12984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4886075" y="2353666"/>
            <a:ext cx="22950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3"/>
          </p:nvPr>
        </p:nvSpPr>
        <p:spPr>
          <a:xfrm>
            <a:off x="3093463" y="638850"/>
            <a:ext cx="1297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6345126" y="3854675"/>
            <a:ext cx="22938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6345113" y="3626249"/>
            <a:ext cx="12984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6"/>
          </p:nvPr>
        </p:nvSpPr>
        <p:spPr>
          <a:xfrm>
            <a:off x="3093477" y="858163"/>
            <a:ext cx="22950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18600" y="3485800"/>
            <a:ext cx="1674900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606000" y="3159760"/>
            <a:ext cx="1298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2"/>
          </p:nvPr>
        </p:nvSpPr>
        <p:spPr>
          <a:xfrm>
            <a:off x="3615025" y="3667394"/>
            <a:ext cx="1920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3"/>
          </p:nvPr>
        </p:nvSpPr>
        <p:spPr>
          <a:xfrm>
            <a:off x="6633275" y="1107480"/>
            <a:ext cx="1297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"/>
          </p:nvPr>
        </p:nvSpPr>
        <p:spPr>
          <a:xfrm>
            <a:off x="6633275" y="3667394"/>
            <a:ext cx="1920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5"/>
          </p:nvPr>
        </p:nvSpPr>
        <p:spPr>
          <a:xfrm>
            <a:off x="6633275" y="3159760"/>
            <a:ext cx="1298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6633275" y="1616071"/>
            <a:ext cx="1920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hasCustomPrompt="1"/>
          </p:nvPr>
        </p:nvSpPr>
        <p:spPr>
          <a:xfrm>
            <a:off x="5951800" y="1056943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7"/>
          </p:nvPr>
        </p:nvSpPr>
        <p:spPr>
          <a:xfrm>
            <a:off x="3607454" y="1109348"/>
            <a:ext cx="12975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8"/>
          </p:nvPr>
        </p:nvSpPr>
        <p:spPr>
          <a:xfrm>
            <a:off x="3607454" y="1616071"/>
            <a:ext cx="1920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9" hasCustomPrompt="1"/>
          </p:nvPr>
        </p:nvSpPr>
        <p:spPr>
          <a:xfrm>
            <a:off x="2922354" y="1056943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3" hasCustomPrompt="1"/>
          </p:nvPr>
        </p:nvSpPr>
        <p:spPr>
          <a:xfrm>
            <a:off x="2922354" y="3114019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14" hasCustomPrompt="1"/>
          </p:nvPr>
        </p:nvSpPr>
        <p:spPr>
          <a:xfrm>
            <a:off x="5950150" y="3115069"/>
            <a:ext cx="8355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/>
          <p:nvPr/>
        </p:nvSpPr>
        <p:spPr>
          <a:xfrm>
            <a:off x="712251" y="4571700"/>
            <a:ext cx="16062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15"/>
          </p:nvPr>
        </p:nvSpPr>
        <p:spPr>
          <a:xfrm>
            <a:off x="618600" y="3485800"/>
            <a:ext cx="1581300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2449451" y="3072141"/>
            <a:ext cx="1234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2"/>
          </p:nvPr>
        </p:nvSpPr>
        <p:spPr>
          <a:xfrm>
            <a:off x="2449451" y="3511603"/>
            <a:ext cx="18744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3"/>
          </p:nvPr>
        </p:nvSpPr>
        <p:spPr>
          <a:xfrm>
            <a:off x="4577387" y="1062099"/>
            <a:ext cx="1234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4"/>
          </p:nvPr>
        </p:nvSpPr>
        <p:spPr>
          <a:xfrm>
            <a:off x="4577387" y="3511753"/>
            <a:ext cx="18756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5"/>
          </p:nvPr>
        </p:nvSpPr>
        <p:spPr>
          <a:xfrm>
            <a:off x="4577387" y="3070791"/>
            <a:ext cx="12345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6"/>
          </p:nvPr>
        </p:nvSpPr>
        <p:spPr>
          <a:xfrm>
            <a:off x="4577387" y="1518620"/>
            <a:ext cx="18744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7"/>
          </p:nvPr>
        </p:nvSpPr>
        <p:spPr>
          <a:xfrm>
            <a:off x="2449451" y="1062099"/>
            <a:ext cx="1234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8"/>
          </p:nvPr>
        </p:nvSpPr>
        <p:spPr>
          <a:xfrm>
            <a:off x="2449451" y="1518620"/>
            <a:ext cx="18744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18600" y="3485800"/>
            <a:ext cx="1581300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9"/>
          </p:nvPr>
        </p:nvSpPr>
        <p:spPr>
          <a:xfrm>
            <a:off x="6705329" y="1062099"/>
            <a:ext cx="1234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3"/>
          </p:nvPr>
        </p:nvSpPr>
        <p:spPr>
          <a:xfrm>
            <a:off x="6705329" y="3511753"/>
            <a:ext cx="18756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4"/>
          </p:nvPr>
        </p:nvSpPr>
        <p:spPr>
          <a:xfrm>
            <a:off x="6705329" y="3070791"/>
            <a:ext cx="12348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5"/>
          </p:nvPr>
        </p:nvSpPr>
        <p:spPr>
          <a:xfrm>
            <a:off x="6705329" y="1518620"/>
            <a:ext cx="18744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18600" y="3485800"/>
            <a:ext cx="15813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5785392" y="1651700"/>
            <a:ext cx="25554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5785392" y="1851250"/>
            <a:ext cx="2990100" cy="23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2439475" y="1653800"/>
            <a:ext cx="2551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2439475" y="1849750"/>
            <a:ext cx="2992500" cy="23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2645425" y="1014675"/>
            <a:ext cx="5278800" cy="10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18600" y="3485800"/>
            <a:ext cx="15813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614100" y="2472866"/>
            <a:ext cx="3816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4614100" y="4063266"/>
            <a:ext cx="28527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36075" y="0"/>
            <a:ext cx="4465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 idx="2" hasCustomPrompt="1"/>
          </p:nvPr>
        </p:nvSpPr>
        <p:spPr>
          <a:xfrm>
            <a:off x="2198025" y="2553241"/>
            <a:ext cx="2452500" cy="12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0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9"/>
          <p:cNvSpPr/>
          <p:nvPr/>
        </p:nvSpPr>
        <p:spPr>
          <a:xfrm>
            <a:off x="234232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713250" y="3152225"/>
            <a:ext cx="77175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2466" y="445025"/>
            <a:ext cx="81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7845" y="1152475"/>
            <a:ext cx="819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5760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19">
          <p15:clr>
            <a:srgbClr val="EA4335"/>
          </p15:clr>
        </p15:guide>
        <p15:guide id="7" pos="44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hcr.org/en/situations/ukrain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ctrTitle"/>
          </p:nvPr>
        </p:nvSpPr>
        <p:spPr>
          <a:xfrm>
            <a:off x="739725" y="1555849"/>
            <a:ext cx="3645000" cy="25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Montserrat Black" panose="00000A00000000000000" pitchFamily="2" charset="-52"/>
              </a:rPr>
              <a:t>ACCESS TO LABOUR MARKETS AND EMPLOYMENT IN EUROPE FOR </a:t>
            </a:r>
            <a:br>
              <a:rPr lang="en-US" sz="2400" dirty="0">
                <a:latin typeface="Montserrat Black" panose="00000A00000000000000" pitchFamily="2" charset="-52"/>
              </a:rPr>
            </a:br>
            <a:r>
              <a:rPr lang="en-US" sz="2400" dirty="0">
                <a:latin typeface="Montserrat Black" panose="00000A00000000000000" pitchFamily="2" charset="-52"/>
              </a:rPr>
              <a:t>UKRAINIAN REFUGEES</a:t>
            </a:r>
          </a:p>
        </p:txBody>
      </p:sp>
      <p:sp>
        <p:nvSpPr>
          <p:cNvPr id="127" name="Google Shape;127;p21"/>
          <p:cNvSpPr/>
          <p:nvPr/>
        </p:nvSpPr>
        <p:spPr>
          <a:xfrm>
            <a:off x="4511400" y="7975"/>
            <a:ext cx="4632600" cy="5185800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32,566 Labor Market Images, Stock Photos, 3D objects, &amp; Vectors |  Shutterstock">
            <a:extLst>
              <a:ext uri="{FF2B5EF4-FFF2-40B4-BE49-F238E27FC236}">
                <a16:creationId xmlns:a16="http://schemas.microsoft.com/office/drawing/2014/main" id="{636026D2-70F0-4059-9B3B-B66AA0F10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76"/>
          <a:stretch/>
        </p:blipFill>
        <p:spPr bwMode="auto">
          <a:xfrm>
            <a:off x="4817121" y="1081371"/>
            <a:ext cx="4021157" cy="27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AS Project">
            <a:extLst>
              <a:ext uri="{FF2B5EF4-FFF2-40B4-BE49-F238E27FC236}">
                <a16:creationId xmlns:a16="http://schemas.microsoft.com/office/drawing/2014/main" id="{A47357F6-AAF0-4B15-AC7F-C630D844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9"/>
            <a:ext cx="2847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User\AppData\Local\Microsoft\Windows\INetCache\Content.MSO\20C70562.tmp">
            <a:extLst>
              <a:ext uri="{FF2B5EF4-FFF2-40B4-BE49-F238E27FC236}">
                <a16:creationId xmlns:a16="http://schemas.microsoft.com/office/drawing/2014/main" id="{A1C55C8E-79E2-435F-A24A-C9293539358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28520"/>
          <a:stretch/>
        </p:blipFill>
        <p:spPr bwMode="auto">
          <a:xfrm>
            <a:off x="2878822" y="0"/>
            <a:ext cx="1505903" cy="1148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8"/>
          <p:cNvSpPr txBox="1">
            <a:spLocks noGrp="1"/>
          </p:cNvSpPr>
          <p:nvPr>
            <p:ph type="title"/>
          </p:nvPr>
        </p:nvSpPr>
        <p:spPr>
          <a:xfrm>
            <a:off x="95693" y="3485800"/>
            <a:ext cx="210433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Demographic structure of Ukrainian refugees </a:t>
            </a:r>
            <a:endParaRPr dirty="0"/>
          </a:p>
        </p:txBody>
      </p:sp>
      <p:grpSp>
        <p:nvGrpSpPr>
          <p:cNvPr id="74" name="Group 220211">
            <a:extLst>
              <a:ext uri="{FF2B5EF4-FFF2-40B4-BE49-F238E27FC236}">
                <a16:creationId xmlns:a16="http://schemas.microsoft.com/office/drawing/2014/main" id="{17EEBB7D-C239-4635-A9DD-94F55B9D76EA}"/>
              </a:ext>
            </a:extLst>
          </p:cNvPr>
          <p:cNvGrpSpPr/>
          <p:nvPr/>
        </p:nvGrpSpPr>
        <p:grpSpPr>
          <a:xfrm>
            <a:off x="2500829" y="960365"/>
            <a:ext cx="6150025" cy="3605735"/>
            <a:chOff x="0" y="0"/>
            <a:chExt cx="6042089" cy="3273361"/>
          </a:xfrm>
        </p:grpSpPr>
        <p:sp>
          <p:nvSpPr>
            <p:cNvPr id="75" name="Rectangle 5209">
              <a:extLst>
                <a:ext uri="{FF2B5EF4-FFF2-40B4-BE49-F238E27FC236}">
                  <a16:creationId xmlns:a16="http://schemas.microsoft.com/office/drawing/2014/main" id="{96C9A3EE-0DAC-43AB-81C8-EC0227F19DC2}"/>
                </a:ext>
              </a:extLst>
            </p:cNvPr>
            <p:cNvSpPr/>
            <p:nvPr/>
          </p:nvSpPr>
          <p:spPr>
            <a:xfrm>
              <a:off x="6001208" y="2802910"/>
              <a:ext cx="40881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6" name="Rectangle 5210">
              <a:extLst>
                <a:ext uri="{FF2B5EF4-FFF2-40B4-BE49-F238E27FC236}">
                  <a16:creationId xmlns:a16="http://schemas.microsoft.com/office/drawing/2014/main" id="{8CB804A1-752C-4968-8708-50589DAE48DC}"/>
                </a:ext>
              </a:extLst>
            </p:cNvPr>
            <p:cNvSpPr/>
            <p:nvPr/>
          </p:nvSpPr>
          <p:spPr>
            <a:xfrm>
              <a:off x="0" y="3093421"/>
              <a:ext cx="769871" cy="1799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</a:t>
              </a:r>
              <a:r>
                <a:rPr lang="ru-RU" sz="800" spc="15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5211">
              <a:extLst>
                <a:ext uri="{FF2B5EF4-FFF2-40B4-BE49-F238E27FC236}">
                  <a16:creationId xmlns:a16="http://schemas.microsoft.com/office/drawing/2014/main" id="{C08B84E8-CC37-4CA0-9752-D86118EAD9BE}"/>
                </a:ext>
              </a:extLst>
            </p:cNvPr>
            <p:cNvSpPr/>
            <p:nvPr/>
          </p:nvSpPr>
          <p:spPr>
            <a:xfrm>
              <a:off x="577545" y="3093421"/>
              <a:ext cx="228558" cy="1799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5212">
              <a:extLst>
                <a:ext uri="{FF2B5EF4-FFF2-40B4-BE49-F238E27FC236}">
                  <a16:creationId xmlns:a16="http://schemas.microsoft.com/office/drawing/2014/main" id="{4EA210F0-6D3B-45F4-B3F4-CCA24C43F583}"/>
                </a:ext>
              </a:extLst>
            </p:cNvPr>
            <p:cNvSpPr/>
            <p:nvPr/>
          </p:nvSpPr>
          <p:spPr>
            <a:xfrm>
              <a:off x="748233" y="3094907"/>
              <a:ext cx="89967" cy="11279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500" spc="-5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5213">
              <a:extLst>
                <a:ext uri="{FF2B5EF4-FFF2-40B4-BE49-F238E27FC236}">
                  <a16:creationId xmlns:a16="http://schemas.microsoft.com/office/drawing/2014/main" id="{0DF8DB2D-AA25-4834-9AEE-86CCFBCD0015}"/>
                </a:ext>
              </a:extLst>
            </p:cNvPr>
            <p:cNvSpPr/>
            <p:nvPr/>
          </p:nvSpPr>
          <p:spPr>
            <a:xfrm>
              <a:off x="815289" y="3093421"/>
              <a:ext cx="33000" cy="1799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Shape 5258">
              <a:extLst>
                <a:ext uri="{FF2B5EF4-FFF2-40B4-BE49-F238E27FC236}">
                  <a16:creationId xmlns:a16="http://schemas.microsoft.com/office/drawing/2014/main" id="{19ADF34B-E055-43E3-A5D8-80AC18D6DEC3}"/>
                </a:ext>
              </a:extLst>
            </p:cNvPr>
            <p:cNvSpPr/>
            <p:nvPr/>
          </p:nvSpPr>
          <p:spPr>
            <a:xfrm>
              <a:off x="3390595" y="95123"/>
              <a:ext cx="2215896" cy="2525523"/>
            </a:xfrm>
            <a:custGeom>
              <a:avLst/>
              <a:gdLst/>
              <a:ahLst/>
              <a:cxnLst/>
              <a:rect l="0" t="0" r="0" b="0"/>
              <a:pathLst>
                <a:path w="2215896" h="2525523">
                  <a:moveTo>
                    <a:pt x="0" y="0"/>
                  </a:moveTo>
                  <a:lnTo>
                    <a:pt x="374904" y="0"/>
                  </a:lnTo>
                  <a:lnTo>
                    <a:pt x="374904" y="505334"/>
                  </a:lnTo>
                  <a:lnTo>
                    <a:pt x="2215896" y="505334"/>
                  </a:lnTo>
                  <a:lnTo>
                    <a:pt x="2215896" y="1009777"/>
                  </a:lnTo>
                  <a:lnTo>
                    <a:pt x="1418844" y="1009777"/>
                  </a:lnTo>
                  <a:lnTo>
                    <a:pt x="1418844" y="1515746"/>
                  </a:lnTo>
                  <a:lnTo>
                    <a:pt x="315468" y="1515746"/>
                  </a:lnTo>
                  <a:lnTo>
                    <a:pt x="315468" y="2020189"/>
                  </a:lnTo>
                  <a:lnTo>
                    <a:pt x="1139952" y="2020189"/>
                  </a:lnTo>
                  <a:lnTo>
                    <a:pt x="1139952" y="2525523"/>
                  </a:lnTo>
                  <a:lnTo>
                    <a:pt x="0" y="2525523"/>
                  </a:lnTo>
                  <a:lnTo>
                    <a:pt x="0" y="2020189"/>
                  </a:lnTo>
                  <a:lnTo>
                    <a:pt x="0" y="1515746"/>
                  </a:lnTo>
                  <a:lnTo>
                    <a:pt x="0" y="1009777"/>
                  </a:lnTo>
                  <a:lnTo>
                    <a:pt x="0" y="5053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4B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5259">
              <a:extLst>
                <a:ext uri="{FF2B5EF4-FFF2-40B4-BE49-F238E27FC236}">
                  <a16:creationId xmlns:a16="http://schemas.microsoft.com/office/drawing/2014/main" id="{55FCEEB0-B8FC-4A1A-95EB-1DBE2970C227}"/>
                </a:ext>
              </a:extLst>
            </p:cNvPr>
            <p:cNvSpPr/>
            <p:nvPr/>
          </p:nvSpPr>
          <p:spPr>
            <a:xfrm>
              <a:off x="3390595" y="2115312"/>
              <a:ext cx="1139952" cy="505334"/>
            </a:xfrm>
            <a:custGeom>
              <a:avLst/>
              <a:gdLst/>
              <a:ahLst/>
              <a:cxnLst/>
              <a:rect l="0" t="0" r="0" b="0"/>
              <a:pathLst>
                <a:path w="1139952" h="505334">
                  <a:moveTo>
                    <a:pt x="1139952" y="505334"/>
                  </a:moveTo>
                  <a:lnTo>
                    <a:pt x="0" y="505334"/>
                  </a:lnTo>
                  <a:lnTo>
                    <a:pt x="0" y="0"/>
                  </a:lnTo>
                  <a:lnTo>
                    <a:pt x="1139952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5260">
              <a:extLst>
                <a:ext uri="{FF2B5EF4-FFF2-40B4-BE49-F238E27FC236}">
                  <a16:creationId xmlns:a16="http://schemas.microsoft.com/office/drawing/2014/main" id="{331CD7C8-E6BA-4AEA-892A-89E9CFB09C4B}"/>
                </a:ext>
              </a:extLst>
            </p:cNvPr>
            <p:cNvSpPr/>
            <p:nvPr/>
          </p:nvSpPr>
          <p:spPr>
            <a:xfrm>
              <a:off x="3390595" y="1610868"/>
              <a:ext cx="315468" cy="504444"/>
            </a:xfrm>
            <a:custGeom>
              <a:avLst/>
              <a:gdLst/>
              <a:ahLst/>
              <a:cxnLst/>
              <a:rect l="0" t="0" r="0" b="0"/>
              <a:pathLst>
                <a:path w="315468" h="504444">
                  <a:moveTo>
                    <a:pt x="315468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315468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5261">
              <a:extLst>
                <a:ext uri="{FF2B5EF4-FFF2-40B4-BE49-F238E27FC236}">
                  <a16:creationId xmlns:a16="http://schemas.microsoft.com/office/drawing/2014/main" id="{3D383D9A-9737-4A61-9B8A-AB6F34B4DA11}"/>
                </a:ext>
              </a:extLst>
            </p:cNvPr>
            <p:cNvSpPr/>
            <p:nvPr/>
          </p:nvSpPr>
          <p:spPr>
            <a:xfrm>
              <a:off x="3390595" y="1104900"/>
              <a:ext cx="1418844" cy="505968"/>
            </a:xfrm>
            <a:custGeom>
              <a:avLst/>
              <a:gdLst/>
              <a:ahLst/>
              <a:cxnLst/>
              <a:rect l="0" t="0" r="0" b="0"/>
              <a:pathLst>
                <a:path w="1418844" h="505968">
                  <a:moveTo>
                    <a:pt x="1418844" y="505968"/>
                  </a:moveTo>
                  <a:lnTo>
                    <a:pt x="0" y="505968"/>
                  </a:lnTo>
                  <a:lnTo>
                    <a:pt x="0" y="0"/>
                  </a:lnTo>
                  <a:lnTo>
                    <a:pt x="1418844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5262">
              <a:extLst>
                <a:ext uri="{FF2B5EF4-FFF2-40B4-BE49-F238E27FC236}">
                  <a16:creationId xmlns:a16="http://schemas.microsoft.com/office/drawing/2014/main" id="{9680DE8D-B756-46E3-A6E1-63D875090B7A}"/>
                </a:ext>
              </a:extLst>
            </p:cNvPr>
            <p:cNvSpPr/>
            <p:nvPr/>
          </p:nvSpPr>
          <p:spPr>
            <a:xfrm>
              <a:off x="3390595" y="600456"/>
              <a:ext cx="2215896" cy="504444"/>
            </a:xfrm>
            <a:custGeom>
              <a:avLst/>
              <a:gdLst/>
              <a:ahLst/>
              <a:cxnLst/>
              <a:rect l="0" t="0" r="0" b="0"/>
              <a:pathLst>
                <a:path w="2215896" h="504444">
                  <a:moveTo>
                    <a:pt x="2215896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2215896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5263">
              <a:extLst>
                <a:ext uri="{FF2B5EF4-FFF2-40B4-BE49-F238E27FC236}">
                  <a16:creationId xmlns:a16="http://schemas.microsoft.com/office/drawing/2014/main" id="{5C9CFE03-F440-4EBA-BE85-F64F1A84979B}"/>
                </a:ext>
              </a:extLst>
            </p:cNvPr>
            <p:cNvSpPr/>
            <p:nvPr/>
          </p:nvSpPr>
          <p:spPr>
            <a:xfrm>
              <a:off x="3390595" y="95123"/>
              <a:ext cx="374904" cy="505334"/>
            </a:xfrm>
            <a:custGeom>
              <a:avLst/>
              <a:gdLst/>
              <a:ahLst/>
              <a:cxnLst/>
              <a:rect l="0" t="0" r="0" b="0"/>
              <a:pathLst>
                <a:path w="374904" h="505334">
                  <a:moveTo>
                    <a:pt x="374904" y="505334"/>
                  </a:moveTo>
                  <a:lnTo>
                    <a:pt x="0" y="505334"/>
                  </a:lnTo>
                  <a:lnTo>
                    <a:pt x="0" y="0"/>
                  </a:lnTo>
                  <a:lnTo>
                    <a:pt x="374904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5264">
              <a:extLst>
                <a:ext uri="{FF2B5EF4-FFF2-40B4-BE49-F238E27FC236}">
                  <a16:creationId xmlns:a16="http://schemas.microsoft.com/office/drawing/2014/main" id="{E75E0054-63F1-4373-B323-BC4665501DA9}"/>
                </a:ext>
              </a:extLst>
            </p:cNvPr>
            <p:cNvSpPr/>
            <p:nvPr/>
          </p:nvSpPr>
          <p:spPr>
            <a:xfrm>
              <a:off x="2218639" y="95123"/>
              <a:ext cx="1171956" cy="2525523"/>
            </a:xfrm>
            <a:custGeom>
              <a:avLst/>
              <a:gdLst/>
              <a:ahLst/>
              <a:cxnLst/>
              <a:rect l="0" t="0" r="0" b="0"/>
              <a:pathLst>
                <a:path w="1171956" h="2525523">
                  <a:moveTo>
                    <a:pt x="1034796" y="0"/>
                  </a:moveTo>
                  <a:lnTo>
                    <a:pt x="1171956" y="0"/>
                  </a:lnTo>
                  <a:lnTo>
                    <a:pt x="1171956" y="505334"/>
                  </a:lnTo>
                  <a:lnTo>
                    <a:pt x="1171956" y="1009777"/>
                  </a:lnTo>
                  <a:lnTo>
                    <a:pt x="1171956" y="1515746"/>
                  </a:lnTo>
                  <a:lnTo>
                    <a:pt x="1171956" y="2020189"/>
                  </a:lnTo>
                  <a:lnTo>
                    <a:pt x="1171956" y="2525523"/>
                  </a:lnTo>
                  <a:lnTo>
                    <a:pt x="0" y="2525523"/>
                  </a:lnTo>
                  <a:lnTo>
                    <a:pt x="0" y="2020189"/>
                  </a:lnTo>
                  <a:lnTo>
                    <a:pt x="830580" y="2020189"/>
                  </a:lnTo>
                  <a:lnTo>
                    <a:pt x="830580" y="1515746"/>
                  </a:lnTo>
                  <a:lnTo>
                    <a:pt x="588264" y="1515746"/>
                  </a:lnTo>
                  <a:lnTo>
                    <a:pt x="588264" y="1009777"/>
                  </a:lnTo>
                  <a:lnTo>
                    <a:pt x="399288" y="1009777"/>
                  </a:lnTo>
                  <a:lnTo>
                    <a:pt x="399288" y="505334"/>
                  </a:lnTo>
                  <a:lnTo>
                    <a:pt x="1034796" y="505334"/>
                  </a:lnTo>
                  <a:lnTo>
                    <a:pt x="10347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0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5265">
              <a:extLst>
                <a:ext uri="{FF2B5EF4-FFF2-40B4-BE49-F238E27FC236}">
                  <a16:creationId xmlns:a16="http://schemas.microsoft.com/office/drawing/2014/main" id="{D92967EA-C884-4B2C-814E-7F65E9F9C245}"/>
                </a:ext>
              </a:extLst>
            </p:cNvPr>
            <p:cNvSpPr/>
            <p:nvPr/>
          </p:nvSpPr>
          <p:spPr>
            <a:xfrm>
              <a:off x="2218639" y="2115312"/>
              <a:ext cx="1171956" cy="505334"/>
            </a:xfrm>
            <a:custGeom>
              <a:avLst/>
              <a:gdLst/>
              <a:ahLst/>
              <a:cxnLst/>
              <a:rect l="0" t="0" r="0" b="0"/>
              <a:pathLst>
                <a:path w="1171956" h="505334">
                  <a:moveTo>
                    <a:pt x="0" y="505334"/>
                  </a:moveTo>
                  <a:lnTo>
                    <a:pt x="1171956" y="505334"/>
                  </a:lnTo>
                  <a:lnTo>
                    <a:pt x="1171956" y="0"/>
                  </a:lnTo>
                  <a:lnTo>
                    <a:pt x="0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5266">
              <a:extLst>
                <a:ext uri="{FF2B5EF4-FFF2-40B4-BE49-F238E27FC236}">
                  <a16:creationId xmlns:a16="http://schemas.microsoft.com/office/drawing/2014/main" id="{2538D459-58F8-4FE7-AA8A-53063E4A20C7}"/>
                </a:ext>
              </a:extLst>
            </p:cNvPr>
            <p:cNvSpPr/>
            <p:nvPr/>
          </p:nvSpPr>
          <p:spPr>
            <a:xfrm>
              <a:off x="3049219" y="1610868"/>
              <a:ext cx="341376" cy="504444"/>
            </a:xfrm>
            <a:custGeom>
              <a:avLst/>
              <a:gdLst/>
              <a:ahLst/>
              <a:cxnLst/>
              <a:rect l="0" t="0" r="0" b="0"/>
              <a:pathLst>
                <a:path w="341376" h="504444">
                  <a:moveTo>
                    <a:pt x="0" y="504444"/>
                  </a:moveTo>
                  <a:lnTo>
                    <a:pt x="341376" y="504444"/>
                  </a:lnTo>
                  <a:lnTo>
                    <a:pt x="341376" y="0"/>
                  </a:lnTo>
                  <a:lnTo>
                    <a:pt x="0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5267">
              <a:extLst>
                <a:ext uri="{FF2B5EF4-FFF2-40B4-BE49-F238E27FC236}">
                  <a16:creationId xmlns:a16="http://schemas.microsoft.com/office/drawing/2014/main" id="{A70702F4-7F61-42BF-BE36-6DC85740F630}"/>
                </a:ext>
              </a:extLst>
            </p:cNvPr>
            <p:cNvSpPr/>
            <p:nvPr/>
          </p:nvSpPr>
          <p:spPr>
            <a:xfrm>
              <a:off x="2806903" y="1104900"/>
              <a:ext cx="583692" cy="505968"/>
            </a:xfrm>
            <a:custGeom>
              <a:avLst/>
              <a:gdLst/>
              <a:ahLst/>
              <a:cxnLst/>
              <a:rect l="0" t="0" r="0" b="0"/>
              <a:pathLst>
                <a:path w="583692" h="505968">
                  <a:moveTo>
                    <a:pt x="0" y="505968"/>
                  </a:moveTo>
                  <a:lnTo>
                    <a:pt x="583692" y="505968"/>
                  </a:lnTo>
                  <a:lnTo>
                    <a:pt x="583692" y="0"/>
                  </a:lnTo>
                  <a:lnTo>
                    <a:pt x="0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5268">
              <a:extLst>
                <a:ext uri="{FF2B5EF4-FFF2-40B4-BE49-F238E27FC236}">
                  <a16:creationId xmlns:a16="http://schemas.microsoft.com/office/drawing/2014/main" id="{36A77B83-C900-4602-AEA9-3D623EC5F522}"/>
                </a:ext>
              </a:extLst>
            </p:cNvPr>
            <p:cNvSpPr/>
            <p:nvPr/>
          </p:nvSpPr>
          <p:spPr>
            <a:xfrm>
              <a:off x="2617927" y="600456"/>
              <a:ext cx="772668" cy="504444"/>
            </a:xfrm>
            <a:custGeom>
              <a:avLst/>
              <a:gdLst/>
              <a:ahLst/>
              <a:cxnLst/>
              <a:rect l="0" t="0" r="0" b="0"/>
              <a:pathLst>
                <a:path w="772668" h="504444">
                  <a:moveTo>
                    <a:pt x="0" y="504444"/>
                  </a:moveTo>
                  <a:lnTo>
                    <a:pt x="772668" y="504444"/>
                  </a:lnTo>
                  <a:lnTo>
                    <a:pt x="772668" y="0"/>
                  </a:lnTo>
                  <a:lnTo>
                    <a:pt x="0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5269">
              <a:extLst>
                <a:ext uri="{FF2B5EF4-FFF2-40B4-BE49-F238E27FC236}">
                  <a16:creationId xmlns:a16="http://schemas.microsoft.com/office/drawing/2014/main" id="{8B522ED9-F8F9-4430-A359-7681D04A33ED}"/>
                </a:ext>
              </a:extLst>
            </p:cNvPr>
            <p:cNvSpPr/>
            <p:nvPr/>
          </p:nvSpPr>
          <p:spPr>
            <a:xfrm>
              <a:off x="3253435" y="95123"/>
              <a:ext cx="137160" cy="505334"/>
            </a:xfrm>
            <a:custGeom>
              <a:avLst/>
              <a:gdLst/>
              <a:ahLst/>
              <a:cxnLst/>
              <a:rect l="0" t="0" r="0" b="0"/>
              <a:pathLst>
                <a:path w="137160" h="505334">
                  <a:moveTo>
                    <a:pt x="0" y="505334"/>
                  </a:moveTo>
                  <a:lnTo>
                    <a:pt x="137160" y="505334"/>
                  </a:lnTo>
                  <a:lnTo>
                    <a:pt x="137160" y="0"/>
                  </a:lnTo>
                  <a:lnTo>
                    <a:pt x="0" y="0"/>
                  </a:ln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5270">
              <a:extLst>
                <a:ext uri="{FF2B5EF4-FFF2-40B4-BE49-F238E27FC236}">
                  <a16:creationId xmlns:a16="http://schemas.microsoft.com/office/drawing/2014/main" id="{54687154-829A-433A-A963-EB1A2C11D75B}"/>
                </a:ext>
              </a:extLst>
            </p:cNvPr>
            <p:cNvSpPr/>
            <p:nvPr/>
          </p:nvSpPr>
          <p:spPr>
            <a:xfrm>
              <a:off x="3390468" y="95123"/>
              <a:ext cx="0" cy="2525523"/>
            </a:xfrm>
            <a:custGeom>
              <a:avLst/>
              <a:gdLst/>
              <a:ahLst/>
              <a:cxnLst/>
              <a:rect l="0" t="0" r="0" b="0"/>
              <a:pathLst>
                <a:path h="2525523">
                  <a:moveTo>
                    <a:pt x="0" y="2525523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Rectangle 216675">
              <a:extLst>
                <a:ext uri="{FF2B5EF4-FFF2-40B4-BE49-F238E27FC236}">
                  <a16:creationId xmlns:a16="http://schemas.microsoft.com/office/drawing/2014/main" id="{0B0FC64F-ADB3-4F0D-8848-FA1B4038F038}"/>
                </a:ext>
              </a:extLst>
            </p:cNvPr>
            <p:cNvSpPr/>
            <p:nvPr/>
          </p:nvSpPr>
          <p:spPr>
            <a:xfrm>
              <a:off x="4205682" y="2285639"/>
              <a:ext cx="190318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216676">
              <a:extLst>
                <a:ext uri="{FF2B5EF4-FFF2-40B4-BE49-F238E27FC236}">
                  <a16:creationId xmlns:a16="http://schemas.microsoft.com/office/drawing/2014/main" id="{1C0ECAAA-5C4E-44A6-B7FA-5CAE821E6831}"/>
                </a:ext>
              </a:extLst>
            </p:cNvPr>
            <p:cNvSpPr/>
            <p:nvPr/>
          </p:nvSpPr>
          <p:spPr>
            <a:xfrm>
              <a:off x="4348938" y="2285639"/>
              <a:ext cx="14266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216672">
              <a:extLst>
                <a:ext uri="{FF2B5EF4-FFF2-40B4-BE49-F238E27FC236}">
                  <a16:creationId xmlns:a16="http://schemas.microsoft.com/office/drawing/2014/main" id="{24AC1822-FAB1-4AF4-9570-FA9BFCC11EC9}"/>
                </a:ext>
              </a:extLst>
            </p:cNvPr>
            <p:cNvSpPr/>
            <p:nvPr/>
          </p:nvSpPr>
          <p:spPr>
            <a:xfrm>
              <a:off x="3522930" y="1779990"/>
              <a:ext cx="143006" cy="2234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216671">
              <a:extLst>
                <a:ext uri="{FF2B5EF4-FFF2-40B4-BE49-F238E27FC236}">
                  <a16:creationId xmlns:a16="http://schemas.microsoft.com/office/drawing/2014/main" id="{D8365C60-49E2-4CBA-9564-FBAD301C8680}"/>
                </a:ext>
              </a:extLst>
            </p:cNvPr>
            <p:cNvSpPr/>
            <p:nvPr/>
          </p:nvSpPr>
          <p:spPr>
            <a:xfrm>
              <a:off x="3451301" y="1779990"/>
              <a:ext cx="95281" cy="2234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216668">
              <a:extLst>
                <a:ext uri="{FF2B5EF4-FFF2-40B4-BE49-F238E27FC236}">
                  <a16:creationId xmlns:a16="http://schemas.microsoft.com/office/drawing/2014/main" id="{9FA7AFF5-CF1B-49AB-BC00-D5C4E9A3C619}"/>
                </a:ext>
              </a:extLst>
            </p:cNvPr>
            <p:cNvSpPr/>
            <p:nvPr/>
          </p:nvSpPr>
          <p:spPr>
            <a:xfrm>
              <a:off x="4627448" y="1275227"/>
              <a:ext cx="14266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216667">
              <a:extLst>
                <a:ext uri="{FF2B5EF4-FFF2-40B4-BE49-F238E27FC236}">
                  <a16:creationId xmlns:a16="http://schemas.microsoft.com/office/drawing/2014/main" id="{73CCEC60-240A-4EF6-B8B0-52302298DD8C}"/>
                </a:ext>
              </a:extLst>
            </p:cNvPr>
            <p:cNvSpPr/>
            <p:nvPr/>
          </p:nvSpPr>
          <p:spPr>
            <a:xfrm>
              <a:off x="4484192" y="1275227"/>
              <a:ext cx="190318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17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216662">
              <a:extLst>
                <a:ext uri="{FF2B5EF4-FFF2-40B4-BE49-F238E27FC236}">
                  <a16:creationId xmlns:a16="http://schemas.microsoft.com/office/drawing/2014/main" id="{DA5D2585-A30C-4942-B699-1FCE7B5351C7}"/>
                </a:ext>
              </a:extLst>
            </p:cNvPr>
            <p:cNvSpPr/>
            <p:nvPr/>
          </p:nvSpPr>
          <p:spPr>
            <a:xfrm>
              <a:off x="5281626" y="770148"/>
              <a:ext cx="190318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216663">
              <a:extLst>
                <a:ext uri="{FF2B5EF4-FFF2-40B4-BE49-F238E27FC236}">
                  <a16:creationId xmlns:a16="http://schemas.microsoft.com/office/drawing/2014/main" id="{9A5CF05B-F414-4478-A463-543406DD97D4}"/>
                </a:ext>
              </a:extLst>
            </p:cNvPr>
            <p:cNvSpPr/>
            <p:nvPr/>
          </p:nvSpPr>
          <p:spPr>
            <a:xfrm>
              <a:off x="5424882" y="770148"/>
              <a:ext cx="14266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216652">
              <a:extLst>
                <a:ext uri="{FF2B5EF4-FFF2-40B4-BE49-F238E27FC236}">
                  <a16:creationId xmlns:a16="http://schemas.microsoft.com/office/drawing/2014/main" id="{2241EB04-2A36-46B7-B3D7-829C3BB2C8D1}"/>
                </a:ext>
              </a:extLst>
            </p:cNvPr>
            <p:cNvSpPr/>
            <p:nvPr/>
          </p:nvSpPr>
          <p:spPr>
            <a:xfrm>
              <a:off x="3511245" y="264815"/>
              <a:ext cx="9505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216653">
              <a:extLst>
                <a:ext uri="{FF2B5EF4-FFF2-40B4-BE49-F238E27FC236}">
                  <a16:creationId xmlns:a16="http://schemas.microsoft.com/office/drawing/2014/main" id="{9C991E7C-8BEA-493F-8047-545C737FFAB8}"/>
                </a:ext>
              </a:extLst>
            </p:cNvPr>
            <p:cNvSpPr/>
            <p:nvPr/>
          </p:nvSpPr>
          <p:spPr>
            <a:xfrm>
              <a:off x="3582874" y="264815"/>
              <a:ext cx="14266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216674">
              <a:extLst>
                <a:ext uri="{FF2B5EF4-FFF2-40B4-BE49-F238E27FC236}">
                  <a16:creationId xmlns:a16="http://schemas.microsoft.com/office/drawing/2014/main" id="{76E83475-865D-4BEF-879C-C5E0E090FF3B}"/>
                </a:ext>
              </a:extLst>
            </p:cNvPr>
            <p:cNvSpPr/>
            <p:nvPr/>
          </p:nvSpPr>
          <p:spPr>
            <a:xfrm>
              <a:off x="2439873" y="2285639"/>
              <a:ext cx="14266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216673">
              <a:extLst>
                <a:ext uri="{FF2B5EF4-FFF2-40B4-BE49-F238E27FC236}">
                  <a16:creationId xmlns:a16="http://schemas.microsoft.com/office/drawing/2014/main" id="{34BEA05A-B2F5-4F7E-B5A5-E8EF0B1B3C85}"/>
                </a:ext>
              </a:extLst>
            </p:cNvPr>
            <p:cNvSpPr/>
            <p:nvPr/>
          </p:nvSpPr>
          <p:spPr>
            <a:xfrm>
              <a:off x="2296617" y="2285639"/>
              <a:ext cx="190318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216670">
              <a:extLst>
                <a:ext uri="{FF2B5EF4-FFF2-40B4-BE49-F238E27FC236}">
                  <a16:creationId xmlns:a16="http://schemas.microsoft.com/office/drawing/2014/main" id="{F56B3D46-FEA5-4F77-992A-EAA8B3C9001D}"/>
                </a:ext>
              </a:extLst>
            </p:cNvPr>
            <p:cNvSpPr/>
            <p:nvPr/>
          </p:nvSpPr>
          <p:spPr>
            <a:xfrm>
              <a:off x="3198572" y="1779990"/>
              <a:ext cx="143006" cy="2234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216669">
              <a:extLst>
                <a:ext uri="{FF2B5EF4-FFF2-40B4-BE49-F238E27FC236}">
                  <a16:creationId xmlns:a16="http://schemas.microsoft.com/office/drawing/2014/main" id="{860D8A08-EB16-4D7E-83A7-EC5A57D30940}"/>
                </a:ext>
              </a:extLst>
            </p:cNvPr>
            <p:cNvSpPr/>
            <p:nvPr/>
          </p:nvSpPr>
          <p:spPr>
            <a:xfrm>
              <a:off x="3126943" y="1779990"/>
              <a:ext cx="95281" cy="2234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216665">
              <a:extLst>
                <a:ext uri="{FF2B5EF4-FFF2-40B4-BE49-F238E27FC236}">
                  <a16:creationId xmlns:a16="http://schemas.microsoft.com/office/drawing/2014/main" id="{0A486E92-39C3-4A67-B60A-8F761F4FE9F3}"/>
                </a:ext>
              </a:extLst>
            </p:cNvPr>
            <p:cNvSpPr/>
            <p:nvPr/>
          </p:nvSpPr>
          <p:spPr>
            <a:xfrm>
              <a:off x="2956255" y="1275227"/>
              <a:ext cx="14266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216664">
              <a:extLst>
                <a:ext uri="{FF2B5EF4-FFF2-40B4-BE49-F238E27FC236}">
                  <a16:creationId xmlns:a16="http://schemas.microsoft.com/office/drawing/2014/main" id="{05DC5F80-22A9-4E92-BE21-1E1901B8F8B3}"/>
                </a:ext>
              </a:extLst>
            </p:cNvPr>
            <p:cNvSpPr/>
            <p:nvPr/>
          </p:nvSpPr>
          <p:spPr>
            <a:xfrm>
              <a:off x="2884627" y="1275227"/>
              <a:ext cx="9505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216660">
              <a:extLst>
                <a:ext uri="{FF2B5EF4-FFF2-40B4-BE49-F238E27FC236}">
                  <a16:creationId xmlns:a16="http://schemas.microsoft.com/office/drawing/2014/main" id="{238EFF82-150C-4C06-940B-5086E7CE1160}"/>
                </a:ext>
              </a:extLst>
            </p:cNvPr>
            <p:cNvSpPr/>
            <p:nvPr/>
          </p:nvSpPr>
          <p:spPr>
            <a:xfrm>
              <a:off x="2694381" y="770148"/>
              <a:ext cx="9505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216661">
              <a:extLst>
                <a:ext uri="{FF2B5EF4-FFF2-40B4-BE49-F238E27FC236}">
                  <a16:creationId xmlns:a16="http://schemas.microsoft.com/office/drawing/2014/main" id="{63F22673-D176-4CCB-8619-C66239348245}"/>
                </a:ext>
              </a:extLst>
            </p:cNvPr>
            <p:cNvSpPr/>
            <p:nvPr/>
          </p:nvSpPr>
          <p:spPr>
            <a:xfrm>
              <a:off x="2766010" y="770148"/>
              <a:ext cx="14266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216651">
              <a:extLst>
                <a:ext uri="{FF2B5EF4-FFF2-40B4-BE49-F238E27FC236}">
                  <a16:creationId xmlns:a16="http://schemas.microsoft.com/office/drawing/2014/main" id="{F9E9996B-AD63-4A3D-9679-3F18F8785889}"/>
                </a:ext>
              </a:extLst>
            </p:cNvPr>
            <p:cNvSpPr/>
            <p:nvPr/>
          </p:nvSpPr>
          <p:spPr>
            <a:xfrm>
              <a:off x="3327476" y="264815"/>
              <a:ext cx="14266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216650">
              <a:extLst>
                <a:ext uri="{FF2B5EF4-FFF2-40B4-BE49-F238E27FC236}">
                  <a16:creationId xmlns:a16="http://schemas.microsoft.com/office/drawing/2014/main" id="{C45C3840-F208-43AE-A3FA-A72AC7D778C7}"/>
                </a:ext>
              </a:extLst>
            </p:cNvPr>
            <p:cNvSpPr/>
            <p:nvPr/>
          </p:nvSpPr>
          <p:spPr>
            <a:xfrm>
              <a:off x="3255848" y="264815"/>
              <a:ext cx="95053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16679">
              <a:extLst>
                <a:ext uri="{FF2B5EF4-FFF2-40B4-BE49-F238E27FC236}">
                  <a16:creationId xmlns:a16="http://schemas.microsoft.com/office/drawing/2014/main" id="{5E86E86C-96FC-4A4B-A380-A914ABF10BC6}"/>
                </a:ext>
              </a:extLst>
            </p:cNvPr>
            <p:cNvSpPr/>
            <p:nvPr/>
          </p:nvSpPr>
          <p:spPr>
            <a:xfrm>
              <a:off x="19812" y="2283701"/>
              <a:ext cx="307687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0-13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6680">
              <a:extLst>
                <a:ext uri="{FF2B5EF4-FFF2-40B4-BE49-F238E27FC236}">
                  <a16:creationId xmlns:a16="http://schemas.microsoft.com/office/drawing/2014/main" id="{9CFB786C-3DEA-477B-926E-3B9DE601F64D}"/>
                </a:ext>
              </a:extLst>
            </p:cNvPr>
            <p:cNvSpPr/>
            <p:nvPr/>
          </p:nvSpPr>
          <p:spPr>
            <a:xfrm>
              <a:off x="251155" y="2283701"/>
              <a:ext cx="641824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years</a:t>
              </a:r>
              <a:r>
                <a:rPr lang="ru-RU" sz="900" spc="2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5282">
              <a:extLst>
                <a:ext uri="{FF2B5EF4-FFF2-40B4-BE49-F238E27FC236}">
                  <a16:creationId xmlns:a16="http://schemas.microsoft.com/office/drawing/2014/main" id="{2E135DD1-A160-4EBE-B695-057C01CEFCF7}"/>
                </a:ext>
              </a:extLst>
            </p:cNvPr>
            <p:cNvSpPr/>
            <p:nvPr/>
          </p:nvSpPr>
          <p:spPr>
            <a:xfrm>
              <a:off x="441655" y="1778623"/>
              <a:ext cx="388713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14-17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5283">
              <a:extLst>
                <a:ext uri="{FF2B5EF4-FFF2-40B4-BE49-F238E27FC236}">
                  <a16:creationId xmlns:a16="http://schemas.microsoft.com/office/drawing/2014/main" id="{F4105B11-CC3F-4143-81FB-C50A636FDD7C}"/>
                </a:ext>
              </a:extLst>
            </p:cNvPr>
            <p:cNvSpPr/>
            <p:nvPr/>
          </p:nvSpPr>
          <p:spPr>
            <a:xfrm>
              <a:off x="441655" y="1273289"/>
              <a:ext cx="388713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18-34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5284">
              <a:extLst>
                <a:ext uri="{FF2B5EF4-FFF2-40B4-BE49-F238E27FC236}">
                  <a16:creationId xmlns:a16="http://schemas.microsoft.com/office/drawing/2014/main" id="{3406AE35-0DEA-4369-AD55-8A04F7CC4490}"/>
                </a:ext>
              </a:extLst>
            </p:cNvPr>
            <p:cNvSpPr/>
            <p:nvPr/>
          </p:nvSpPr>
          <p:spPr>
            <a:xfrm>
              <a:off x="441655" y="768211"/>
              <a:ext cx="388713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35-64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216655">
              <a:extLst>
                <a:ext uri="{FF2B5EF4-FFF2-40B4-BE49-F238E27FC236}">
                  <a16:creationId xmlns:a16="http://schemas.microsoft.com/office/drawing/2014/main" id="{C56B1461-D067-4ABE-8415-7AC7111F63E8}"/>
                </a:ext>
              </a:extLst>
            </p:cNvPr>
            <p:cNvSpPr/>
            <p:nvPr/>
          </p:nvSpPr>
          <p:spPr>
            <a:xfrm>
              <a:off x="251184" y="262561"/>
              <a:ext cx="641554" cy="2019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spc="1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years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216654">
              <a:extLst>
                <a:ext uri="{FF2B5EF4-FFF2-40B4-BE49-F238E27FC236}">
                  <a16:creationId xmlns:a16="http://schemas.microsoft.com/office/drawing/2014/main" id="{A32CC4E2-4F56-484A-AE6B-68891703D203}"/>
                </a:ext>
              </a:extLst>
            </p:cNvPr>
            <p:cNvSpPr/>
            <p:nvPr/>
          </p:nvSpPr>
          <p:spPr>
            <a:xfrm>
              <a:off x="68275" y="262561"/>
              <a:ext cx="243727" cy="2019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65+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Shape 5286">
              <a:extLst>
                <a:ext uri="{FF2B5EF4-FFF2-40B4-BE49-F238E27FC236}">
                  <a16:creationId xmlns:a16="http://schemas.microsoft.com/office/drawing/2014/main" id="{FC21DAD1-968A-4A8E-8C08-41814A28C737}"/>
                </a:ext>
              </a:extLst>
            </p:cNvPr>
            <p:cNvSpPr/>
            <p:nvPr/>
          </p:nvSpPr>
          <p:spPr>
            <a:xfrm>
              <a:off x="457" y="0"/>
              <a:ext cx="6000750" cy="2924175"/>
            </a:xfrm>
            <a:custGeom>
              <a:avLst/>
              <a:gdLst/>
              <a:ahLst/>
              <a:cxnLst/>
              <a:rect l="0" t="0" r="0" b="0"/>
              <a:pathLst>
                <a:path w="6000750" h="2924175">
                  <a:moveTo>
                    <a:pt x="0" y="2924175"/>
                  </a:moveTo>
                  <a:lnTo>
                    <a:pt x="6000750" y="2924175"/>
                  </a:lnTo>
                  <a:lnTo>
                    <a:pt x="6000750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Rectangle 5287">
              <a:extLst>
                <a:ext uri="{FF2B5EF4-FFF2-40B4-BE49-F238E27FC236}">
                  <a16:creationId xmlns:a16="http://schemas.microsoft.com/office/drawing/2014/main" id="{423B72DE-DB39-41A0-A711-D6F947438C58}"/>
                </a:ext>
              </a:extLst>
            </p:cNvPr>
            <p:cNvSpPr/>
            <p:nvPr/>
          </p:nvSpPr>
          <p:spPr>
            <a:xfrm>
              <a:off x="3002610" y="2655850"/>
              <a:ext cx="398087" cy="2685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5288">
              <a:extLst>
                <a:ext uri="{FF2B5EF4-FFF2-40B4-BE49-F238E27FC236}">
                  <a16:creationId xmlns:a16="http://schemas.microsoft.com/office/drawing/2014/main" id="{405E94CC-16DC-4B2A-BBAE-1F62F6577D66}"/>
                </a:ext>
              </a:extLst>
            </p:cNvPr>
            <p:cNvSpPr/>
            <p:nvPr/>
          </p:nvSpPr>
          <p:spPr>
            <a:xfrm>
              <a:off x="3412566" y="2655850"/>
              <a:ext cx="696045" cy="2685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spc="-5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Women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Rectangle 5289">
              <a:extLst>
                <a:ext uri="{FF2B5EF4-FFF2-40B4-BE49-F238E27FC236}">
                  <a16:creationId xmlns:a16="http://schemas.microsoft.com/office/drawing/2014/main" id="{91A42F29-1149-4380-A161-16D89A69C1ED}"/>
                </a:ext>
              </a:extLst>
            </p:cNvPr>
            <p:cNvSpPr/>
            <p:nvPr/>
          </p:nvSpPr>
          <p:spPr>
            <a:xfrm>
              <a:off x="2439365" y="285516"/>
              <a:ext cx="89669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216657">
              <a:extLst>
                <a:ext uri="{FF2B5EF4-FFF2-40B4-BE49-F238E27FC236}">
                  <a16:creationId xmlns:a16="http://schemas.microsoft.com/office/drawing/2014/main" id="{7FEA4D03-5F20-46B4-AECD-9C879FDFBAC7}"/>
                </a:ext>
              </a:extLst>
            </p:cNvPr>
            <p:cNvSpPr/>
            <p:nvPr/>
          </p:nvSpPr>
          <p:spPr>
            <a:xfrm>
              <a:off x="2573477" y="285516"/>
              <a:ext cx="40881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Rectangle 216656">
              <a:extLst>
                <a:ext uri="{FF2B5EF4-FFF2-40B4-BE49-F238E27FC236}">
                  <a16:creationId xmlns:a16="http://schemas.microsoft.com/office/drawing/2014/main" id="{8A70CE1C-94AF-4629-B281-B1E4156758EF}"/>
                </a:ext>
              </a:extLst>
            </p:cNvPr>
            <p:cNvSpPr/>
            <p:nvPr/>
          </p:nvSpPr>
          <p:spPr>
            <a:xfrm>
              <a:off x="2506421" y="285516"/>
              <a:ext cx="89669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5291">
              <a:extLst>
                <a:ext uri="{FF2B5EF4-FFF2-40B4-BE49-F238E27FC236}">
                  <a16:creationId xmlns:a16="http://schemas.microsoft.com/office/drawing/2014/main" id="{8AE91717-6CE5-4C28-8C19-F66D4A5D1DDB}"/>
                </a:ext>
              </a:extLst>
            </p:cNvPr>
            <p:cNvSpPr/>
            <p:nvPr/>
          </p:nvSpPr>
          <p:spPr>
            <a:xfrm>
              <a:off x="2605481" y="285516"/>
              <a:ext cx="744437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thousand</a:t>
              </a:r>
              <a:r>
                <a:rPr lang="ru-RU" sz="1100" spc="15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ectangle 5292">
              <a:extLst>
                <a:ext uri="{FF2B5EF4-FFF2-40B4-BE49-F238E27FC236}">
                  <a16:creationId xmlns:a16="http://schemas.microsoft.com/office/drawing/2014/main" id="{3389BD8A-ABE7-4B15-AAF4-9A4CB65A076F}"/>
                </a:ext>
              </a:extLst>
            </p:cNvPr>
            <p:cNvSpPr/>
            <p:nvPr/>
          </p:nvSpPr>
          <p:spPr>
            <a:xfrm>
              <a:off x="2179269" y="803422"/>
              <a:ext cx="268037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spc="-5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347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5293">
              <a:extLst>
                <a:ext uri="{FF2B5EF4-FFF2-40B4-BE49-F238E27FC236}">
                  <a16:creationId xmlns:a16="http://schemas.microsoft.com/office/drawing/2014/main" id="{27CE3DE0-D07A-43BC-BBCD-F90F26BDD41D}"/>
                </a:ext>
              </a:extLst>
            </p:cNvPr>
            <p:cNvSpPr/>
            <p:nvPr/>
          </p:nvSpPr>
          <p:spPr>
            <a:xfrm>
              <a:off x="2313381" y="1305391"/>
              <a:ext cx="268253" cy="2234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spc="-5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262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Rectangle 5294">
              <a:extLst>
                <a:ext uri="{FF2B5EF4-FFF2-40B4-BE49-F238E27FC236}">
                  <a16:creationId xmlns:a16="http://schemas.microsoft.com/office/drawing/2014/main" id="{1EF5098E-3DC0-4F93-A635-E12FBF4A04BF}"/>
                </a:ext>
              </a:extLst>
            </p:cNvPr>
            <p:cNvSpPr/>
            <p:nvPr/>
          </p:nvSpPr>
          <p:spPr>
            <a:xfrm>
              <a:off x="2626436" y="1824121"/>
              <a:ext cx="268037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spc="-5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153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Rectangle 5295">
              <a:extLst>
                <a:ext uri="{FF2B5EF4-FFF2-40B4-BE49-F238E27FC236}">
                  <a16:creationId xmlns:a16="http://schemas.microsoft.com/office/drawing/2014/main" id="{48FCA92B-4B15-4725-9B0E-BF3323A7683B}"/>
                </a:ext>
              </a:extLst>
            </p:cNvPr>
            <p:cNvSpPr/>
            <p:nvPr/>
          </p:nvSpPr>
          <p:spPr>
            <a:xfrm>
              <a:off x="1412443" y="2310912"/>
              <a:ext cx="268849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526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5296">
              <a:extLst>
                <a:ext uri="{FF2B5EF4-FFF2-40B4-BE49-F238E27FC236}">
                  <a16:creationId xmlns:a16="http://schemas.microsoft.com/office/drawing/2014/main" id="{053FEC26-A93D-41A3-A51F-569C564A3079}"/>
                </a:ext>
              </a:extLst>
            </p:cNvPr>
            <p:cNvSpPr/>
            <p:nvPr/>
          </p:nvSpPr>
          <p:spPr>
            <a:xfrm>
              <a:off x="1645869" y="2310912"/>
              <a:ext cx="703556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509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thousand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5297">
              <a:extLst>
                <a:ext uri="{FF2B5EF4-FFF2-40B4-BE49-F238E27FC236}">
                  <a16:creationId xmlns:a16="http://schemas.microsoft.com/office/drawing/2014/main" id="{9F7B9400-DF90-4ED8-8BF4-C4E29641DC31}"/>
                </a:ext>
              </a:extLst>
            </p:cNvPr>
            <p:cNvSpPr/>
            <p:nvPr/>
          </p:nvSpPr>
          <p:spPr>
            <a:xfrm>
              <a:off x="4581093" y="2303038"/>
              <a:ext cx="268037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spc="-5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512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5298">
              <a:extLst>
                <a:ext uri="{FF2B5EF4-FFF2-40B4-BE49-F238E27FC236}">
                  <a16:creationId xmlns:a16="http://schemas.microsoft.com/office/drawing/2014/main" id="{87F81A59-06AE-4B19-930B-714D1DC500B1}"/>
                </a:ext>
              </a:extLst>
            </p:cNvPr>
            <p:cNvSpPr/>
            <p:nvPr/>
          </p:nvSpPr>
          <p:spPr>
            <a:xfrm>
              <a:off x="4814646" y="2303038"/>
              <a:ext cx="703556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thousand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5299">
              <a:extLst>
                <a:ext uri="{FF2B5EF4-FFF2-40B4-BE49-F238E27FC236}">
                  <a16:creationId xmlns:a16="http://schemas.microsoft.com/office/drawing/2014/main" id="{E4699ABE-D94E-497F-A417-65E023EC609D}"/>
                </a:ext>
              </a:extLst>
            </p:cNvPr>
            <p:cNvSpPr/>
            <p:nvPr/>
          </p:nvSpPr>
          <p:spPr>
            <a:xfrm>
              <a:off x="3780485" y="1800372"/>
              <a:ext cx="268037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spc="-5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Rectangle 5300">
              <a:extLst>
                <a:ext uri="{FF2B5EF4-FFF2-40B4-BE49-F238E27FC236}">
                  <a16:creationId xmlns:a16="http://schemas.microsoft.com/office/drawing/2014/main" id="{7237848F-C0E7-4CB2-8622-019DA65769F2}"/>
                </a:ext>
              </a:extLst>
            </p:cNvPr>
            <p:cNvSpPr/>
            <p:nvPr/>
          </p:nvSpPr>
          <p:spPr>
            <a:xfrm>
              <a:off x="4907610" y="1305391"/>
              <a:ext cx="268253" cy="2234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spc="-5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637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5301">
              <a:extLst>
                <a:ext uri="{FF2B5EF4-FFF2-40B4-BE49-F238E27FC236}">
                  <a16:creationId xmlns:a16="http://schemas.microsoft.com/office/drawing/2014/main" id="{D9BFE960-5529-498F-B14D-FDB8DC7D978D}"/>
                </a:ext>
              </a:extLst>
            </p:cNvPr>
            <p:cNvSpPr/>
            <p:nvPr/>
          </p:nvSpPr>
          <p:spPr>
            <a:xfrm>
              <a:off x="5694629" y="779927"/>
              <a:ext cx="268037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spc="-5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995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216658">
              <a:extLst>
                <a:ext uri="{FF2B5EF4-FFF2-40B4-BE49-F238E27FC236}">
                  <a16:creationId xmlns:a16="http://schemas.microsoft.com/office/drawing/2014/main" id="{2DBB7545-FFCB-4275-8211-2ADC73B96560}"/>
                </a:ext>
              </a:extLst>
            </p:cNvPr>
            <p:cNvSpPr/>
            <p:nvPr/>
          </p:nvSpPr>
          <p:spPr>
            <a:xfrm>
              <a:off x="3869766" y="293136"/>
              <a:ext cx="268037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spc="-5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168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216659">
              <a:extLst>
                <a:ext uri="{FF2B5EF4-FFF2-40B4-BE49-F238E27FC236}">
                  <a16:creationId xmlns:a16="http://schemas.microsoft.com/office/drawing/2014/main" id="{914586F3-1638-4D05-BEB3-C6F06FA3BF93}"/>
                </a:ext>
              </a:extLst>
            </p:cNvPr>
            <p:cNvSpPr/>
            <p:nvPr/>
          </p:nvSpPr>
          <p:spPr>
            <a:xfrm>
              <a:off x="4070933" y="293136"/>
              <a:ext cx="40881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5303">
              <a:extLst>
                <a:ext uri="{FF2B5EF4-FFF2-40B4-BE49-F238E27FC236}">
                  <a16:creationId xmlns:a16="http://schemas.microsoft.com/office/drawing/2014/main" id="{075A072F-4363-4FBF-8AA0-D09D2792D522}"/>
                </a:ext>
              </a:extLst>
            </p:cNvPr>
            <p:cNvSpPr/>
            <p:nvPr/>
          </p:nvSpPr>
          <p:spPr>
            <a:xfrm>
              <a:off x="4102938" y="293136"/>
              <a:ext cx="705575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spc="5">
                  <a:solidFill>
                    <a:srgbClr val="E64B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thousand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4"/>
          <p:cNvSpPr/>
          <p:nvPr/>
        </p:nvSpPr>
        <p:spPr>
          <a:xfrm>
            <a:off x="4721571" y="2140457"/>
            <a:ext cx="1695964" cy="17398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4"/>
          <p:cNvSpPr txBox="1">
            <a:spLocks noGrp="1"/>
          </p:cNvSpPr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THE UKRAINIAN REFUGEE’S PROFILE ON THE EU LABOUR MARKET</a:t>
            </a:r>
            <a:endParaRPr lang="ru-RU" dirty="0"/>
          </a:p>
        </p:txBody>
      </p:sp>
      <p:sp>
        <p:nvSpPr>
          <p:cNvPr id="449" name="Google Shape;449;p34"/>
          <p:cNvSpPr/>
          <p:nvPr/>
        </p:nvSpPr>
        <p:spPr>
          <a:xfrm>
            <a:off x="4867931" y="2256056"/>
            <a:ext cx="1486800" cy="148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4"/>
          <p:cNvSpPr/>
          <p:nvPr/>
        </p:nvSpPr>
        <p:spPr>
          <a:xfrm>
            <a:off x="5074820" y="2442536"/>
            <a:ext cx="1019159" cy="996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1" name="Google Shape;451;p34"/>
          <p:cNvCxnSpPr>
            <a:cxnSpLocks/>
          </p:cNvCxnSpPr>
          <p:nvPr/>
        </p:nvCxnSpPr>
        <p:spPr>
          <a:xfrm rot="10800000">
            <a:off x="4203543" y="3152058"/>
            <a:ext cx="55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52" name="Google Shape;452;p34"/>
          <p:cNvCxnSpPr>
            <a:cxnSpLocks/>
          </p:cNvCxnSpPr>
          <p:nvPr/>
        </p:nvCxnSpPr>
        <p:spPr>
          <a:xfrm>
            <a:off x="5550005" y="3880339"/>
            <a:ext cx="0" cy="29122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53" name="Google Shape;453;p34"/>
          <p:cNvCxnSpPr>
            <a:cxnSpLocks/>
          </p:cNvCxnSpPr>
          <p:nvPr/>
        </p:nvCxnSpPr>
        <p:spPr>
          <a:xfrm>
            <a:off x="6334686" y="3125717"/>
            <a:ext cx="63086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54" name="Google Shape;454;p34"/>
          <p:cNvSpPr txBox="1">
            <a:spLocks noGrp="1"/>
          </p:cNvSpPr>
          <p:nvPr>
            <p:ph type="subTitle" idx="4294967295"/>
          </p:nvPr>
        </p:nvSpPr>
        <p:spPr>
          <a:xfrm>
            <a:off x="7000305" y="2536313"/>
            <a:ext cx="1871155" cy="1739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Refugees often demonstrate a high level of proficiency in the English language. A small share of refugees speaks other languages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5" name="Google Shape;455;p34"/>
          <p:cNvSpPr txBox="1">
            <a:spLocks noGrp="1"/>
          </p:cNvSpPr>
          <p:nvPr>
            <p:ph type="ctrTitle" idx="4294967295"/>
          </p:nvPr>
        </p:nvSpPr>
        <p:spPr>
          <a:xfrm>
            <a:off x="7055907" y="2151413"/>
            <a:ext cx="1759949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dirty="0">
                <a:latin typeface="Montserrat Black"/>
                <a:ea typeface="Montserrat Black"/>
                <a:cs typeface="Montserrat Black"/>
                <a:sym typeface="Montserrat Black"/>
              </a:rPr>
              <a:t>Language skills</a:t>
            </a:r>
            <a:endParaRPr sz="1400" b="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56" name="Google Shape;456;p34"/>
          <p:cNvSpPr txBox="1">
            <a:spLocks noGrp="1"/>
          </p:cNvSpPr>
          <p:nvPr>
            <p:ph type="subTitle" idx="4294967295"/>
          </p:nvPr>
        </p:nvSpPr>
        <p:spPr>
          <a:xfrm>
            <a:off x="2462007" y="2640955"/>
            <a:ext cx="1692767" cy="15305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71% of Ukrainian refugees indicate to have a university education, with the majority being holders of a Master’s degree</a:t>
            </a:r>
            <a:endParaRPr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7" name="Google Shape;457;p34"/>
          <p:cNvSpPr txBox="1">
            <a:spLocks noGrp="1"/>
          </p:cNvSpPr>
          <p:nvPr>
            <p:ph type="ctrTitle" idx="4294967295"/>
          </p:nvPr>
        </p:nvSpPr>
        <p:spPr>
          <a:xfrm>
            <a:off x="2257527" y="2256056"/>
            <a:ext cx="2120521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dirty="0">
                <a:latin typeface="Montserrat Black"/>
                <a:ea typeface="Montserrat Black"/>
                <a:cs typeface="Montserrat Black"/>
                <a:sym typeface="Montserrat Black"/>
              </a:rPr>
              <a:t>Level of Education</a:t>
            </a:r>
            <a:endParaRPr sz="1400" b="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58" name="Google Shape;458;p34"/>
          <p:cNvSpPr txBox="1">
            <a:spLocks noGrp="1"/>
          </p:cNvSpPr>
          <p:nvPr>
            <p:ph type="subTitle" idx="4294967295"/>
          </p:nvPr>
        </p:nvSpPr>
        <p:spPr>
          <a:xfrm>
            <a:off x="4659652" y="4468932"/>
            <a:ext cx="1819800" cy="45653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Varied Levels of Digital Literacy</a:t>
            </a:r>
            <a:endParaRPr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9" name="Google Shape;459;p34"/>
          <p:cNvSpPr txBox="1">
            <a:spLocks noGrp="1"/>
          </p:cNvSpPr>
          <p:nvPr>
            <p:ph type="ctrTitle" idx="4294967295"/>
          </p:nvPr>
        </p:nvSpPr>
        <p:spPr>
          <a:xfrm>
            <a:off x="4513141" y="4136685"/>
            <a:ext cx="2118811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dirty="0">
                <a:latin typeface="Montserrat Black"/>
                <a:ea typeface="Montserrat Black"/>
                <a:cs typeface="Montserrat Black"/>
                <a:sym typeface="Montserrat Black"/>
              </a:rPr>
              <a:t>Digital Skills</a:t>
            </a:r>
            <a:endParaRPr sz="1400" b="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84698-75CF-499C-AF8D-2B4CC1396224}"/>
              </a:ext>
            </a:extLst>
          </p:cNvPr>
          <p:cNvSpPr/>
          <p:nvPr/>
        </p:nvSpPr>
        <p:spPr>
          <a:xfrm>
            <a:off x="3040913" y="63965"/>
            <a:ext cx="6018028" cy="44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1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from investigation 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conducted  by the  European Union Agency for Asylum (EUAA) and the Organization for Economic Co-operation and Development (OECD) across a few EU sta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 </a:t>
            </a:r>
            <a:endParaRPr lang="ru-RU" sz="1100" i="1" dirty="0"/>
          </a:p>
        </p:txBody>
      </p:sp>
      <p:sp>
        <p:nvSpPr>
          <p:cNvPr id="18" name="Google Shape;459;p34">
            <a:extLst>
              <a:ext uri="{FF2B5EF4-FFF2-40B4-BE49-F238E27FC236}">
                <a16:creationId xmlns:a16="http://schemas.microsoft.com/office/drawing/2014/main" id="{B6708DC4-9FA9-40EE-A297-07756C009342}"/>
              </a:ext>
            </a:extLst>
          </p:cNvPr>
          <p:cNvSpPr txBox="1">
            <a:spLocks/>
          </p:cNvSpPr>
          <p:nvPr/>
        </p:nvSpPr>
        <p:spPr>
          <a:xfrm>
            <a:off x="4486693" y="1499279"/>
            <a:ext cx="2118811" cy="36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400" b="0" dirty="0">
                <a:latin typeface="Montserrat Black"/>
                <a:ea typeface="Montserrat Black"/>
                <a:cs typeface="Montserrat Black"/>
                <a:sym typeface="Montserrat Black"/>
              </a:rPr>
              <a:t>Work experience</a:t>
            </a:r>
          </a:p>
        </p:txBody>
      </p:sp>
      <p:cxnSp>
        <p:nvCxnSpPr>
          <p:cNvPr id="19" name="Google Shape;452;p34">
            <a:extLst>
              <a:ext uri="{FF2B5EF4-FFF2-40B4-BE49-F238E27FC236}">
                <a16:creationId xmlns:a16="http://schemas.microsoft.com/office/drawing/2014/main" id="{E6876A5B-5B78-4DD0-B560-97C03671E4EE}"/>
              </a:ext>
            </a:extLst>
          </p:cNvPr>
          <p:cNvCxnSpPr>
            <a:cxnSpLocks/>
          </p:cNvCxnSpPr>
          <p:nvPr/>
        </p:nvCxnSpPr>
        <p:spPr>
          <a:xfrm flipV="1">
            <a:off x="5546099" y="1941662"/>
            <a:ext cx="0" cy="198795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25" name="Google Shape;10257;p56">
            <a:extLst>
              <a:ext uri="{FF2B5EF4-FFF2-40B4-BE49-F238E27FC236}">
                <a16:creationId xmlns:a16="http://schemas.microsoft.com/office/drawing/2014/main" id="{018C4E4B-A56A-4E24-A667-A9B6A150451C}"/>
              </a:ext>
            </a:extLst>
          </p:cNvPr>
          <p:cNvGrpSpPr/>
          <p:nvPr/>
        </p:nvGrpSpPr>
        <p:grpSpPr>
          <a:xfrm>
            <a:off x="5204049" y="2555996"/>
            <a:ext cx="731007" cy="618698"/>
            <a:chOff x="5776798" y="3409778"/>
            <a:chExt cx="346379" cy="264518"/>
          </a:xfrm>
        </p:grpSpPr>
        <p:sp>
          <p:nvSpPr>
            <p:cNvPr id="26" name="Google Shape;10258;p56">
              <a:extLst>
                <a:ext uri="{FF2B5EF4-FFF2-40B4-BE49-F238E27FC236}">
                  <a16:creationId xmlns:a16="http://schemas.microsoft.com/office/drawing/2014/main" id="{4212110F-4072-4A2B-B9A4-DB809B3325D5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259;p56">
              <a:extLst>
                <a:ext uri="{FF2B5EF4-FFF2-40B4-BE49-F238E27FC236}">
                  <a16:creationId xmlns:a16="http://schemas.microsoft.com/office/drawing/2014/main" id="{E0EAC526-C5B3-4F54-8211-DD616C239722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260;p56">
              <a:extLst>
                <a:ext uri="{FF2B5EF4-FFF2-40B4-BE49-F238E27FC236}">
                  <a16:creationId xmlns:a16="http://schemas.microsoft.com/office/drawing/2014/main" id="{962D602F-476B-462A-B1F8-31D7CA95E074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261;p56">
              <a:extLst>
                <a:ext uri="{FF2B5EF4-FFF2-40B4-BE49-F238E27FC236}">
                  <a16:creationId xmlns:a16="http://schemas.microsoft.com/office/drawing/2014/main" id="{3C8D9C84-A5ED-4977-80B4-8C74AE2B4396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262;p56">
              <a:extLst>
                <a:ext uri="{FF2B5EF4-FFF2-40B4-BE49-F238E27FC236}">
                  <a16:creationId xmlns:a16="http://schemas.microsoft.com/office/drawing/2014/main" id="{A0374D04-9D9E-4654-A05F-029E54AB73DD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263;p56">
              <a:extLst>
                <a:ext uri="{FF2B5EF4-FFF2-40B4-BE49-F238E27FC236}">
                  <a16:creationId xmlns:a16="http://schemas.microsoft.com/office/drawing/2014/main" id="{42183049-31F3-4156-A89B-3EA00F991999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458;p34">
            <a:extLst>
              <a:ext uri="{FF2B5EF4-FFF2-40B4-BE49-F238E27FC236}">
                <a16:creationId xmlns:a16="http://schemas.microsoft.com/office/drawing/2014/main" id="{1A1DD89D-0D5B-4CCA-ADD9-4807BEB9598F}"/>
              </a:ext>
            </a:extLst>
          </p:cNvPr>
          <p:cNvSpPr txBox="1">
            <a:spLocks/>
          </p:cNvSpPr>
          <p:nvPr/>
        </p:nvSpPr>
        <p:spPr>
          <a:xfrm>
            <a:off x="4636198" y="899205"/>
            <a:ext cx="1819800" cy="6451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ctr">
              <a:lnSpc>
                <a:spcPct val="100000"/>
              </a:lnSpc>
              <a:buFont typeface="Montserrat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77% have a work or business background 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0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kraine's EU Membership: German, French, &amp; Polish Support - CEPA">
            <a:extLst>
              <a:ext uri="{FF2B5EF4-FFF2-40B4-BE49-F238E27FC236}">
                <a16:creationId xmlns:a16="http://schemas.microsoft.com/office/drawing/2014/main" id="{7FA39170-1B07-4869-BAB9-D0CBCF05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0501" cy="25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" name="Google Shape;405;p32"/>
          <p:cNvSpPr/>
          <p:nvPr/>
        </p:nvSpPr>
        <p:spPr>
          <a:xfrm>
            <a:off x="-32113" y="-16334"/>
            <a:ext cx="4462614" cy="5159834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xfrm>
            <a:off x="4614100" y="2472866"/>
            <a:ext cx="3816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STEPS TAKEN BY EU COUNTRIES TO FACILITATE THE ACCESS OF UKRAINIAN REFUGEES TO THE LABOUR MARKET</a:t>
            </a:r>
            <a:endParaRPr lang="ru-RU" sz="2400" dirty="0">
              <a:effectLst/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8" name="Google Shape;408;p32"/>
          <p:cNvSpPr txBox="1">
            <a:spLocks noGrp="1"/>
          </p:cNvSpPr>
          <p:nvPr>
            <p:ph type="title" idx="2"/>
          </p:nvPr>
        </p:nvSpPr>
        <p:spPr>
          <a:xfrm>
            <a:off x="2198025" y="2553241"/>
            <a:ext cx="2452500" cy="12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409" name="Google Shape;409;p32"/>
          <p:cNvSpPr/>
          <p:nvPr/>
        </p:nvSpPr>
        <p:spPr>
          <a:xfrm>
            <a:off x="2368225" y="3999675"/>
            <a:ext cx="22347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3483CD-377B-477D-B31B-DC3EA0BAE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39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7"/>
          <p:cNvSpPr txBox="1">
            <a:spLocks noGrp="1"/>
          </p:cNvSpPr>
          <p:nvPr>
            <p:ph type="title"/>
          </p:nvPr>
        </p:nvSpPr>
        <p:spPr>
          <a:xfrm>
            <a:off x="618600" y="3485800"/>
            <a:ext cx="15813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400" dirty="0"/>
              <a:t>STEPS THE EU COUNTRIES TAKING TO FACILITATE UKRAINIAN CITIZENS ENTERING THE EUROPEAN UNION’S LABOUR MARKET</a:t>
            </a:r>
            <a:endParaRPr sz="1400" dirty="0"/>
          </a:p>
        </p:txBody>
      </p:sp>
      <p:sp>
        <p:nvSpPr>
          <p:cNvPr id="496" name="Google Shape;496;p37"/>
          <p:cNvSpPr txBox="1">
            <a:spLocks noGrp="1"/>
          </p:cNvSpPr>
          <p:nvPr>
            <p:ph type="subTitle" idx="1"/>
          </p:nvPr>
        </p:nvSpPr>
        <p:spPr>
          <a:xfrm>
            <a:off x="5163678" y="1288065"/>
            <a:ext cx="3650712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Measures implemented by European countries to facilitate Ukrainian refugee’s employment </a:t>
            </a:r>
            <a:endParaRPr dirty="0"/>
          </a:p>
        </p:txBody>
      </p:sp>
      <p:sp>
        <p:nvSpPr>
          <p:cNvPr id="497" name="Google Shape;497;p37"/>
          <p:cNvSpPr txBox="1">
            <a:spLocks noGrp="1"/>
          </p:cNvSpPr>
          <p:nvPr>
            <p:ph type="subTitle" idx="2"/>
          </p:nvPr>
        </p:nvSpPr>
        <p:spPr>
          <a:xfrm>
            <a:off x="4939485" y="1407815"/>
            <a:ext cx="4099097" cy="2873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Fast track procedures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Language training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Skills assessment and matching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Financial incentives  for employers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Entrepreneurial Support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8" name="Google Shape;498;p37"/>
          <p:cNvSpPr txBox="1">
            <a:spLocks noGrp="1"/>
          </p:cNvSpPr>
          <p:nvPr>
            <p:ph type="subTitle" idx="3"/>
          </p:nvPr>
        </p:nvSpPr>
        <p:spPr>
          <a:xfrm>
            <a:off x="2378010" y="1174573"/>
            <a:ext cx="2551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dirty="0"/>
              <a:t>Legal framework</a:t>
            </a:r>
            <a:endParaRPr dirty="0"/>
          </a:p>
        </p:txBody>
      </p:sp>
      <p:sp>
        <p:nvSpPr>
          <p:cNvPr id="499" name="Google Shape;499;p37"/>
          <p:cNvSpPr txBox="1">
            <a:spLocks noGrp="1"/>
          </p:cNvSpPr>
          <p:nvPr>
            <p:ph type="subTitle" idx="4"/>
          </p:nvPr>
        </p:nvSpPr>
        <p:spPr>
          <a:xfrm>
            <a:off x="2199900" y="1649996"/>
            <a:ext cx="2551200" cy="23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5725" indent="19050"/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Temporary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Protection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Directive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85725" indent="19050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(4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March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2022)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85725" indent="19050"/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85725" indent="19050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EU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Talent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Pool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0" name="Google Shape;500;p37"/>
          <p:cNvSpPr/>
          <p:nvPr/>
        </p:nvSpPr>
        <p:spPr>
          <a:xfrm>
            <a:off x="2378010" y="924828"/>
            <a:ext cx="7668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7"/>
          <p:cNvSpPr/>
          <p:nvPr/>
        </p:nvSpPr>
        <p:spPr>
          <a:xfrm>
            <a:off x="6143582" y="903828"/>
            <a:ext cx="7668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7"/>
          <p:cNvSpPr/>
          <p:nvPr/>
        </p:nvSpPr>
        <p:spPr>
          <a:xfrm>
            <a:off x="2516625" y="270723"/>
            <a:ext cx="305799" cy="484337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7"/>
          <p:cNvGrpSpPr/>
          <p:nvPr/>
        </p:nvGrpSpPr>
        <p:grpSpPr>
          <a:xfrm>
            <a:off x="6135276" y="270717"/>
            <a:ext cx="485248" cy="484343"/>
            <a:chOff x="1421638" y="4125629"/>
            <a:chExt cx="374709" cy="374010"/>
          </a:xfrm>
        </p:grpSpPr>
        <p:sp>
          <p:nvSpPr>
            <p:cNvPr id="504" name="Google Shape;504;p37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 txBox="1">
            <a:spLocks noGrp="1"/>
          </p:cNvSpPr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base"/>
            <a:r>
              <a:rPr lang="en-US" dirty="0"/>
              <a:t>Ukrainians in Europe: how many refugees have found work abroad</a:t>
            </a:r>
            <a:endParaRPr lang="ru-RU" dirty="0"/>
          </a:p>
        </p:txBody>
      </p:sp>
      <p:sp>
        <p:nvSpPr>
          <p:cNvPr id="369" name="Google Shape;369;p31"/>
          <p:cNvSpPr txBox="1"/>
          <p:nvPr/>
        </p:nvSpPr>
        <p:spPr>
          <a:xfrm>
            <a:off x="2199900" y="2635007"/>
            <a:ext cx="13608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Sweden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2199900" y="3076067"/>
            <a:ext cx="1564026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Great Britain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2199900" y="3530701"/>
            <a:ext cx="13608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Germany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4817325" y="1345750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78%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>
            <a:off x="4817325" y="1786810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66%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4817325" y="2217683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65%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31"/>
          <p:cNvSpPr txBox="1"/>
          <p:nvPr/>
        </p:nvSpPr>
        <p:spPr>
          <a:xfrm>
            <a:off x="4817325" y="2635005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56%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31"/>
          <p:cNvSpPr txBox="1"/>
          <p:nvPr/>
        </p:nvSpPr>
        <p:spPr>
          <a:xfrm>
            <a:off x="4817325" y="3076065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4817325" y="3530700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26%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31"/>
          <p:cNvSpPr txBox="1"/>
          <p:nvPr/>
        </p:nvSpPr>
        <p:spPr>
          <a:xfrm>
            <a:off x="2199900" y="1786824"/>
            <a:ext cx="164245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Czech Republic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2199900" y="1345750"/>
            <a:ext cx="13608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Denmark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1"/>
          <p:cNvSpPr txBox="1"/>
          <p:nvPr/>
        </p:nvSpPr>
        <p:spPr>
          <a:xfrm>
            <a:off x="2199900" y="2210911"/>
            <a:ext cx="13608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Poland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1" name="Google Shape;381;p31"/>
          <p:cNvGrpSpPr/>
          <p:nvPr/>
        </p:nvGrpSpPr>
        <p:grpSpPr>
          <a:xfrm>
            <a:off x="3842350" y="1458663"/>
            <a:ext cx="693450" cy="2287875"/>
            <a:chOff x="4160275" y="1455388"/>
            <a:chExt cx="693450" cy="2287875"/>
          </a:xfrm>
        </p:grpSpPr>
        <p:sp>
          <p:nvSpPr>
            <p:cNvPr id="382" name="Google Shape;382;p31"/>
            <p:cNvSpPr/>
            <p:nvPr/>
          </p:nvSpPr>
          <p:spPr>
            <a:xfrm>
              <a:off x="4160275" y="1455388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4455550" y="1455388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4750825" y="1455388"/>
              <a:ext cx="102900" cy="10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160275" y="1896425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455550" y="1896425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750825" y="1896425"/>
              <a:ext cx="102900" cy="10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4160275" y="2327338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4455550" y="2327338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4750825" y="2327338"/>
              <a:ext cx="102900" cy="10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4160275" y="2744663"/>
              <a:ext cx="10290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4455550" y="2744663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4750825" y="2744663"/>
              <a:ext cx="102900" cy="10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4160275" y="3185725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4455550" y="3185725"/>
              <a:ext cx="102900" cy="10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4750825" y="3185725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4160275" y="3640363"/>
              <a:ext cx="10290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4455550" y="3640363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4750825" y="3640363"/>
              <a:ext cx="1029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476E81-4354-44AF-BAD5-DF41730A251D}"/>
              </a:ext>
            </a:extLst>
          </p:cNvPr>
          <p:cNvSpPr/>
          <p:nvPr/>
        </p:nvSpPr>
        <p:spPr>
          <a:xfrm>
            <a:off x="6131503" y="2078542"/>
            <a:ext cx="271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Osnova Pro"/>
                <a:ea typeface="Calibri" panose="020F0502020204030204" pitchFamily="34" charset="0"/>
                <a:cs typeface="Times New Roman" panose="02020603050405020304" pitchFamily="18" charset="0"/>
              </a:rPr>
              <a:t>Although Ukrainian refugees have the right to work in all EU countries, there are differences in social assistance systems.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8"/>
          <p:cNvSpPr txBox="1">
            <a:spLocks noGrp="1"/>
          </p:cNvSpPr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What kinds of jobs do they hold?</a:t>
            </a:r>
            <a:endParaRPr dirty="0"/>
          </a:p>
        </p:txBody>
      </p:sp>
      <p:pic>
        <p:nvPicPr>
          <p:cNvPr id="12" name="Picture 494">
            <a:extLst>
              <a:ext uri="{FF2B5EF4-FFF2-40B4-BE49-F238E27FC236}">
                <a16:creationId xmlns:a16="http://schemas.microsoft.com/office/drawing/2014/main" id="{57DAED84-0C54-49E5-8911-A1DD05B174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17899" y="0"/>
            <a:ext cx="4034007" cy="4873877"/>
          </a:xfrm>
          <a:prstGeom prst="rect">
            <a:avLst/>
          </a:prstGeom>
        </p:spPr>
      </p:pic>
      <p:pic>
        <p:nvPicPr>
          <p:cNvPr id="13" name="Picture 466">
            <a:extLst>
              <a:ext uri="{FF2B5EF4-FFF2-40B4-BE49-F238E27FC236}">
                <a16:creationId xmlns:a16="http://schemas.microsoft.com/office/drawing/2014/main" id="{B8BD1217-4D12-4EC5-8A81-A5FF678C9EA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51024" y="4156398"/>
            <a:ext cx="1663700" cy="2616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0E91E5-BF8F-459E-8432-A69650E02A0C}"/>
              </a:ext>
            </a:extLst>
          </p:cNvPr>
          <p:cNvSpPr txBox="1"/>
          <p:nvPr/>
        </p:nvSpPr>
        <p:spPr>
          <a:xfrm>
            <a:off x="6957205" y="4566100"/>
            <a:ext cx="2155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accent3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ACCESS TO LABOUR MARKETS AND EMPLOYMENT IN EUROPE</a:t>
            </a:r>
            <a:endParaRPr lang="ru-RU" sz="7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F3A91-6B84-4ABA-9860-2A5336C97FF0}"/>
              </a:ext>
            </a:extLst>
          </p:cNvPr>
          <p:cNvSpPr txBox="1"/>
          <p:nvPr/>
        </p:nvSpPr>
        <p:spPr>
          <a:xfrm>
            <a:off x="6351906" y="117580"/>
            <a:ext cx="269994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Displaced Ukrainians have tended to find jobs that require fewer formal qualifications and/or little host country language proficiency.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For example, data from the Netherlands suggest that Ukrainians there are finding work primarily in the hospitality, agriculture and horticulture, logistics, and services industries.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Around half have found temporary employment through agencies, for example as cleaners or warehouse employees.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4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"/>
          <p:cNvSpPr/>
          <p:nvPr/>
        </p:nvSpPr>
        <p:spPr>
          <a:xfrm>
            <a:off x="106946" y="18339"/>
            <a:ext cx="4264311" cy="5106822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xfrm>
            <a:off x="4614100" y="2472866"/>
            <a:ext cx="3816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CHALLENGES OF INTEGRATING INTO THE LABOUR MARKET FOR UKRAINIAN REFUGEES</a:t>
            </a:r>
            <a:endParaRPr lang="ru-RU" sz="2400" dirty="0">
              <a:effectLst/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8" name="Google Shape;408;p32"/>
          <p:cNvSpPr txBox="1">
            <a:spLocks noGrp="1"/>
          </p:cNvSpPr>
          <p:nvPr>
            <p:ph type="title" idx="2"/>
          </p:nvPr>
        </p:nvSpPr>
        <p:spPr>
          <a:xfrm>
            <a:off x="2198025" y="2553241"/>
            <a:ext cx="2452500" cy="12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uk-UA" dirty="0"/>
              <a:t>4</a:t>
            </a:r>
            <a:endParaRPr dirty="0"/>
          </a:p>
        </p:txBody>
      </p:sp>
      <p:sp>
        <p:nvSpPr>
          <p:cNvPr id="409" name="Google Shape;409;p32"/>
          <p:cNvSpPr/>
          <p:nvPr/>
        </p:nvSpPr>
        <p:spPr>
          <a:xfrm>
            <a:off x="2368225" y="3999675"/>
            <a:ext cx="22347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3483CD-377B-477D-B31B-DC3EA0BAE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Job Requirements: What Are They?">
            <a:extLst>
              <a:ext uri="{FF2B5EF4-FFF2-40B4-BE49-F238E27FC236}">
                <a16:creationId xmlns:a16="http://schemas.microsoft.com/office/drawing/2014/main" id="{0B63908B-EFAD-4A01-BBDB-1F8D8B34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6" y="18339"/>
            <a:ext cx="4385733" cy="25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05;p32">
            <a:extLst>
              <a:ext uri="{FF2B5EF4-FFF2-40B4-BE49-F238E27FC236}">
                <a16:creationId xmlns:a16="http://schemas.microsoft.com/office/drawing/2014/main" id="{50C7CA3E-A024-4E99-967D-0F9163F903E4}"/>
              </a:ext>
            </a:extLst>
          </p:cNvPr>
          <p:cNvSpPr/>
          <p:nvPr/>
        </p:nvSpPr>
        <p:spPr>
          <a:xfrm>
            <a:off x="5158" y="36678"/>
            <a:ext cx="4385733" cy="2615447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30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"/>
          <p:cNvSpPr txBox="1">
            <a:spLocks noGrp="1"/>
          </p:cNvSpPr>
          <p:nvPr>
            <p:ph type="subTitle" idx="7"/>
          </p:nvPr>
        </p:nvSpPr>
        <p:spPr>
          <a:xfrm>
            <a:off x="2449451" y="1062099"/>
            <a:ext cx="1234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Eligibility</a:t>
            </a:r>
          </a:p>
        </p:txBody>
      </p:sp>
      <p:sp>
        <p:nvSpPr>
          <p:cNvPr id="468" name="Google Shape;468;p35"/>
          <p:cNvSpPr txBox="1">
            <a:spLocks noGrp="1"/>
          </p:cNvSpPr>
          <p:nvPr>
            <p:ph type="subTitle" idx="1"/>
          </p:nvPr>
        </p:nvSpPr>
        <p:spPr>
          <a:xfrm>
            <a:off x="2324986" y="2941674"/>
            <a:ext cx="1819253" cy="21139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</a:rPr>
              <a:t>Without registering with the governments of host nations, refugees cannot legally take up employment.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</a:rPr>
              <a:t>Formal refugee status allows externally displaced Ukrainians to work only in the country where they've registered.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69" name="Google Shape;469;p35"/>
          <p:cNvSpPr txBox="1">
            <a:spLocks noGrp="1"/>
          </p:cNvSpPr>
          <p:nvPr>
            <p:ph type="subTitle" idx="3"/>
          </p:nvPr>
        </p:nvSpPr>
        <p:spPr>
          <a:xfrm>
            <a:off x="4577387" y="1062099"/>
            <a:ext cx="1341404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Language</a:t>
            </a:r>
            <a:endParaRPr sz="1600" dirty="0"/>
          </a:p>
        </p:txBody>
      </p:sp>
      <p:sp>
        <p:nvSpPr>
          <p:cNvPr id="471" name="Google Shape;471;p35"/>
          <p:cNvSpPr txBox="1">
            <a:spLocks noGrp="1"/>
          </p:cNvSpPr>
          <p:nvPr>
            <p:ph type="subTitle" idx="5"/>
          </p:nvPr>
        </p:nvSpPr>
        <p:spPr>
          <a:xfrm>
            <a:off x="4406695" y="2625224"/>
            <a:ext cx="1791953" cy="16301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If you do not speak the language of the host country or English, your employment opportunities will be limited</a:t>
            </a:r>
            <a:endParaRPr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73" name="Google Shape;473;p35"/>
          <p:cNvSpPr txBox="1">
            <a:spLocks noGrp="1"/>
          </p:cNvSpPr>
          <p:nvPr>
            <p:ph type="title"/>
          </p:nvPr>
        </p:nvSpPr>
        <p:spPr>
          <a:xfrm>
            <a:off x="248093" y="3485800"/>
            <a:ext cx="1951807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Challenges faced by the refugees </a:t>
            </a:r>
          </a:p>
        </p:txBody>
      </p:sp>
      <p:sp>
        <p:nvSpPr>
          <p:cNvPr id="474" name="Google Shape;474;p35"/>
          <p:cNvSpPr txBox="1">
            <a:spLocks noGrp="1"/>
          </p:cNvSpPr>
          <p:nvPr>
            <p:ph type="subTitle" idx="9"/>
          </p:nvPr>
        </p:nvSpPr>
        <p:spPr>
          <a:xfrm>
            <a:off x="6705329" y="1062099"/>
            <a:ext cx="1843248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Accomodation</a:t>
            </a:r>
            <a:endParaRPr sz="1600" dirty="0"/>
          </a:p>
        </p:txBody>
      </p:sp>
      <p:sp>
        <p:nvSpPr>
          <p:cNvPr id="476" name="Google Shape;476;p35"/>
          <p:cNvSpPr txBox="1">
            <a:spLocks noGrp="1"/>
          </p:cNvSpPr>
          <p:nvPr>
            <p:ph type="subTitle" idx="14"/>
          </p:nvPr>
        </p:nvSpPr>
        <p:spPr>
          <a:xfrm>
            <a:off x="6705329" y="2711108"/>
            <a:ext cx="1630043" cy="1458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Governments locate transit and refugee camps in areas where job opportunities are extremely limited</a:t>
            </a:r>
            <a:endParaRPr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79" name="Google Shape;479;p35"/>
          <p:cNvSpPr/>
          <p:nvPr/>
        </p:nvSpPr>
        <p:spPr>
          <a:xfrm>
            <a:off x="2449449" y="1461363"/>
            <a:ext cx="11319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5"/>
          <p:cNvSpPr/>
          <p:nvPr/>
        </p:nvSpPr>
        <p:spPr>
          <a:xfrm>
            <a:off x="4577387" y="1461363"/>
            <a:ext cx="11319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5"/>
          <p:cNvSpPr/>
          <p:nvPr/>
        </p:nvSpPr>
        <p:spPr>
          <a:xfrm>
            <a:off x="6705329" y="1461363"/>
            <a:ext cx="11319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Best Eligibility Royalty-Free Images, Stock Photos &amp; Pictures | Shutterstock">
            <a:extLst>
              <a:ext uri="{FF2B5EF4-FFF2-40B4-BE49-F238E27FC236}">
                <a16:creationId xmlns:a16="http://schemas.microsoft.com/office/drawing/2014/main" id="{058417DE-F8C5-41DE-8EE4-1AD5D116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1"/>
          <a:stretch/>
        </p:blipFill>
        <p:spPr bwMode="auto">
          <a:xfrm>
            <a:off x="2449449" y="1656923"/>
            <a:ext cx="1639998" cy="9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long does it take to learn a foreign language? - Study and Go Abroad">
            <a:extLst>
              <a:ext uri="{FF2B5EF4-FFF2-40B4-BE49-F238E27FC236}">
                <a16:creationId xmlns:a16="http://schemas.microsoft.com/office/drawing/2014/main" id="{D29CB567-4227-4718-9609-830A8ED2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95" y="1614960"/>
            <a:ext cx="1825995" cy="10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tel Motel Sleeping Accomodation Clip Art - Orange Clip Art at Clker.com -  vector clip art online, royalty free &amp; public domain">
            <a:extLst>
              <a:ext uri="{FF2B5EF4-FFF2-40B4-BE49-F238E27FC236}">
                <a16:creationId xmlns:a16="http://schemas.microsoft.com/office/drawing/2014/main" id="{A7F42D2D-EAC5-4506-BBCF-DC5DBBFD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39" y="1582285"/>
            <a:ext cx="1785434" cy="9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6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subTitle" idx="1"/>
          </p:nvPr>
        </p:nvSpPr>
        <p:spPr>
          <a:xfrm>
            <a:off x="2449449" y="1030114"/>
            <a:ext cx="1234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 Black"/>
                <a:ea typeface="Montserrat Black"/>
                <a:cs typeface="Montserrat Black"/>
                <a:sym typeface="Montserrat Black"/>
              </a:rPr>
              <a:t>Childcare</a:t>
            </a:r>
            <a:endParaRPr sz="160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71" name="Google Shape;471;p35"/>
          <p:cNvSpPr txBox="1">
            <a:spLocks noGrp="1"/>
          </p:cNvSpPr>
          <p:nvPr>
            <p:ph type="subTitle" idx="5"/>
          </p:nvPr>
        </p:nvSpPr>
        <p:spPr>
          <a:xfrm>
            <a:off x="4532764" y="998163"/>
            <a:ext cx="1598575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Uncertainty</a:t>
            </a:r>
            <a:endParaRPr sz="1600" dirty="0"/>
          </a:p>
        </p:txBody>
      </p:sp>
      <p:sp>
        <p:nvSpPr>
          <p:cNvPr id="473" name="Google Shape;473;p35"/>
          <p:cNvSpPr txBox="1">
            <a:spLocks noGrp="1"/>
          </p:cNvSpPr>
          <p:nvPr>
            <p:ph type="title"/>
          </p:nvPr>
        </p:nvSpPr>
        <p:spPr>
          <a:xfrm>
            <a:off x="248093" y="3485800"/>
            <a:ext cx="1951807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Challenges faced by the refugees </a:t>
            </a:r>
          </a:p>
        </p:txBody>
      </p:sp>
      <p:sp>
        <p:nvSpPr>
          <p:cNvPr id="476" name="Google Shape;476;p35"/>
          <p:cNvSpPr txBox="1">
            <a:spLocks noGrp="1"/>
          </p:cNvSpPr>
          <p:nvPr>
            <p:ph type="subTitle" idx="14"/>
          </p:nvPr>
        </p:nvSpPr>
        <p:spPr>
          <a:xfrm>
            <a:off x="6627632" y="980164"/>
            <a:ext cx="1791953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Expectations</a:t>
            </a:r>
            <a:endParaRPr sz="1600" dirty="0"/>
          </a:p>
        </p:txBody>
      </p:sp>
      <p:sp>
        <p:nvSpPr>
          <p:cNvPr id="479" name="Google Shape;479;p35"/>
          <p:cNvSpPr/>
          <p:nvPr/>
        </p:nvSpPr>
        <p:spPr>
          <a:xfrm>
            <a:off x="2449449" y="1461363"/>
            <a:ext cx="11319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5"/>
          <p:cNvSpPr/>
          <p:nvPr/>
        </p:nvSpPr>
        <p:spPr>
          <a:xfrm>
            <a:off x="4577387" y="1461363"/>
            <a:ext cx="11319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5"/>
          <p:cNvSpPr/>
          <p:nvPr/>
        </p:nvSpPr>
        <p:spPr>
          <a:xfrm>
            <a:off x="6705329" y="1461363"/>
            <a:ext cx="11319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2" name="Picture 8" descr="15 Ways to Increase Your Settings Childcare Occupancy Rate">
            <a:extLst>
              <a:ext uri="{FF2B5EF4-FFF2-40B4-BE49-F238E27FC236}">
                <a16:creationId xmlns:a16="http://schemas.microsoft.com/office/drawing/2014/main" id="{00F707C1-4CAB-435E-AD00-33337FF7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90" y="1695113"/>
            <a:ext cx="1775720" cy="10859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certainty during the pandemic can lead to depression, anxiety">
            <a:extLst>
              <a:ext uri="{FF2B5EF4-FFF2-40B4-BE49-F238E27FC236}">
                <a16:creationId xmlns:a16="http://schemas.microsoft.com/office/drawing/2014/main" id="{66027430-8EEF-49CB-B876-7681ADDD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95" y="1695113"/>
            <a:ext cx="1929753" cy="10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mployee Expectations; What Your Workforce Really Wants">
            <a:extLst>
              <a:ext uri="{FF2B5EF4-FFF2-40B4-BE49-F238E27FC236}">
                <a16:creationId xmlns:a16="http://schemas.microsoft.com/office/drawing/2014/main" id="{A1EEDEEA-31AD-4C46-AD1C-2C09F1DD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33" y="1695114"/>
            <a:ext cx="1934963" cy="10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471;p35">
            <a:extLst>
              <a:ext uri="{FF2B5EF4-FFF2-40B4-BE49-F238E27FC236}">
                <a16:creationId xmlns:a16="http://schemas.microsoft.com/office/drawing/2014/main" id="{6329C43C-8E1D-4D6A-9880-F6A6B7CA1CA8}"/>
              </a:ext>
            </a:extLst>
          </p:cNvPr>
          <p:cNvSpPr txBox="1">
            <a:spLocks/>
          </p:cNvSpPr>
          <p:nvPr/>
        </p:nvSpPr>
        <p:spPr>
          <a:xfrm>
            <a:off x="2290590" y="2972861"/>
            <a:ext cx="1791953" cy="163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0" indent="0"/>
            <a:r>
              <a:rPr lang="en-US" sz="12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Because many Ukrainian refugees are mothers with young and school-age children, they can only go to work if some form of child daycare is available</a:t>
            </a:r>
            <a:endParaRPr lang="en-US" sz="7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Google Shape;471;p35">
            <a:extLst>
              <a:ext uri="{FF2B5EF4-FFF2-40B4-BE49-F238E27FC236}">
                <a16:creationId xmlns:a16="http://schemas.microsoft.com/office/drawing/2014/main" id="{9790A577-6D93-4E6A-9AFC-D1BE4DA821F9}"/>
              </a:ext>
            </a:extLst>
          </p:cNvPr>
          <p:cNvSpPr txBox="1">
            <a:spLocks/>
          </p:cNvSpPr>
          <p:nvPr/>
        </p:nvSpPr>
        <p:spPr>
          <a:xfrm>
            <a:off x="4339386" y="2972861"/>
            <a:ext cx="1791953" cy="163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0" indent="0"/>
            <a:r>
              <a:rPr lang="en-US" sz="12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Most Ukrainian refugees are perceived to be looking for short-term or temporary employment because most hope to return home eventually </a:t>
            </a:r>
            <a:endParaRPr lang="en-US" sz="7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Google Shape;471;p35">
            <a:extLst>
              <a:ext uri="{FF2B5EF4-FFF2-40B4-BE49-F238E27FC236}">
                <a16:creationId xmlns:a16="http://schemas.microsoft.com/office/drawing/2014/main" id="{F15C6372-FB15-431F-9F2C-F019763748DD}"/>
              </a:ext>
            </a:extLst>
          </p:cNvPr>
          <p:cNvSpPr txBox="1">
            <a:spLocks/>
          </p:cNvSpPr>
          <p:nvPr/>
        </p:nvSpPr>
        <p:spPr>
          <a:xfrm>
            <a:off x="6627633" y="2941674"/>
            <a:ext cx="1791953" cy="163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0" indent="0"/>
            <a:r>
              <a:rPr lang="en-US" sz="12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Mismatching between the demand for and the supply of jobs</a:t>
            </a:r>
            <a:endParaRPr lang="en-US" sz="7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431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AS Project">
            <a:extLst>
              <a:ext uri="{FF2B5EF4-FFF2-40B4-BE49-F238E27FC236}">
                <a16:creationId xmlns:a16="http://schemas.microsoft.com/office/drawing/2014/main" id="{B03E962A-519B-4281-9BD9-65318D3D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9"/>
            <a:ext cx="5088089" cy="17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AppData\Local\Microsoft\Windows\INetCache\Content.MSO\20C70562.tmp">
            <a:extLst>
              <a:ext uri="{FF2B5EF4-FFF2-40B4-BE49-F238E27FC236}">
                <a16:creationId xmlns:a16="http://schemas.microsoft.com/office/drawing/2014/main" id="{05A05525-5886-4070-9A90-DEA5F1EDE0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28520"/>
          <a:stretch/>
        </p:blipFill>
        <p:spPr bwMode="auto">
          <a:xfrm>
            <a:off x="6172201" y="3276600"/>
            <a:ext cx="2971799" cy="1866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260;p28">
            <a:extLst>
              <a:ext uri="{FF2B5EF4-FFF2-40B4-BE49-F238E27FC236}">
                <a16:creationId xmlns:a16="http://schemas.microsoft.com/office/drawing/2014/main" id="{E5C2C9C5-999E-400D-B4A8-37C9F06F2776}"/>
              </a:ext>
            </a:extLst>
          </p:cNvPr>
          <p:cNvSpPr/>
          <p:nvPr/>
        </p:nvSpPr>
        <p:spPr>
          <a:xfrm>
            <a:off x="0" y="0"/>
            <a:ext cx="9188400" cy="5185800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61;p28">
            <a:extLst>
              <a:ext uri="{FF2B5EF4-FFF2-40B4-BE49-F238E27FC236}">
                <a16:creationId xmlns:a16="http://schemas.microsoft.com/office/drawing/2014/main" id="{A7B48D69-54D9-4D1C-9FAF-7253E5E0BCE3}"/>
              </a:ext>
            </a:extLst>
          </p:cNvPr>
          <p:cNvSpPr txBox="1">
            <a:spLocks/>
          </p:cNvSpPr>
          <p:nvPr/>
        </p:nvSpPr>
        <p:spPr>
          <a:xfrm>
            <a:off x="1033100" y="1813925"/>
            <a:ext cx="70778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  <a:p>
            <a:endParaRPr lang="en-US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Feel free to ask questions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2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 idx="15"/>
          </p:nvPr>
        </p:nvSpPr>
        <p:spPr>
          <a:xfrm>
            <a:off x="618600" y="3485800"/>
            <a:ext cx="1581300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Key Points</a:t>
            </a:r>
            <a:endParaRPr dirty="0"/>
          </a:p>
        </p:txBody>
      </p:sp>
      <p:sp>
        <p:nvSpPr>
          <p:cNvPr id="139" name="Google Shape;139;p23"/>
          <p:cNvSpPr/>
          <p:nvPr/>
        </p:nvSpPr>
        <p:spPr>
          <a:xfrm>
            <a:off x="745377" y="4571700"/>
            <a:ext cx="20106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1"/>
          </p:nvPr>
        </p:nvSpPr>
        <p:spPr>
          <a:xfrm>
            <a:off x="3623396" y="3093114"/>
            <a:ext cx="2081878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Ukrainian Refugees Profile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3"/>
          </p:nvPr>
        </p:nvSpPr>
        <p:spPr>
          <a:xfrm>
            <a:off x="6646121" y="1033809"/>
            <a:ext cx="2335125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 to Labour Market: </a:t>
            </a:r>
            <a:endParaRPr lang="uk-U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 </a:t>
            </a:r>
            <a:r>
              <a:rPr lang="en-GB" dirty="0"/>
              <a:t>F</a:t>
            </a:r>
            <a:r>
              <a:rPr lang="en" dirty="0"/>
              <a:t>acilitating Steps</a:t>
            </a:r>
            <a:endParaRPr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5"/>
          </p:nvPr>
        </p:nvSpPr>
        <p:spPr>
          <a:xfrm>
            <a:off x="6633274" y="3159760"/>
            <a:ext cx="2113777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</a:t>
            </a:r>
            <a:r>
              <a:rPr lang="en-US" dirty="0"/>
              <a:t> Faced by Ukrainian Refugees in Employment</a:t>
            </a:r>
            <a:endParaRPr dirty="0"/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5951800" y="1056943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7"/>
          </p:nvPr>
        </p:nvSpPr>
        <p:spPr>
          <a:xfrm>
            <a:off x="3607453" y="1033809"/>
            <a:ext cx="1781995" cy="7729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Refugees from Ukraine: some Statistical Indicators</a:t>
            </a:r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9"/>
          </p:nvPr>
        </p:nvSpPr>
        <p:spPr>
          <a:xfrm>
            <a:off x="2922354" y="1056943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13"/>
          </p:nvPr>
        </p:nvSpPr>
        <p:spPr>
          <a:xfrm>
            <a:off x="2922354" y="3114019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14"/>
          </p:nvPr>
        </p:nvSpPr>
        <p:spPr>
          <a:xfrm>
            <a:off x="5950150" y="3115069"/>
            <a:ext cx="8355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52" name="Google Shape;152;p23"/>
          <p:cNvSpPr/>
          <p:nvPr/>
        </p:nvSpPr>
        <p:spPr>
          <a:xfrm>
            <a:off x="6104200" y="3586900"/>
            <a:ext cx="527400" cy="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23"/>
          <p:cNvSpPr/>
          <p:nvPr/>
        </p:nvSpPr>
        <p:spPr>
          <a:xfrm>
            <a:off x="3074754" y="3586900"/>
            <a:ext cx="527400" cy="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23"/>
          <p:cNvSpPr/>
          <p:nvPr/>
        </p:nvSpPr>
        <p:spPr>
          <a:xfrm>
            <a:off x="6104200" y="1525000"/>
            <a:ext cx="527400" cy="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23"/>
          <p:cNvSpPr/>
          <p:nvPr/>
        </p:nvSpPr>
        <p:spPr>
          <a:xfrm>
            <a:off x="3074754" y="1525000"/>
            <a:ext cx="527400" cy="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198304" y="3485800"/>
            <a:ext cx="2095196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Informational Resources</a:t>
            </a: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4056699" y="1588457"/>
            <a:ext cx="5127207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1600" dirty="0"/>
              <a:t>The International Organization for Migration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2"/>
          </p:nvPr>
        </p:nvSpPr>
        <p:spPr>
          <a:xfrm>
            <a:off x="5478791" y="1859327"/>
            <a:ext cx="3365559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GB" dirty="0"/>
              <a:t>https://www.iom.int/data-and-research</a:t>
            </a:r>
            <a:endParaRPr dirty="0"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3"/>
          </p:nvPr>
        </p:nvSpPr>
        <p:spPr>
          <a:xfrm>
            <a:off x="4153563" y="308953"/>
            <a:ext cx="4087613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UNHCR operational data portal</a:t>
            </a:r>
            <a:endParaRPr dirty="0"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4"/>
          </p:nvPr>
        </p:nvSpPr>
        <p:spPr>
          <a:xfrm>
            <a:off x="5839864" y="3009000"/>
            <a:ext cx="2799062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/>
              <a:t>https://www.migrationpolicy.org/</a:t>
            </a:r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5"/>
          </p:nvPr>
        </p:nvSpPr>
        <p:spPr>
          <a:xfrm>
            <a:off x="5683104" y="2777631"/>
            <a:ext cx="3791378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sz="1600" b="1" dirty="0"/>
              <a:t>Migration Policy Institute</a:t>
            </a:r>
            <a:endParaRPr sz="1600" dirty="0"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6"/>
          </p:nvPr>
        </p:nvSpPr>
        <p:spPr>
          <a:xfrm>
            <a:off x="5808646" y="673770"/>
            <a:ext cx="22950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Clr>
                <a:schemeClr val="dk1"/>
              </a:buClr>
              <a:buSzPts val="1100"/>
            </a:pPr>
            <a:r>
              <a:rPr lang="en-GB" dirty="0"/>
              <a:t>https://data.unhcr.org/</a:t>
            </a:r>
            <a:endParaRPr dirty="0"/>
          </a:p>
        </p:txBody>
      </p:sp>
      <p:sp>
        <p:nvSpPr>
          <p:cNvPr id="167" name="Google Shape;167;p24"/>
          <p:cNvSpPr/>
          <p:nvPr/>
        </p:nvSpPr>
        <p:spPr>
          <a:xfrm>
            <a:off x="2369250" y="785205"/>
            <a:ext cx="7668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24"/>
          <p:cNvSpPr/>
          <p:nvPr/>
        </p:nvSpPr>
        <p:spPr>
          <a:xfrm>
            <a:off x="8433502" y="143842"/>
            <a:ext cx="410848" cy="410841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2D2352-999C-448E-9283-14D8FD228C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50" y="188564"/>
            <a:ext cx="1178181" cy="12215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" name="Picture 466">
            <a:extLst>
              <a:ext uri="{FF2B5EF4-FFF2-40B4-BE49-F238E27FC236}">
                <a16:creationId xmlns:a16="http://schemas.microsoft.com/office/drawing/2014/main" id="{FD546E2D-ECC7-42AA-B495-473841F46D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345663" y="1619461"/>
            <a:ext cx="1851385" cy="651155"/>
          </a:xfrm>
          <a:prstGeom prst="rect">
            <a:avLst/>
          </a:prstGeom>
        </p:spPr>
      </p:pic>
      <p:grpSp>
        <p:nvGrpSpPr>
          <p:cNvPr id="41" name="Group 33632">
            <a:extLst>
              <a:ext uri="{FF2B5EF4-FFF2-40B4-BE49-F238E27FC236}">
                <a16:creationId xmlns:a16="http://schemas.microsoft.com/office/drawing/2014/main" id="{7391B6F3-72C5-4E25-AE12-B7FCF50BE57E}"/>
              </a:ext>
            </a:extLst>
          </p:cNvPr>
          <p:cNvGrpSpPr/>
          <p:nvPr/>
        </p:nvGrpSpPr>
        <p:grpSpPr>
          <a:xfrm>
            <a:off x="2293500" y="2681943"/>
            <a:ext cx="2644027" cy="871203"/>
            <a:chOff x="0" y="0"/>
            <a:chExt cx="1876216" cy="688108"/>
          </a:xfrm>
        </p:grpSpPr>
        <p:sp>
          <p:nvSpPr>
            <p:cNvPr id="42" name="Shape 99">
              <a:extLst>
                <a:ext uri="{FF2B5EF4-FFF2-40B4-BE49-F238E27FC236}">
                  <a16:creationId xmlns:a16="http://schemas.microsoft.com/office/drawing/2014/main" id="{1DFAC145-7772-40AA-B8D6-D182B20A6271}"/>
                </a:ext>
              </a:extLst>
            </p:cNvPr>
            <p:cNvSpPr/>
            <p:nvPr/>
          </p:nvSpPr>
          <p:spPr>
            <a:xfrm>
              <a:off x="63777" y="18359"/>
              <a:ext cx="59144" cy="48234"/>
            </a:xfrm>
            <a:custGeom>
              <a:avLst/>
              <a:gdLst/>
              <a:ahLst/>
              <a:cxnLst/>
              <a:rect l="0" t="0" r="0" b="0"/>
              <a:pathLst>
                <a:path w="59144" h="48234">
                  <a:moveTo>
                    <a:pt x="0" y="0"/>
                  </a:moveTo>
                  <a:lnTo>
                    <a:pt x="17006" y="0"/>
                  </a:lnTo>
                  <a:lnTo>
                    <a:pt x="29642" y="31064"/>
                  </a:lnTo>
                  <a:lnTo>
                    <a:pt x="42050" y="0"/>
                  </a:lnTo>
                  <a:lnTo>
                    <a:pt x="59144" y="0"/>
                  </a:lnTo>
                  <a:lnTo>
                    <a:pt x="59144" y="48234"/>
                  </a:lnTo>
                  <a:lnTo>
                    <a:pt x="48057" y="48234"/>
                  </a:lnTo>
                  <a:lnTo>
                    <a:pt x="48057" y="6007"/>
                  </a:lnTo>
                  <a:lnTo>
                    <a:pt x="31357" y="48234"/>
                  </a:lnTo>
                  <a:lnTo>
                    <a:pt x="25667" y="48234"/>
                  </a:lnTo>
                  <a:lnTo>
                    <a:pt x="8877" y="6007"/>
                  </a:lnTo>
                  <a:lnTo>
                    <a:pt x="8877" y="48234"/>
                  </a:lnTo>
                  <a:lnTo>
                    <a:pt x="0" y="482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3" name="Shape 38812">
              <a:extLst>
                <a:ext uri="{FF2B5EF4-FFF2-40B4-BE49-F238E27FC236}">
                  <a16:creationId xmlns:a16="http://schemas.microsoft.com/office/drawing/2014/main" id="{1A92C0AE-082B-4AD0-ACE3-652FC7E11D5A}"/>
                </a:ext>
              </a:extLst>
            </p:cNvPr>
            <p:cNvSpPr/>
            <p:nvPr/>
          </p:nvSpPr>
          <p:spPr>
            <a:xfrm>
              <a:off x="136220" y="18352"/>
              <a:ext cx="10859" cy="48234"/>
            </a:xfrm>
            <a:custGeom>
              <a:avLst/>
              <a:gdLst/>
              <a:ahLst/>
              <a:cxnLst/>
              <a:rect l="0" t="0" r="0" b="0"/>
              <a:pathLst>
                <a:path w="10859" h="48234">
                  <a:moveTo>
                    <a:pt x="0" y="0"/>
                  </a:moveTo>
                  <a:lnTo>
                    <a:pt x="10859" y="0"/>
                  </a:lnTo>
                  <a:lnTo>
                    <a:pt x="10859" y="48234"/>
                  </a:lnTo>
                  <a:lnTo>
                    <a:pt x="0" y="4823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4" name="Shape 101">
              <a:extLst>
                <a:ext uri="{FF2B5EF4-FFF2-40B4-BE49-F238E27FC236}">
                  <a16:creationId xmlns:a16="http://schemas.microsoft.com/office/drawing/2014/main" id="{448F67E2-13BB-49CB-8B02-0955D1FFC161}"/>
                </a:ext>
              </a:extLst>
            </p:cNvPr>
            <p:cNvSpPr/>
            <p:nvPr/>
          </p:nvSpPr>
          <p:spPr>
            <a:xfrm>
              <a:off x="157192" y="17621"/>
              <a:ext cx="48895" cy="49708"/>
            </a:xfrm>
            <a:custGeom>
              <a:avLst/>
              <a:gdLst/>
              <a:ahLst/>
              <a:cxnLst/>
              <a:rect l="0" t="0" r="0" b="0"/>
              <a:pathLst>
                <a:path w="48895" h="49708">
                  <a:moveTo>
                    <a:pt x="25756" y="0"/>
                  </a:moveTo>
                  <a:cubicBezTo>
                    <a:pt x="31814" y="0"/>
                    <a:pt x="36805" y="1410"/>
                    <a:pt x="40729" y="4217"/>
                  </a:cubicBezTo>
                  <a:cubicBezTo>
                    <a:pt x="44641" y="7036"/>
                    <a:pt x="47117" y="10541"/>
                    <a:pt x="48146" y="14732"/>
                  </a:cubicBezTo>
                  <a:lnTo>
                    <a:pt x="38697" y="16078"/>
                  </a:lnTo>
                  <a:cubicBezTo>
                    <a:pt x="36932" y="10185"/>
                    <a:pt x="32703" y="7239"/>
                    <a:pt x="26022" y="7239"/>
                  </a:cubicBezTo>
                  <a:cubicBezTo>
                    <a:pt x="21742" y="7239"/>
                    <a:pt x="18263" y="8636"/>
                    <a:pt x="15570" y="11417"/>
                  </a:cubicBezTo>
                  <a:cubicBezTo>
                    <a:pt x="12878" y="14186"/>
                    <a:pt x="11532" y="18466"/>
                    <a:pt x="11532" y="24232"/>
                  </a:cubicBezTo>
                  <a:cubicBezTo>
                    <a:pt x="11532" y="36411"/>
                    <a:pt x="16294" y="42507"/>
                    <a:pt x="25845" y="42507"/>
                  </a:cubicBezTo>
                  <a:cubicBezTo>
                    <a:pt x="29553" y="42507"/>
                    <a:pt x="32614" y="41478"/>
                    <a:pt x="35052" y="39433"/>
                  </a:cubicBezTo>
                  <a:cubicBezTo>
                    <a:pt x="37478" y="37376"/>
                    <a:pt x="38697" y="34671"/>
                    <a:pt x="38697" y="31306"/>
                  </a:cubicBezTo>
                  <a:lnTo>
                    <a:pt x="26238" y="31306"/>
                  </a:lnTo>
                  <a:lnTo>
                    <a:pt x="26238" y="24308"/>
                  </a:lnTo>
                  <a:lnTo>
                    <a:pt x="48895" y="24308"/>
                  </a:lnTo>
                  <a:lnTo>
                    <a:pt x="48895" y="48971"/>
                  </a:lnTo>
                  <a:lnTo>
                    <a:pt x="44082" y="48971"/>
                  </a:lnTo>
                  <a:lnTo>
                    <a:pt x="40767" y="42469"/>
                  </a:lnTo>
                  <a:cubicBezTo>
                    <a:pt x="37262" y="47295"/>
                    <a:pt x="31826" y="49708"/>
                    <a:pt x="24473" y="49708"/>
                  </a:cubicBezTo>
                  <a:cubicBezTo>
                    <a:pt x="16256" y="49708"/>
                    <a:pt x="10122" y="47219"/>
                    <a:pt x="6071" y="42228"/>
                  </a:cubicBezTo>
                  <a:cubicBezTo>
                    <a:pt x="2019" y="37236"/>
                    <a:pt x="0" y="31445"/>
                    <a:pt x="0" y="24879"/>
                  </a:cubicBezTo>
                  <a:cubicBezTo>
                    <a:pt x="0" y="17920"/>
                    <a:pt x="2261" y="12040"/>
                    <a:pt x="6782" y="7227"/>
                  </a:cubicBezTo>
                  <a:cubicBezTo>
                    <a:pt x="11303" y="2401"/>
                    <a:pt x="17628" y="0"/>
                    <a:pt x="257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5" name="Shape 102">
              <a:extLst>
                <a:ext uri="{FF2B5EF4-FFF2-40B4-BE49-F238E27FC236}">
                  <a16:creationId xmlns:a16="http://schemas.microsoft.com/office/drawing/2014/main" id="{35A28817-6BFE-43EF-B83D-AA816ACDB20C}"/>
                </a:ext>
              </a:extLst>
            </p:cNvPr>
            <p:cNvSpPr/>
            <p:nvPr/>
          </p:nvSpPr>
          <p:spPr>
            <a:xfrm>
              <a:off x="218421" y="18358"/>
              <a:ext cx="23425" cy="48235"/>
            </a:xfrm>
            <a:custGeom>
              <a:avLst/>
              <a:gdLst/>
              <a:ahLst/>
              <a:cxnLst/>
              <a:rect l="0" t="0" r="0" b="0"/>
              <a:pathLst>
                <a:path w="23425" h="48235">
                  <a:moveTo>
                    <a:pt x="0" y="0"/>
                  </a:moveTo>
                  <a:lnTo>
                    <a:pt x="23425" y="0"/>
                  </a:lnTo>
                  <a:lnTo>
                    <a:pt x="23425" y="6922"/>
                  </a:lnTo>
                  <a:lnTo>
                    <a:pt x="10859" y="6922"/>
                  </a:lnTo>
                  <a:lnTo>
                    <a:pt x="10859" y="21451"/>
                  </a:lnTo>
                  <a:lnTo>
                    <a:pt x="23425" y="21451"/>
                  </a:lnTo>
                  <a:lnTo>
                    <a:pt x="23425" y="28410"/>
                  </a:lnTo>
                  <a:lnTo>
                    <a:pt x="10859" y="28410"/>
                  </a:lnTo>
                  <a:lnTo>
                    <a:pt x="10859" y="48235"/>
                  </a:lnTo>
                  <a:lnTo>
                    <a:pt x="0" y="4823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6" name="Shape 103">
              <a:extLst>
                <a:ext uri="{FF2B5EF4-FFF2-40B4-BE49-F238E27FC236}">
                  <a16:creationId xmlns:a16="http://schemas.microsoft.com/office/drawing/2014/main" id="{270CB25B-455B-4684-B0BF-8159B5FE0FC7}"/>
                </a:ext>
              </a:extLst>
            </p:cNvPr>
            <p:cNvSpPr/>
            <p:nvPr/>
          </p:nvSpPr>
          <p:spPr>
            <a:xfrm>
              <a:off x="241846" y="18358"/>
              <a:ext cx="23869" cy="48235"/>
            </a:xfrm>
            <a:custGeom>
              <a:avLst/>
              <a:gdLst/>
              <a:ahLst/>
              <a:cxnLst/>
              <a:rect l="0" t="0" r="0" b="0"/>
              <a:pathLst>
                <a:path w="23869" h="48235">
                  <a:moveTo>
                    <a:pt x="0" y="0"/>
                  </a:moveTo>
                  <a:lnTo>
                    <a:pt x="2711" y="0"/>
                  </a:lnTo>
                  <a:cubicBezTo>
                    <a:pt x="9989" y="0"/>
                    <a:pt x="15335" y="1321"/>
                    <a:pt x="18752" y="3937"/>
                  </a:cubicBezTo>
                  <a:cubicBezTo>
                    <a:pt x="22168" y="6566"/>
                    <a:pt x="23869" y="9970"/>
                    <a:pt x="23869" y="14136"/>
                  </a:cubicBezTo>
                  <a:cubicBezTo>
                    <a:pt x="23869" y="20333"/>
                    <a:pt x="20250" y="24600"/>
                    <a:pt x="12998" y="26925"/>
                  </a:cubicBezTo>
                  <a:lnTo>
                    <a:pt x="23565" y="48235"/>
                  </a:lnTo>
                  <a:lnTo>
                    <a:pt x="12071" y="48235"/>
                  </a:lnTo>
                  <a:lnTo>
                    <a:pt x="2711" y="28410"/>
                  </a:lnTo>
                  <a:lnTo>
                    <a:pt x="0" y="28410"/>
                  </a:lnTo>
                  <a:lnTo>
                    <a:pt x="0" y="21451"/>
                  </a:lnTo>
                  <a:lnTo>
                    <a:pt x="946" y="21451"/>
                  </a:lnTo>
                  <a:cubicBezTo>
                    <a:pt x="4870" y="21451"/>
                    <a:pt x="7779" y="20790"/>
                    <a:pt x="9696" y="19469"/>
                  </a:cubicBezTo>
                  <a:cubicBezTo>
                    <a:pt x="11614" y="18149"/>
                    <a:pt x="12567" y="16346"/>
                    <a:pt x="12567" y="14034"/>
                  </a:cubicBezTo>
                  <a:cubicBezTo>
                    <a:pt x="12567" y="11913"/>
                    <a:pt x="11627" y="10199"/>
                    <a:pt x="9735" y="8890"/>
                  </a:cubicBezTo>
                  <a:cubicBezTo>
                    <a:pt x="7855" y="7582"/>
                    <a:pt x="5213" y="6922"/>
                    <a:pt x="1835" y="6922"/>
                  </a:cubicBezTo>
                  <a:lnTo>
                    <a:pt x="0" y="692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7" name="Shape 104">
              <a:extLst>
                <a:ext uri="{FF2B5EF4-FFF2-40B4-BE49-F238E27FC236}">
                  <a16:creationId xmlns:a16="http://schemas.microsoft.com/office/drawing/2014/main" id="{B7AFDB45-5861-478D-BFFB-EAD802733606}"/>
                </a:ext>
              </a:extLst>
            </p:cNvPr>
            <p:cNvSpPr/>
            <p:nvPr/>
          </p:nvSpPr>
          <p:spPr>
            <a:xfrm>
              <a:off x="270224" y="18367"/>
              <a:ext cx="25489" cy="48222"/>
            </a:xfrm>
            <a:custGeom>
              <a:avLst/>
              <a:gdLst/>
              <a:ahLst/>
              <a:cxnLst/>
              <a:rect l="0" t="0" r="0" b="0"/>
              <a:pathLst>
                <a:path w="25489" h="48222">
                  <a:moveTo>
                    <a:pt x="20003" y="0"/>
                  </a:moveTo>
                  <a:lnTo>
                    <a:pt x="25489" y="0"/>
                  </a:lnTo>
                  <a:lnTo>
                    <a:pt x="25489" y="8268"/>
                  </a:lnTo>
                  <a:lnTo>
                    <a:pt x="16701" y="29781"/>
                  </a:lnTo>
                  <a:lnTo>
                    <a:pt x="25489" y="29781"/>
                  </a:lnTo>
                  <a:lnTo>
                    <a:pt x="25489" y="36740"/>
                  </a:lnTo>
                  <a:lnTo>
                    <a:pt x="13996" y="36740"/>
                  </a:lnTo>
                  <a:lnTo>
                    <a:pt x="9271" y="48222"/>
                  </a:lnTo>
                  <a:lnTo>
                    <a:pt x="0" y="48222"/>
                  </a:lnTo>
                  <a:lnTo>
                    <a:pt x="20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8" name="Shape 105">
              <a:extLst>
                <a:ext uri="{FF2B5EF4-FFF2-40B4-BE49-F238E27FC236}">
                  <a16:creationId xmlns:a16="http://schemas.microsoft.com/office/drawing/2014/main" id="{925C96E3-1A2E-43AA-9193-4A0376A9AA32}"/>
                </a:ext>
              </a:extLst>
            </p:cNvPr>
            <p:cNvSpPr/>
            <p:nvPr/>
          </p:nvSpPr>
          <p:spPr>
            <a:xfrm>
              <a:off x="295713" y="18367"/>
              <a:ext cx="28131" cy="48222"/>
            </a:xfrm>
            <a:custGeom>
              <a:avLst/>
              <a:gdLst/>
              <a:ahLst/>
              <a:cxnLst/>
              <a:rect l="0" t="0" r="0" b="0"/>
              <a:pathLst>
                <a:path w="28131" h="48222">
                  <a:moveTo>
                    <a:pt x="0" y="0"/>
                  </a:moveTo>
                  <a:lnTo>
                    <a:pt x="7900" y="0"/>
                  </a:lnTo>
                  <a:lnTo>
                    <a:pt x="28131" y="48222"/>
                  </a:lnTo>
                  <a:lnTo>
                    <a:pt x="16510" y="48222"/>
                  </a:lnTo>
                  <a:lnTo>
                    <a:pt x="11710" y="36740"/>
                  </a:lnTo>
                  <a:lnTo>
                    <a:pt x="0" y="36740"/>
                  </a:lnTo>
                  <a:lnTo>
                    <a:pt x="0" y="29781"/>
                  </a:lnTo>
                  <a:lnTo>
                    <a:pt x="8789" y="29781"/>
                  </a:lnTo>
                  <a:lnTo>
                    <a:pt x="0" y="8268"/>
                  </a:lnTo>
                  <a:lnTo>
                    <a:pt x="0" y="82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9" name="Shape 106">
              <a:extLst>
                <a:ext uri="{FF2B5EF4-FFF2-40B4-BE49-F238E27FC236}">
                  <a16:creationId xmlns:a16="http://schemas.microsoft.com/office/drawing/2014/main" id="{7D8B1193-B61B-4C29-9924-F346195647C2}"/>
                </a:ext>
              </a:extLst>
            </p:cNvPr>
            <p:cNvSpPr/>
            <p:nvPr/>
          </p:nvSpPr>
          <p:spPr>
            <a:xfrm>
              <a:off x="324461" y="18359"/>
              <a:ext cx="43739" cy="48234"/>
            </a:xfrm>
            <a:custGeom>
              <a:avLst/>
              <a:gdLst/>
              <a:ahLst/>
              <a:cxnLst/>
              <a:rect l="0" t="0" r="0" b="0"/>
              <a:pathLst>
                <a:path w="43739" h="48234">
                  <a:moveTo>
                    <a:pt x="0" y="0"/>
                  </a:moveTo>
                  <a:lnTo>
                    <a:pt x="43739" y="0"/>
                  </a:lnTo>
                  <a:lnTo>
                    <a:pt x="43739" y="7455"/>
                  </a:lnTo>
                  <a:lnTo>
                    <a:pt x="27699" y="7455"/>
                  </a:lnTo>
                  <a:lnTo>
                    <a:pt x="27699" y="48234"/>
                  </a:lnTo>
                  <a:lnTo>
                    <a:pt x="16040" y="48234"/>
                  </a:lnTo>
                  <a:lnTo>
                    <a:pt x="16040" y="7455"/>
                  </a:lnTo>
                  <a:lnTo>
                    <a:pt x="0" y="74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0" name="Shape 38813">
              <a:extLst>
                <a:ext uri="{FF2B5EF4-FFF2-40B4-BE49-F238E27FC236}">
                  <a16:creationId xmlns:a16="http://schemas.microsoft.com/office/drawing/2014/main" id="{623FB01E-5547-4B58-B683-2087F3E046A3}"/>
                </a:ext>
              </a:extLst>
            </p:cNvPr>
            <p:cNvSpPr/>
            <p:nvPr/>
          </p:nvSpPr>
          <p:spPr>
            <a:xfrm>
              <a:off x="374828" y="18364"/>
              <a:ext cx="10859" cy="48235"/>
            </a:xfrm>
            <a:custGeom>
              <a:avLst/>
              <a:gdLst/>
              <a:ahLst/>
              <a:cxnLst/>
              <a:rect l="0" t="0" r="0" b="0"/>
              <a:pathLst>
                <a:path w="10859" h="48235">
                  <a:moveTo>
                    <a:pt x="0" y="0"/>
                  </a:moveTo>
                  <a:lnTo>
                    <a:pt x="10859" y="0"/>
                  </a:lnTo>
                  <a:lnTo>
                    <a:pt x="10859" y="48235"/>
                  </a:lnTo>
                  <a:lnTo>
                    <a:pt x="0" y="4823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1" name="Shape 108">
              <a:extLst>
                <a:ext uri="{FF2B5EF4-FFF2-40B4-BE49-F238E27FC236}">
                  <a16:creationId xmlns:a16="http://schemas.microsoft.com/office/drawing/2014/main" id="{25D2E3AD-2A22-4E17-B1B5-F8F5156F2F56}"/>
                </a:ext>
              </a:extLst>
            </p:cNvPr>
            <p:cNvSpPr/>
            <p:nvPr/>
          </p:nvSpPr>
          <p:spPr>
            <a:xfrm>
              <a:off x="395750" y="17717"/>
              <a:ext cx="25616" cy="49620"/>
            </a:xfrm>
            <a:custGeom>
              <a:avLst/>
              <a:gdLst/>
              <a:ahLst/>
              <a:cxnLst/>
              <a:rect l="0" t="0" r="0" b="0"/>
              <a:pathLst>
                <a:path w="25616" h="49620">
                  <a:moveTo>
                    <a:pt x="25616" y="0"/>
                  </a:moveTo>
                  <a:lnTo>
                    <a:pt x="25616" y="6935"/>
                  </a:lnTo>
                  <a:lnTo>
                    <a:pt x="15240" y="11393"/>
                  </a:lnTo>
                  <a:cubicBezTo>
                    <a:pt x="12913" y="14390"/>
                    <a:pt x="11747" y="18886"/>
                    <a:pt x="11747" y="24881"/>
                  </a:cubicBezTo>
                  <a:cubicBezTo>
                    <a:pt x="11747" y="30697"/>
                    <a:pt x="12941" y="35116"/>
                    <a:pt x="15303" y="38114"/>
                  </a:cubicBezTo>
                  <a:cubicBezTo>
                    <a:pt x="17678" y="41124"/>
                    <a:pt x="21069" y="42622"/>
                    <a:pt x="25489" y="42622"/>
                  </a:cubicBezTo>
                  <a:lnTo>
                    <a:pt x="25616" y="42573"/>
                  </a:lnTo>
                  <a:lnTo>
                    <a:pt x="25616" y="49541"/>
                  </a:lnTo>
                  <a:lnTo>
                    <a:pt x="25400" y="49620"/>
                  </a:lnTo>
                  <a:cubicBezTo>
                    <a:pt x="17386" y="49620"/>
                    <a:pt x="11150" y="47220"/>
                    <a:pt x="6693" y="42406"/>
                  </a:cubicBezTo>
                  <a:cubicBezTo>
                    <a:pt x="2235" y="37605"/>
                    <a:pt x="0" y="31662"/>
                    <a:pt x="0" y="24601"/>
                  </a:cubicBezTo>
                  <a:cubicBezTo>
                    <a:pt x="0" y="17578"/>
                    <a:pt x="2375" y="11710"/>
                    <a:pt x="7112" y="6986"/>
                  </a:cubicBezTo>
                  <a:lnTo>
                    <a:pt x="256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2" name="Shape 109">
              <a:extLst>
                <a:ext uri="{FF2B5EF4-FFF2-40B4-BE49-F238E27FC236}">
                  <a16:creationId xmlns:a16="http://schemas.microsoft.com/office/drawing/2014/main" id="{CB6488A1-FC57-4AD4-BA3B-368B6DF2223C}"/>
                </a:ext>
              </a:extLst>
            </p:cNvPr>
            <p:cNvSpPr/>
            <p:nvPr/>
          </p:nvSpPr>
          <p:spPr>
            <a:xfrm>
              <a:off x="421366" y="17616"/>
              <a:ext cx="25667" cy="49642"/>
            </a:xfrm>
            <a:custGeom>
              <a:avLst/>
              <a:gdLst/>
              <a:ahLst/>
              <a:cxnLst/>
              <a:rect l="0" t="0" r="0" b="0"/>
              <a:pathLst>
                <a:path w="25667" h="49642">
                  <a:moveTo>
                    <a:pt x="267" y="0"/>
                  </a:moveTo>
                  <a:cubicBezTo>
                    <a:pt x="8103" y="0"/>
                    <a:pt x="14288" y="2363"/>
                    <a:pt x="18847" y="7086"/>
                  </a:cubicBezTo>
                  <a:cubicBezTo>
                    <a:pt x="23393" y="11811"/>
                    <a:pt x="25667" y="17717"/>
                    <a:pt x="25667" y="24803"/>
                  </a:cubicBezTo>
                  <a:cubicBezTo>
                    <a:pt x="25667" y="32245"/>
                    <a:pt x="23304" y="38265"/>
                    <a:pt x="18580" y="42850"/>
                  </a:cubicBezTo>
                  <a:lnTo>
                    <a:pt x="0" y="49642"/>
                  </a:lnTo>
                  <a:lnTo>
                    <a:pt x="0" y="42673"/>
                  </a:lnTo>
                  <a:lnTo>
                    <a:pt x="9804" y="38836"/>
                  </a:lnTo>
                  <a:cubicBezTo>
                    <a:pt x="12522" y="36246"/>
                    <a:pt x="13868" y="31547"/>
                    <a:pt x="13868" y="24740"/>
                  </a:cubicBezTo>
                  <a:cubicBezTo>
                    <a:pt x="13868" y="19203"/>
                    <a:pt x="12751" y="14860"/>
                    <a:pt x="10516" y="11723"/>
                  </a:cubicBezTo>
                  <a:cubicBezTo>
                    <a:pt x="8280" y="8572"/>
                    <a:pt x="4800" y="6998"/>
                    <a:pt x="89" y="6998"/>
                  </a:cubicBezTo>
                  <a:lnTo>
                    <a:pt x="0" y="7036"/>
                  </a:lnTo>
                  <a:lnTo>
                    <a:pt x="0" y="101"/>
                  </a:lnTo>
                  <a:lnTo>
                    <a:pt x="2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3" name="Shape 110">
              <a:extLst>
                <a:ext uri="{FF2B5EF4-FFF2-40B4-BE49-F238E27FC236}">
                  <a16:creationId xmlns:a16="http://schemas.microsoft.com/office/drawing/2014/main" id="{6BAD3688-F7AE-443D-9DB3-62262BBBA68F}"/>
                </a:ext>
              </a:extLst>
            </p:cNvPr>
            <p:cNvSpPr/>
            <p:nvPr/>
          </p:nvSpPr>
          <p:spPr>
            <a:xfrm>
              <a:off x="457156" y="18359"/>
              <a:ext cx="45529" cy="48234"/>
            </a:xfrm>
            <a:custGeom>
              <a:avLst/>
              <a:gdLst/>
              <a:ahLst/>
              <a:cxnLst/>
              <a:rect l="0" t="0" r="0" b="0"/>
              <a:pathLst>
                <a:path w="45529" h="48234">
                  <a:moveTo>
                    <a:pt x="0" y="0"/>
                  </a:moveTo>
                  <a:lnTo>
                    <a:pt x="12014" y="0"/>
                  </a:lnTo>
                  <a:lnTo>
                    <a:pt x="33122" y="28410"/>
                  </a:lnTo>
                  <a:cubicBezTo>
                    <a:pt x="33299" y="28651"/>
                    <a:pt x="34582" y="30378"/>
                    <a:pt x="36957" y="33604"/>
                  </a:cubicBezTo>
                  <a:lnTo>
                    <a:pt x="36957" y="0"/>
                  </a:lnTo>
                  <a:lnTo>
                    <a:pt x="45529" y="0"/>
                  </a:lnTo>
                  <a:lnTo>
                    <a:pt x="45529" y="48234"/>
                  </a:lnTo>
                  <a:lnTo>
                    <a:pt x="34976" y="48234"/>
                  </a:lnTo>
                  <a:lnTo>
                    <a:pt x="12090" y="17424"/>
                  </a:lnTo>
                  <a:cubicBezTo>
                    <a:pt x="11747" y="16954"/>
                    <a:pt x="11163" y="16180"/>
                    <a:pt x="10376" y="15125"/>
                  </a:cubicBezTo>
                  <a:cubicBezTo>
                    <a:pt x="10020" y="14656"/>
                    <a:pt x="9474" y="13906"/>
                    <a:pt x="8737" y="12903"/>
                  </a:cubicBezTo>
                  <a:lnTo>
                    <a:pt x="8737" y="48234"/>
                  </a:lnTo>
                  <a:lnTo>
                    <a:pt x="0" y="482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4" name="Shape 111">
              <a:extLst>
                <a:ext uri="{FF2B5EF4-FFF2-40B4-BE49-F238E27FC236}">
                  <a16:creationId xmlns:a16="http://schemas.microsoft.com/office/drawing/2014/main" id="{6AFD7738-221D-4404-908B-37B1FC9DC605}"/>
                </a:ext>
              </a:extLst>
            </p:cNvPr>
            <p:cNvSpPr/>
            <p:nvPr/>
          </p:nvSpPr>
          <p:spPr>
            <a:xfrm>
              <a:off x="538563" y="18354"/>
              <a:ext cx="22454" cy="48234"/>
            </a:xfrm>
            <a:custGeom>
              <a:avLst/>
              <a:gdLst/>
              <a:ahLst/>
              <a:cxnLst/>
              <a:rect l="0" t="0" r="0" b="0"/>
              <a:pathLst>
                <a:path w="22454" h="48234">
                  <a:moveTo>
                    <a:pt x="0" y="0"/>
                  </a:moveTo>
                  <a:lnTo>
                    <a:pt x="22454" y="0"/>
                  </a:lnTo>
                  <a:lnTo>
                    <a:pt x="22454" y="7214"/>
                  </a:lnTo>
                  <a:lnTo>
                    <a:pt x="10859" y="7214"/>
                  </a:lnTo>
                  <a:lnTo>
                    <a:pt x="10859" y="21666"/>
                  </a:lnTo>
                  <a:lnTo>
                    <a:pt x="22454" y="21666"/>
                  </a:lnTo>
                  <a:lnTo>
                    <a:pt x="22454" y="29121"/>
                  </a:lnTo>
                  <a:lnTo>
                    <a:pt x="10859" y="29121"/>
                  </a:lnTo>
                  <a:lnTo>
                    <a:pt x="10859" y="48234"/>
                  </a:lnTo>
                  <a:lnTo>
                    <a:pt x="0" y="482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5" name="Shape 112">
              <a:extLst>
                <a:ext uri="{FF2B5EF4-FFF2-40B4-BE49-F238E27FC236}">
                  <a16:creationId xmlns:a16="http://schemas.microsoft.com/office/drawing/2014/main" id="{7DB8C5A4-0ACF-48C3-B5F6-F05C289CB697}"/>
                </a:ext>
              </a:extLst>
            </p:cNvPr>
            <p:cNvSpPr/>
            <p:nvPr/>
          </p:nvSpPr>
          <p:spPr>
            <a:xfrm>
              <a:off x="561016" y="18354"/>
              <a:ext cx="22987" cy="29121"/>
            </a:xfrm>
            <a:custGeom>
              <a:avLst/>
              <a:gdLst/>
              <a:ahLst/>
              <a:cxnLst/>
              <a:rect l="0" t="0" r="0" b="0"/>
              <a:pathLst>
                <a:path w="22987" h="29121">
                  <a:moveTo>
                    <a:pt x="0" y="0"/>
                  </a:moveTo>
                  <a:lnTo>
                    <a:pt x="2235" y="0"/>
                  </a:lnTo>
                  <a:cubicBezTo>
                    <a:pt x="9271" y="0"/>
                    <a:pt x="14491" y="1422"/>
                    <a:pt x="17882" y="4267"/>
                  </a:cubicBezTo>
                  <a:cubicBezTo>
                    <a:pt x="21285" y="7100"/>
                    <a:pt x="22987" y="10452"/>
                    <a:pt x="22987" y="14313"/>
                  </a:cubicBezTo>
                  <a:cubicBezTo>
                    <a:pt x="22987" y="18720"/>
                    <a:pt x="21146" y="22289"/>
                    <a:pt x="17463" y="25019"/>
                  </a:cubicBezTo>
                  <a:cubicBezTo>
                    <a:pt x="13779" y="27762"/>
                    <a:pt x="9119" y="29121"/>
                    <a:pt x="3467" y="29121"/>
                  </a:cubicBezTo>
                  <a:lnTo>
                    <a:pt x="0" y="29121"/>
                  </a:lnTo>
                  <a:lnTo>
                    <a:pt x="0" y="21666"/>
                  </a:lnTo>
                  <a:lnTo>
                    <a:pt x="1257" y="21666"/>
                  </a:lnTo>
                  <a:cubicBezTo>
                    <a:pt x="4610" y="21666"/>
                    <a:pt x="7176" y="21006"/>
                    <a:pt x="8941" y="19685"/>
                  </a:cubicBezTo>
                  <a:cubicBezTo>
                    <a:pt x="10706" y="18377"/>
                    <a:pt x="11595" y="16611"/>
                    <a:pt x="11595" y="14427"/>
                  </a:cubicBezTo>
                  <a:cubicBezTo>
                    <a:pt x="11595" y="12446"/>
                    <a:pt x="10769" y="10744"/>
                    <a:pt x="9144" y="9334"/>
                  </a:cubicBezTo>
                  <a:cubicBezTo>
                    <a:pt x="7506" y="7925"/>
                    <a:pt x="4559" y="7214"/>
                    <a:pt x="292" y="7214"/>
                  </a:cubicBezTo>
                  <a:lnTo>
                    <a:pt x="0" y="72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6" name="Shape 113">
              <a:extLst>
                <a:ext uri="{FF2B5EF4-FFF2-40B4-BE49-F238E27FC236}">
                  <a16:creationId xmlns:a16="http://schemas.microsoft.com/office/drawing/2014/main" id="{21600FE1-1EC2-4A74-82E7-02023131FBD0}"/>
                </a:ext>
              </a:extLst>
            </p:cNvPr>
            <p:cNvSpPr/>
            <p:nvPr/>
          </p:nvSpPr>
          <p:spPr>
            <a:xfrm>
              <a:off x="589567" y="17717"/>
              <a:ext cx="25616" cy="49620"/>
            </a:xfrm>
            <a:custGeom>
              <a:avLst/>
              <a:gdLst/>
              <a:ahLst/>
              <a:cxnLst/>
              <a:rect l="0" t="0" r="0" b="0"/>
              <a:pathLst>
                <a:path w="25616" h="49620">
                  <a:moveTo>
                    <a:pt x="25616" y="0"/>
                  </a:moveTo>
                  <a:lnTo>
                    <a:pt x="25616" y="6935"/>
                  </a:lnTo>
                  <a:lnTo>
                    <a:pt x="15240" y="11393"/>
                  </a:lnTo>
                  <a:cubicBezTo>
                    <a:pt x="12912" y="14390"/>
                    <a:pt x="11747" y="18886"/>
                    <a:pt x="11747" y="24881"/>
                  </a:cubicBezTo>
                  <a:cubicBezTo>
                    <a:pt x="11747" y="30697"/>
                    <a:pt x="12941" y="35116"/>
                    <a:pt x="15303" y="38114"/>
                  </a:cubicBezTo>
                  <a:cubicBezTo>
                    <a:pt x="17678" y="41124"/>
                    <a:pt x="21069" y="42622"/>
                    <a:pt x="25489" y="42622"/>
                  </a:cubicBezTo>
                  <a:lnTo>
                    <a:pt x="25616" y="42573"/>
                  </a:lnTo>
                  <a:lnTo>
                    <a:pt x="25616" y="49541"/>
                  </a:lnTo>
                  <a:lnTo>
                    <a:pt x="25400" y="49620"/>
                  </a:lnTo>
                  <a:cubicBezTo>
                    <a:pt x="17386" y="49620"/>
                    <a:pt x="11150" y="47220"/>
                    <a:pt x="6693" y="42406"/>
                  </a:cubicBezTo>
                  <a:cubicBezTo>
                    <a:pt x="2235" y="37605"/>
                    <a:pt x="0" y="31662"/>
                    <a:pt x="0" y="24601"/>
                  </a:cubicBezTo>
                  <a:cubicBezTo>
                    <a:pt x="0" y="17578"/>
                    <a:pt x="2375" y="11710"/>
                    <a:pt x="7112" y="6986"/>
                  </a:cubicBezTo>
                  <a:lnTo>
                    <a:pt x="256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7" name="Shape 114">
              <a:extLst>
                <a:ext uri="{FF2B5EF4-FFF2-40B4-BE49-F238E27FC236}">
                  <a16:creationId xmlns:a16="http://schemas.microsoft.com/office/drawing/2014/main" id="{C8F28EF6-21CC-4A44-963E-0BE370494B57}"/>
                </a:ext>
              </a:extLst>
            </p:cNvPr>
            <p:cNvSpPr/>
            <p:nvPr/>
          </p:nvSpPr>
          <p:spPr>
            <a:xfrm>
              <a:off x="615183" y="17616"/>
              <a:ext cx="25666" cy="49642"/>
            </a:xfrm>
            <a:custGeom>
              <a:avLst/>
              <a:gdLst/>
              <a:ahLst/>
              <a:cxnLst/>
              <a:rect l="0" t="0" r="0" b="0"/>
              <a:pathLst>
                <a:path w="25666" h="49642">
                  <a:moveTo>
                    <a:pt x="267" y="0"/>
                  </a:moveTo>
                  <a:cubicBezTo>
                    <a:pt x="8102" y="0"/>
                    <a:pt x="14287" y="2363"/>
                    <a:pt x="18847" y="7086"/>
                  </a:cubicBezTo>
                  <a:cubicBezTo>
                    <a:pt x="23394" y="11811"/>
                    <a:pt x="25666" y="17717"/>
                    <a:pt x="25666" y="24803"/>
                  </a:cubicBezTo>
                  <a:cubicBezTo>
                    <a:pt x="25666" y="32245"/>
                    <a:pt x="23304" y="38265"/>
                    <a:pt x="18580" y="42850"/>
                  </a:cubicBezTo>
                  <a:lnTo>
                    <a:pt x="0" y="49642"/>
                  </a:lnTo>
                  <a:lnTo>
                    <a:pt x="0" y="42673"/>
                  </a:lnTo>
                  <a:lnTo>
                    <a:pt x="9804" y="38836"/>
                  </a:lnTo>
                  <a:cubicBezTo>
                    <a:pt x="12522" y="36246"/>
                    <a:pt x="13869" y="31547"/>
                    <a:pt x="13869" y="24740"/>
                  </a:cubicBezTo>
                  <a:cubicBezTo>
                    <a:pt x="13869" y="19203"/>
                    <a:pt x="12751" y="14860"/>
                    <a:pt x="10515" y="11723"/>
                  </a:cubicBezTo>
                  <a:cubicBezTo>
                    <a:pt x="8281" y="8572"/>
                    <a:pt x="4800" y="6998"/>
                    <a:pt x="89" y="6998"/>
                  </a:cubicBezTo>
                  <a:lnTo>
                    <a:pt x="0" y="7036"/>
                  </a:lnTo>
                  <a:lnTo>
                    <a:pt x="0" y="101"/>
                  </a:lnTo>
                  <a:lnTo>
                    <a:pt x="2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8" name="Shape 115">
              <a:extLst>
                <a:ext uri="{FF2B5EF4-FFF2-40B4-BE49-F238E27FC236}">
                  <a16:creationId xmlns:a16="http://schemas.microsoft.com/office/drawing/2014/main" id="{A9D09EAA-0759-4A5E-A1CC-92607A8F5C97}"/>
                </a:ext>
              </a:extLst>
            </p:cNvPr>
            <p:cNvSpPr/>
            <p:nvPr/>
          </p:nvSpPr>
          <p:spPr>
            <a:xfrm>
              <a:off x="650971" y="18359"/>
              <a:ext cx="37097" cy="48234"/>
            </a:xfrm>
            <a:custGeom>
              <a:avLst/>
              <a:gdLst/>
              <a:ahLst/>
              <a:cxnLst/>
              <a:rect l="0" t="0" r="0" b="0"/>
              <a:pathLst>
                <a:path w="37097" h="48234">
                  <a:moveTo>
                    <a:pt x="0" y="0"/>
                  </a:moveTo>
                  <a:lnTo>
                    <a:pt x="11430" y="0"/>
                  </a:lnTo>
                  <a:lnTo>
                    <a:pt x="11430" y="40348"/>
                  </a:lnTo>
                  <a:lnTo>
                    <a:pt x="37097" y="40348"/>
                  </a:lnTo>
                  <a:lnTo>
                    <a:pt x="37097" y="48234"/>
                  </a:lnTo>
                  <a:lnTo>
                    <a:pt x="0" y="482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9" name="Shape 38814">
              <a:extLst>
                <a:ext uri="{FF2B5EF4-FFF2-40B4-BE49-F238E27FC236}">
                  <a16:creationId xmlns:a16="http://schemas.microsoft.com/office/drawing/2014/main" id="{72B1BA47-FE90-4873-A3AA-59DCA5394C38}"/>
                </a:ext>
              </a:extLst>
            </p:cNvPr>
            <p:cNvSpPr/>
            <p:nvPr/>
          </p:nvSpPr>
          <p:spPr>
            <a:xfrm>
              <a:off x="696075" y="18364"/>
              <a:ext cx="10858" cy="48235"/>
            </a:xfrm>
            <a:custGeom>
              <a:avLst/>
              <a:gdLst/>
              <a:ahLst/>
              <a:cxnLst/>
              <a:rect l="0" t="0" r="0" b="0"/>
              <a:pathLst>
                <a:path w="10858" h="48235">
                  <a:moveTo>
                    <a:pt x="0" y="0"/>
                  </a:moveTo>
                  <a:lnTo>
                    <a:pt x="10858" y="0"/>
                  </a:lnTo>
                  <a:lnTo>
                    <a:pt x="10858" y="48235"/>
                  </a:lnTo>
                  <a:lnTo>
                    <a:pt x="0" y="4823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0" name="Shape 117">
              <a:extLst>
                <a:ext uri="{FF2B5EF4-FFF2-40B4-BE49-F238E27FC236}">
                  <a16:creationId xmlns:a16="http://schemas.microsoft.com/office/drawing/2014/main" id="{F1D9A1A6-96F3-494E-A92D-8885193B747F}"/>
                </a:ext>
              </a:extLst>
            </p:cNvPr>
            <p:cNvSpPr/>
            <p:nvPr/>
          </p:nvSpPr>
          <p:spPr>
            <a:xfrm>
              <a:off x="716994" y="17624"/>
              <a:ext cx="46952" cy="49708"/>
            </a:xfrm>
            <a:custGeom>
              <a:avLst/>
              <a:gdLst/>
              <a:ahLst/>
              <a:cxnLst/>
              <a:rect l="0" t="0" r="0" b="0"/>
              <a:pathLst>
                <a:path w="46952" h="49708">
                  <a:moveTo>
                    <a:pt x="24511" y="0"/>
                  </a:moveTo>
                  <a:cubicBezTo>
                    <a:pt x="30493" y="0"/>
                    <a:pt x="35471" y="1473"/>
                    <a:pt x="39446" y="4407"/>
                  </a:cubicBezTo>
                  <a:cubicBezTo>
                    <a:pt x="43421" y="7353"/>
                    <a:pt x="45923" y="11570"/>
                    <a:pt x="46952" y="17069"/>
                  </a:cubicBezTo>
                  <a:lnTo>
                    <a:pt x="36881" y="17907"/>
                  </a:lnTo>
                  <a:cubicBezTo>
                    <a:pt x="35027" y="10630"/>
                    <a:pt x="30937" y="6985"/>
                    <a:pt x="24600" y="6985"/>
                  </a:cubicBezTo>
                  <a:cubicBezTo>
                    <a:pt x="20536" y="6985"/>
                    <a:pt x="17387" y="8509"/>
                    <a:pt x="15125" y="11531"/>
                  </a:cubicBezTo>
                  <a:cubicBezTo>
                    <a:pt x="12878" y="14554"/>
                    <a:pt x="11747" y="18948"/>
                    <a:pt x="11747" y="24688"/>
                  </a:cubicBezTo>
                  <a:cubicBezTo>
                    <a:pt x="11747" y="30543"/>
                    <a:pt x="12954" y="34951"/>
                    <a:pt x="15380" y="37922"/>
                  </a:cubicBezTo>
                  <a:cubicBezTo>
                    <a:pt x="17780" y="40907"/>
                    <a:pt x="20980" y="42393"/>
                    <a:pt x="24955" y="42393"/>
                  </a:cubicBezTo>
                  <a:cubicBezTo>
                    <a:pt x="28130" y="42393"/>
                    <a:pt x="30849" y="41402"/>
                    <a:pt x="33083" y="39395"/>
                  </a:cubicBezTo>
                  <a:cubicBezTo>
                    <a:pt x="35319" y="37388"/>
                    <a:pt x="36588" y="35001"/>
                    <a:pt x="36881" y="32220"/>
                  </a:cubicBezTo>
                  <a:lnTo>
                    <a:pt x="46952" y="33109"/>
                  </a:lnTo>
                  <a:cubicBezTo>
                    <a:pt x="46304" y="37935"/>
                    <a:pt x="43967" y="41910"/>
                    <a:pt x="39954" y="45034"/>
                  </a:cubicBezTo>
                  <a:cubicBezTo>
                    <a:pt x="35928" y="48158"/>
                    <a:pt x="30658" y="49708"/>
                    <a:pt x="24117" y="49708"/>
                  </a:cubicBezTo>
                  <a:cubicBezTo>
                    <a:pt x="18618" y="49708"/>
                    <a:pt x="14148" y="48602"/>
                    <a:pt x="10719" y="46393"/>
                  </a:cubicBezTo>
                  <a:cubicBezTo>
                    <a:pt x="7289" y="44170"/>
                    <a:pt x="4635" y="41173"/>
                    <a:pt x="2781" y="37376"/>
                  </a:cubicBezTo>
                  <a:cubicBezTo>
                    <a:pt x="927" y="33591"/>
                    <a:pt x="0" y="29401"/>
                    <a:pt x="0" y="24841"/>
                  </a:cubicBezTo>
                  <a:cubicBezTo>
                    <a:pt x="0" y="17488"/>
                    <a:pt x="2184" y="11506"/>
                    <a:pt x="6541" y="6896"/>
                  </a:cubicBezTo>
                  <a:cubicBezTo>
                    <a:pt x="10896" y="2298"/>
                    <a:pt x="16891" y="0"/>
                    <a:pt x="2451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1" name="Shape 118">
              <a:extLst>
                <a:ext uri="{FF2B5EF4-FFF2-40B4-BE49-F238E27FC236}">
                  <a16:creationId xmlns:a16="http://schemas.microsoft.com/office/drawing/2014/main" id="{9556F112-0EB2-45D1-9F03-3487DDCCDFF2}"/>
                </a:ext>
              </a:extLst>
            </p:cNvPr>
            <p:cNvSpPr/>
            <p:nvPr/>
          </p:nvSpPr>
          <p:spPr>
            <a:xfrm>
              <a:off x="764744" y="18359"/>
              <a:ext cx="51588" cy="48234"/>
            </a:xfrm>
            <a:custGeom>
              <a:avLst/>
              <a:gdLst/>
              <a:ahLst/>
              <a:cxnLst/>
              <a:rect l="0" t="0" r="0" b="0"/>
              <a:pathLst>
                <a:path w="51588" h="48234">
                  <a:moveTo>
                    <a:pt x="0" y="0"/>
                  </a:moveTo>
                  <a:lnTo>
                    <a:pt x="13157" y="0"/>
                  </a:lnTo>
                  <a:lnTo>
                    <a:pt x="27483" y="19900"/>
                  </a:lnTo>
                  <a:lnTo>
                    <a:pt x="41161" y="0"/>
                  </a:lnTo>
                  <a:lnTo>
                    <a:pt x="51588" y="0"/>
                  </a:lnTo>
                  <a:lnTo>
                    <a:pt x="32068" y="27876"/>
                  </a:lnTo>
                  <a:lnTo>
                    <a:pt x="32068" y="48234"/>
                  </a:lnTo>
                  <a:lnTo>
                    <a:pt x="20549" y="48234"/>
                  </a:lnTo>
                  <a:lnTo>
                    <a:pt x="20549" y="278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2" name="Shape 38815">
              <a:extLst>
                <a:ext uri="{FF2B5EF4-FFF2-40B4-BE49-F238E27FC236}">
                  <a16:creationId xmlns:a16="http://schemas.microsoft.com/office/drawing/2014/main" id="{E6A8F40B-554A-493C-AF18-FDB760786787}"/>
                </a:ext>
              </a:extLst>
            </p:cNvPr>
            <p:cNvSpPr/>
            <p:nvPr/>
          </p:nvSpPr>
          <p:spPr>
            <a:xfrm>
              <a:off x="844347" y="18364"/>
              <a:ext cx="10858" cy="48235"/>
            </a:xfrm>
            <a:custGeom>
              <a:avLst/>
              <a:gdLst/>
              <a:ahLst/>
              <a:cxnLst/>
              <a:rect l="0" t="0" r="0" b="0"/>
              <a:pathLst>
                <a:path w="10858" h="48235">
                  <a:moveTo>
                    <a:pt x="0" y="0"/>
                  </a:moveTo>
                  <a:lnTo>
                    <a:pt x="10858" y="0"/>
                  </a:lnTo>
                  <a:lnTo>
                    <a:pt x="10858" y="48235"/>
                  </a:lnTo>
                  <a:lnTo>
                    <a:pt x="0" y="4823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3" name="Shape 120">
              <a:extLst>
                <a:ext uri="{FF2B5EF4-FFF2-40B4-BE49-F238E27FC236}">
                  <a16:creationId xmlns:a16="http://schemas.microsoft.com/office/drawing/2014/main" id="{C37F6A7D-1A5A-4285-B7FE-B725C389C42C}"/>
                </a:ext>
              </a:extLst>
            </p:cNvPr>
            <p:cNvSpPr/>
            <p:nvPr/>
          </p:nvSpPr>
          <p:spPr>
            <a:xfrm>
              <a:off x="868464" y="18359"/>
              <a:ext cx="45530" cy="48234"/>
            </a:xfrm>
            <a:custGeom>
              <a:avLst/>
              <a:gdLst/>
              <a:ahLst/>
              <a:cxnLst/>
              <a:rect l="0" t="0" r="0" b="0"/>
              <a:pathLst>
                <a:path w="45530" h="48234">
                  <a:moveTo>
                    <a:pt x="0" y="0"/>
                  </a:moveTo>
                  <a:lnTo>
                    <a:pt x="12015" y="0"/>
                  </a:lnTo>
                  <a:lnTo>
                    <a:pt x="33122" y="28410"/>
                  </a:lnTo>
                  <a:cubicBezTo>
                    <a:pt x="33300" y="28651"/>
                    <a:pt x="34582" y="30378"/>
                    <a:pt x="36957" y="33604"/>
                  </a:cubicBezTo>
                  <a:lnTo>
                    <a:pt x="36957" y="0"/>
                  </a:lnTo>
                  <a:lnTo>
                    <a:pt x="45530" y="0"/>
                  </a:lnTo>
                  <a:lnTo>
                    <a:pt x="45530" y="48234"/>
                  </a:lnTo>
                  <a:lnTo>
                    <a:pt x="34976" y="48234"/>
                  </a:lnTo>
                  <a:lnTo>
                    <a:pt x="12091" y="17424"/>
                  </a:lnTo>
                  <a:cubicBezTo>
                    <a:pt x="11748" y="16954"/>
                    <a:pt x="11164" y="16180"/>
                    <a:pt x="10376" y="15125"/>
                  </a:cubicBezTo>
                  <a:cubicBezTo>
                    <a:pt x="10020" y="14656"/>
                    <a:pt x="9475" y="13906"/>
                    <a:pt x="8738" y="12903"/>
                  </a:cubicBezTo>
                  <a:lnTo>
                    <a:pt x="8738" y="48234"/>
                  </a:lnTo>
                  <a:lnTo>
                    <a:pt x="0" y="482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4" name="Shape 121">
              <a:extLst>
                <a:ext uri="{FF2B5EF4-FFF2-40B4-BE49-F238E27FC236}">
                  <a16:creationId xmlns:a16="http://schemas.microsoft.com/office/drawing/2014/main" id="{8E69BFD0-A2F5-4CFC-8AA9-19366178506D}"/>
                </a:ext>
              </a:extLst>
            </p:cNvPr>
            <p:cNvSpPr/>
            <p:nvPr/>
          </p:nvSpPr>
          <p:spPr>
            <a:xfrm>
              <a:off x="920924" y="17617"/>
              <a:ext cx="48679" cy="49720"/>
            </a:xfrm>
            <a:custGeom>
              <a:avLst/>
              <a:gdLst/>
              <a:ahLst/>
              <a:cxnLst/>
              <a:rect l="0" t="0" r="0" b="0"/>
              <a:pathLst>
                <a:path w="48679" h="49720">
                  <a:moveTo>
                    <a:pt x="24562" y="0"/>
                  </a:moveTo>
                  <a:cubicBezTo>
                    <a:pt x="29743" y="0"/>
                    <a:pt x="34379" y="914"/>
                    <a:pt x="38443" y="2718"/>
                  </a:cubicBezTo>
                  <a:cubicBezTo>
                    <a:pt x="42532" y="4534"/>
                    <a:pt x="45123" y="7099"/>
                    <a:pt x="46241" y="10426"/>
                  </a:cubicBezTo>
                  <a:lnTo>
                    <a:pt x="35916" y="12471"/>
                  </a:lnTo>
                  <a:cubicBezTo>
                    <a:pt x="34328" y="8827"/>
                    <a:pt x="30607" y="6997"/>
                    <a:pt x="24778" y="6997"/>
                  </a:cubicBezTo>
                  <a:cubicBezTo>
                    <a:pt x="21399" y="6997"/>
                    <a:pt x="18809" y="7569"/>
                    <a:pt x="17031" y="8699"/>
                  </a:cubicBezTo>
                  <a:cubicBezTo>
                    <a:pt x="15253" y="9830"/>
                    <a:pt x="14351" y="11264"/>
                    <a:pt x="14351" y="13005"/>
                  </a:cubicBezTo>
                  <a:cubicBezTo>
                    <a:pt x="14351" y="15760"/>
                    <a:pt x="17158" y="17691"/>
                    <a:pt x="22746" y="18796"/>
                  </a:cubicBezTo>
                  <a:lnTo>
                    <a:pt x="32995" y="20853"/>
                  </a:lnTo>
                  <a:cubicBezTo>
                    <a:pt x="39205" y="22098"/>
                    <a:pt x="43370" y="23939"/>
                    <a:pt x="45491" y="26377"/>
                  </a:cubicBezTo>
                  <a:cubicBezTo>
                    <a:pt x="47613" y="28816"/>
                    <a:pt x="48679" y="31508"/>
                    <a:pt x="48679" y="34454"/>
                  </a:cubicBezTo>
                  <a:cubicBezTo>
                    <a:pt x="48679" y="39192"/>
                    <a:pt x="46444" y="42913"/>
                    <a:pt x="41987" y="45644"/>
                  </a:cubicBezTo>
                  <a:cubicBezTo>
                    <a:pt x="37529" y="48361"/>
                    <a:pt x="31750" y="49720"/>
                    <a:pt x="24650" y="49720"/>
                  </a:cubicBezTo>
                  <a:cubicBezTo>
                    <a:pt x="18669" y="49720"/>
                    <a:pt x="13436" y="48717"/>
                    <a:pt x="8954" y="46710"/>
                  </a:cubicBezTo>
                  <a:cubicBezTo>
                    <a:pt x="4458" y="44717"/>
                    <a:pt x="1474" y="41592"/>
                    <a:pt x="0" y="37350"/>
                  </a:cubicBezTo>
                  <a:lnTo>
                    <a:pt x="10554" y="35547"/>
                  </a:lnTo>
                  <a:cubicBezTo>
                    <a:pt x="11824" y="40335"/>
                    <a:pt x="16688" y="42722"/>
                    <a:pt x="25133" y="42722"/>
                  </a:cubicBezTo>
                  <a:cubicBezTo>
                    <a:pt x="28994" y="42722"/>
                    <a:pt x="31953" y="42113"/>
                    <a:pt x="34036" y="40881"/>
                  </a:cubicBezTo>
                  <a:cubicBezTo>
                    <a:pt x="36106" y="39662"/>
                    <a:pt x="37147" y="38138"/>
                    <a:pt x="37147" y="36322"/>
                  </a:cubicBezTo>
                  <a:cubicBezTo>
                    <a:pt x="37147" y="35013"/>
                    <a:pt x="36678" y="33782"/>
                    <a:pt x="35738" y="32664"/>
                  </a:cubicBezTo>
                  <a:cubicBezTo>
                    <a:pt x="34798" y="31547"/>
                    <a:pt x="32779" y="30670"/>
                    <a:pt x="29680" y="30035"/>
                  </a:cubicBezTo>
                  <a:lnTo>
                    <a:pt x="18161" y="27635"/>
                  </a:lnTo>
                  <a:cubicBezTo>
                    <a:pt x="14212" y="26809"/>
                    <a:pt x="11290" y="25870"/>
                    <a:pt x="9411" y="24828"/>
                  </a:cubicBezTo>
                  <a:cubicBezTo>
                    <a:pt x="7531" y="23775"/>
                    <a:pt x="6020" y="22301"/>
                    <a:pt x="4876" y="20396"/>
                  </a:cubicBezTo>
                  <a:cubicBezTo>
                    <a:pt x="3746" y="18478"/>
                    <a:pt x="3187" y="16446"/>
                    <a:pt x="3187" y="14274"/>
                  </a:cubicBezTo>
                  <a:cubicBezTo>
                    <a:pt x="3187" y="9969"/>
                    <a:pt x="5182" y="6502"/>
                    <a:pt x="9195" y="3911"/>
                  </a:cubicBezTo>
                  <a:cubicBezTo>
                    <a:pt x="13195" y="1308"/>
                    <a:pt x="18314" y="0"/>
                    <a:pt x="245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5" name="Shape 122">
              <a:extLst>
                <a:ext uri="{FF2B5EF4-FFF2-40B4-BE49-F238E27FC236}">
                  <a16:creationId xmlns:a16="http://schemas.microsoft.com/office/drawing/2014/main" id="{6D0FF5B0-8FD9-47C1-BA49-8C84F62BED84}"/>
                </a:ext>
              </a:extLst>
            </p:cNvPr>
            <p:cNvSpPr/>
            <p:nvPr/>
          </p:nvSpPr>
          <p:spPr>
            <a:xfrm>
              <a:off x="972291" y="18359"/>
              <a:ext cx="43739" cy="48234"/>
            </a:xfrm>
            <a:custGeom>
              <a:avLst/>
              <a:gdLst/>
              <a:ahLst/>
              <a:cxnLst/>
              <a:rect l="0" t="0" r="0" b="0"/>
              <a:pathLst>
                <a:path w="43739" h="48234">
                  <a:moveTo>
                    <a:pt x="0" y="0"/>
                  </a:moveTo>
                  <a:lnTo>
                    <a:pt x="43739" y="0"/>
                  </a:lnTo>
                  <a:lnTo>
                    <a:pt x="43739" y="7455"/>
                  </a:lnTo>
                  <a:lnTo>
                    <a:pt x="27699" y="7455"/>
                  </a:lnTo>
                  <a:lnTo>
                    <a:pt x="27699" y="48234"/>
                  </a:lnTo>
                  <a:lnTo>
                    <a:pt x="16040" y="48234"/>
                  </a:lnTo>
                  <a:lnTo>
                    <a:pt x="16040" y="7455"/>
                  </a:lnTo>
                  <a:lnTo>
                    <a:pt x="0" y="74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6" name="Shape 38816">
              <a:extLst>
                <a:ext uri="{FF2B5EF4-FFF2-40B4-BE49-F238E27FC236}">
                  <a16:creationId xmlns:a16="http://schemas.microsoft.com/office/drawing/2014/main" id="{7E7A8CF4-66D7-459B-A4F7-A742424B835F}"/>
                </a:ext>
              </a:extLst>
            </p:cNvPr>
            <p:cNvSpPr/>
            <p:nvPr/>
          </p:nvSpPr>
          <p:spPr>
            <a:xfrm>
              <a:off x="1022655" y="18364"/>
              <a:ext cx="10858" cy="48235"/>
            </a:xfrm>
            <a:custGeom>
              <a:avLst/>
              <a:gdLst/>
              <a:ahLst/>
              <a:cxnLst/>
              <a:rect l="0" t="0" r="0" b="0"/>
              <a:pathLst>
                <a:path w="10858" h="48235">
                  <a:moveTo>
                    <a:pt x="0" y="0"/>
                  </a:moveTo>
                  <a:lnTo>
                    <a:pt x="10858" y="0"/>
                  </a:lnTo>
                  <a:lnTo>
                    <a:pt x="10858" y="48235"/>
                  </a:lnTo>
                  <a:lnTo>
                    <a:pt x="0" y="4823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7" name="Shape 124">
              <a:extLst>
                <a:ext uri="{FF2B5EF4-FFF2-40B4-BE49-F238E27FC236}">
                  <a16:creationId xmlns:a16="http://schemas.microsoft.com/office/drawing/2014/main" id="{E85B32E8-918D-414F-A9B7-8F6EF88C552D}"/>
                </a:ext>
              </a:extLst>
            </p:cNvPr>
            <p:cNvSpPr/>
            <p:nvPr/>
          </p:nvSpPr>
          <p:spPr>
            <a:xfrm>
              <a:off x="1040140" y="18359"/>
              <a:ext cx="43739" cy="48234"/>
            </a:xfrm>
            <a:custGeom>
              <a:avLst/>
              <a:gdLst/>
              <a:ahLst/>
              <a:cxnLst/>
              <a:rect l="0" t="0" r="0" b="0"/>
              <a:pathLst>
                <a:path w="43739" h="48234">
                  <a:moveTo>
                    <a:pt x="0" y="0"/>
                  </a:moveTo>
                  <a:lnTo>
                    <a:pt x="43739" y="0"/>
                  </a:lnTo>
                  <a:lnTo>
                    <a:pt x="43739" y="7455"/>
                  </a:lnTo>
                  <a:lnTo>
                    <a:pt x="27699" y="7455"/>
                  </a:lnTo>
                  <a:lnTo>
                    <a:pt x="27699" y="48234"/>
                  </a:lnTo>
                  <a:lnTo>
                    <a:pt x="16040" y="48234"/>
                  </a:lnTo>
                  <a:lnTo>
                    <a:pt x="16040" y="7455"/>
                  </a:lnTo>
                  <a:lnTo>
                    <a:pt x="0" y="74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8" name="Shape 125">
              <a:extLst>
                <a:ext uri="{FF2B5EF4-FFF2-40B4-BE49-F238E27FC236}">
                  <a16:creationId xmlns:a16="http://schemas.microsoft.com/office/drawing/2014/main" id="{88FAE154-27D8-41F4-BB6C-CBBBD6E39D6D}"/>
                </a:ext>
              </a:extLst>
            </p:cNvPr>
            <p:cNvSpPr/>
            <p:nvPr/>
          </p:nvSpPr>
          <p:spPr>
            <a:xfrm>
              <a:off x="1089919" y="18360"/>
              <a:ext cx="41961" cy="48971"/>
            </a:xfrm>
            <a:custGeom>
              <a:avLst/>
              <a:gdLst/>
              <a:ahLst/>
              <a:cxnLst/>
              <a:rect l="0" t="0" r="0" b="0"/>
              <a:pathLst>
                <a:path w="41961" h="48971">
                  <a:moveTo>
                    <a:pt x="0" y="0"/>
                  </a:moveTo>
                  <a:lnTo>
                    <a:pt x="11087" y="0"/>
                  </a:lnTo>
                  <a:lnTo>
                    <a:pt x="11087" y="30988"/>
                  </a:lnTo>
                  <a:cubicBezTo>
                    <a:pt x="11087" y="35230"/>
                    <a:pt x="12192" y="38011"/>
                    <a:pt x="14427" y="39345"/>
                  </a:cubicBezTo>
                  <a:cubicBezTo>
                    <a:pt x="16650" y="40678"/>
                    <a:pt x="19228" y="41339"/>
                    <a:pt x="22175" y="41339"/>
                  </a:cubicBezTo>
                  <a:cubicBezTo>
                    <a:pt x="25553" y="41339"/>
                    <a:pt x="28270" y="40627"/>
                    <a:pt x="30302" y="39205"/>
                  </a:cubicBezTo>
                  <a:cubicBezTo>
                    <a:pt x="32334" y="37782"/>
                    <a:pt x="33351" y="35039"/>
                    <a:pt x="33351" y="30988"/>
                  </a:cubicBezTo>
                  <a:lnTo>
                    <a:pt x="33351" y="0"/>
                  </a:lnTo>
                  <a:lnTo>
                    <a:pt x="41961" y="0"/>
                  </a:lnTo>
                  <a:lnTo>
                    <a:pt x="41961" y="30988"/>
                  </a:lnTo>
                  <a:cubicBezTo>
                    <a:pt x="41961" y="35179"/>
                    <a:pt x="41377" y="38405"/>
                    <a:pt x="40196" y="40678"/>
                  </a:cubicBezTo>
                  <a:cubicBezTo>
                    <a:pt x="39015" y="42926"/>
                    <a:pt x="36741" y="44882"/>
                    <a:pt x="33375" y="46520"/>
                  </a:cubicBezTo>
                  <a:cubicBezTo>
                    <a:pt x="29997" y="48158"/>
                    <a:pt x="25883" y="48971"/>
                    <a:pt x="21031" y="48971"/>
                  </a:cubicBezTo>
                  <a:cubicBezTo>
                    <a:pt x="16104" y="48971"/>
                    <a:pt x="12065" y="48273"/>
                    <a:pt x="8903" y="46863"/>
                  </a:cubicBezTo>
                  <a:cubicBezTo>
                    <a:pt x="5741" y="45441"/>
                    <a:pt x="3467" y="43511"/>
                    <a:pt x="2070" y="41046"/>
                  </a:cubicBezTo>
                  <a:cubicBezTo>
                    <a:pt x="686" y="38583"/>
                    <a:pt x="0" y="35446"/>
                    <a:pt x="0" y="31623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9" name="Shape 126">
              <a:extLst>
                <a:ext uri="{FF2B5EF4-FFF2-40B4-BE49-F238E27FC236}">
                  <a16:creationId xmlns:a16="http://schemas.microsoft.com/office/drawing/2014/main" id="{73C55B28-FD5C-4DAE-BE28-7C2C864FA7CC}"/>
                </a:ext>
              </a:extLst>
            </p:cNvPr>
            <p:cNvSpPr/>
            <p:nvPr/>
          </p:nvSpPr>
          <p:spPr>
            <a:xfrm>
              <a:off x="1137666" y="18359"/>
              <a:ext cx="43739" cy="48234"/>
            </a:xfrm>
            <a:custGeom>
              <a:avLst/>
              <a:gdLst/>
              <a:ahLst/>
              <a:cxnLst/>
              <a:rect l="0" t="0" r="0" b="0"/>
              <a:pathLst>
                <a:path w="43739" h="48234">
                  <a:moveTo>
                    <a:pt x="0" y="0"/>
                  </a:moveTo>
                  <a:lnTo>
                    <a:pt x="43739" y="0"/>
                  </a:lnTo>
                  <a:lnTo>
                    <a:pt x="43739" y="7455"/>
                  </a:lnTo>
                  <a:lnTo>
                    <a:pt x="27699" y="7455"/>
                  </a:lnTo>
                  <a:lnTo>
                    <a:pt x="27699" y="48234"/>
                  </a:lnTo>
                  <a:lnTo>
                    <a:pt x="16040" y="48234"/>
                  </a:lnTo>
                  <a:lnTo>
                    <a:pt x="16040" y="7455"/>
                  </a:lnTo>
                  <a:lnTo>
                    <a:pt x="0" y="74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0" name="Shape 127">
              <a:extLst>
                <a:ext uri="{FF2B5EF4-FFF2-40B4-BE49-F238E27FC236}">
                  <a16:creationId xmlns:a16="http://schemas.microsoft.com/office/drawing/2014/main" id="{59C36618-43CA-434E-86C8-4BC587035399}"/>
                </a:ext>
              </a:extLst>
            </p:cNvPr>
            <p:cNvSpPr/>
            <p:nvPr/>
          </p:nvSpPr>
          <p:spPr>
            <a:xfrm>
              <a:off x="1188017" y="18359"/>
              <a:ext cx="39180" cy="48234"/>
            </a:xfrm>
            <a:custGeom>
              <a:avLst/>
              <a:gdLst/>
              <a:ahLst/>
              <a:cxnLst/>
              <a:rect l="0" t="0" r="0" b="0"/>
              <a:pathLst>
                <a:path w="39180" h="48234">
                  <a:moveTo>
                    <a:pt x="0" y="0"/>
                  </a:moveTo>
                  <a:lnTo>
                    <a:pt x="38786" y="0"/>
                  </a:lnTo>
                  <a:lnTo>
                    <a:pt x="38786" y="7176"/>
                  </a:lnTo>
                  <a:lnTo>
                    <a:pt x="10871" y="7176"/>
                  </a:lnTo>
                  <a:lnTo>
                    <a:pt x="10871" y="20244"/>
                  </a:lnTo>
                  <a:lnTo>
                    <a:pt x="33313" y="20244"/>
                  </a:lnTo>
                  <a:lnTo>
                    <a:pt x="33313" y="27241"/>
                  </a:lnTo>
                  <a:lnTo>
                    <a:pt x="10871" y="27241"/>
                  </a:lnTo>
                  <a:lnTo>
                    <a:pt x="10871" y="40741"/>
                  </a:lnTo>
                  <a:lnTo>
                    <a:pt x="39180" y="40741"/>
                  </a:lnTo>
                  <a:lnTo>
                    <a:pt x="39180" y="48234"/>
                  </a:lnTo>
                  <a:lnTo>
                    <a:pt x="0" y="482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1" name="Shape 128">
              <a:extLst>
                <a:ext uri="{FF2B5EF4-FFF2-40B4-BE49-F238E27FC236}">
                  <a16:creationId xmlns:a16="http://schemas.microsoft.com/office/drawing/2014/main" id="{1B8CD9B7-CAE1-46DA-B5B3-528A5C260A92}"/>
                </a:ext>
              </a:extLst>
            </p:cNvPr>
            <p:cNvSpPr/>
            <p:nvPr/>
          </p:nvSpPr>
          <p:spPr>
            <a:xfrm>
              <a:off x="1247521" y="122879"/>
              <a:ext cx="138900" cy="325679"/>
            </a:xfrm>
            <a:custGeom>
              <a:avLst/>
              <a:gdLst/>
              <a:ahLst/>
              <a:cxnLst/>
              <a:rect l="0" t="0" r="0" b="0"/>
              <a:pathLst>
                <a:path w="138900" h="325679">
                  <a:moveTo>
                    <a:pt x="0" y="0"/>
                  </a:moveTo>
                  <a:lnTo>
                    <a:pt x="138900" y="0"/>
                  </a:lnTo>
                  <a:lnTo>
                    <a:pt x="138900" y="8713"/>
                  </a:lnTo>
                  <a:cubicBezTo>
                    <a:pt x="112026" y="8713"/>
                    <a:pt x="94882" y="12992"/>
                    <a:pt x="94882" y="39662"/>
                  </a:cubicBezTo>
                  <a:lnTo>
                    <a:pt x="94882" y="286017"/>
                  </a:lnTo>
                  <a:cubicBezTo>
                    <a:pt x="94882" y="312610"/>
                    <a:pt x="112026" y="316967"/>
                    <a:pt x="138900" y="316967"/>
                  </a:cubicBezTo>
                  <a:lnTo>
                    <a:pt x="138900" y="325679"/>
                  </a:lnTo>
                  <a:lnTo>
                    <a:pt x="0" y="325679"/>
                  </a:lnTo>
                  <a:lnTo>
                    <a:pt x="0" y="316967"/>
                  </a:lnTo>
                  <a:cubicBezTo>
                    <a:pt x="26950" y="316967"/>
                    <a:pt x="44031" y="312610"/>
                    <a:pt x="44031" y="286017"/>
                  </a:cubicBezTo>
                  <a:lnTo>
                    <a:pt x="44031" y="39662"/>
                  </a:lnTo>
                  <a:cubicBezTo>
                    <a:pt x="44031" y="12992"/>
                    <a:pt x="26950" y="8713"/>
                    <a:pt x="0" y="8713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2E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2" name="Shape 129">
              <a:extLst>
                <a:ext uri="{FF2B5EF4-FFF2-40B4-BE49-F238E27FC236}">
                  <a16:creationId xmlns:a16="http://schemas.microsoft.com/office/drawing/2014/main" id="{F707BAB9-0FA4-414A-A29F-AEF47275E990}"/>
                </a:ext>
              </a:extLst>
            </p:cNvPr>
            <p:cNvSpPr/>
            <p:nvPr/>
          </p:nvSpPr>
          <p:spPr>
            <a:xfrm>
              <a:off x="1278345" y="0"/>
              <a:ext cx="84353" cy="85725"/>
            </a:xfrm>
            <a:custGeom>
              <a:avLst/>
              <a:gdLst/>
              <a:ahLst/>
              <a:cxnLst/>
              <a:rect l="0" t="0" r="0" b="0"/>
              <a:pathLst>
                <a:path w="84353" h="85725">
                  <a:moveTo>
                    <a:pt x="42176" y="0"/>
                  </a:moveTo>
                  <a:cubicBezTo>
                    <a:pt x="65506" y="0"/>
                    <a:pt x="84353" y="19228"/>
                    <a:pt x="84353" y="42863"/>
                  </a:cubicBezTo>
                  <a:cubicBezTo>
                    <a:pt x="84353" y="66573"/>
                    <a:pt x="65506" y="85725"/>
                    <a:pt x="42176" y="85725"/>
                  </a:cubicBezTo>
                  <a:cubicBezTo>
                    <a:pt x="18910" y="85725"/>
                    <a:pt x="0" y="66573"/>
                    <a:pt x="0" y="42863"/>
                  </a:cubicBezTo>
                  <a:cubicBezTo>
                    <a:pt x="0" y="19228"/>
                    <a:pt x="18910" y="0"/>
                    <a:pt x="421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2E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3" name="Shape 130">
              <a:extLst>
                <a:ext uri="{FF2B5EF4-FFF2-40B4-BE49-F238E27FC236}">
                  <a16:creationId xmlns:a16="http://schemas.microsoft.com/office/drawing/2014/main" id="{8CBDD2B4-0A2D-41CC-B7C8-937BF385F52F}"/>
                </a:ext>
              </a:extLst>
            </p:cNvPr>
            <p:cNvSpPr/>
            <p:nvPr/>
          </p:nvSpPr>
          <p:spPr>
            <a:xfrm>
              <a:off x="856323" y="128756"/>
              <a:ext cx="190684" cy="512187"/>
            </a:xfrm>
            <a:custGeom>
              <a:avLst/>
              <a:gdLst/>
              <a:ahLst/>
              <a:cxnLst/>
              <a:rect l="0" t="0" r="0" b="0"/>
              <a:pathLst>
                <a:path w="190684" h="512187">
                  <a:moveTo>
                    <a:pt x="190684" y="0"/>
                  </a:moveTo>
                  <a:lnTo>
                    <a:pt x="190684" y="18251"/>
                  </a:lnTo>
                  <a:lnTo>
                    <a:pt x="168399" y="22588"/>
                  </a:lnTo>
                  <a:cubicBezTo>
                    <a:pt x="143170" y="32753"/>
                    <a:pt x="116916" y="62083"/>
                    <a:pt x="116916" y="134083"/>
                  </a:cubicBezTo>
                  <a:lnTo>
                    <a:pt x="116916" y="187220"/>
                  </a:lnTo>
                  <a:cubicBezTo>
                    <a:pt x="116916" y="236615"/>
                    <a:pt x="125220" y="296404"/>
                    <a:pt x="170517" y="310580"/>
                  </a:cubicBezTo>
                  <a:lnTo>
                    <a:pt x="190684" y="313470"/>
                  </a:lnTo>
                  <a:lnTo>
                    <a:pt x="190684" y="324500"/>
                  </a:lnTo>
                  <a:lnTo>
                    <a:pt x="170019" y="322893"/>
                  </a:lnTo>
                  <a:cubicBezTo>
                    <a:pt x="148190" y="319077"/>
                    <a:pt x="131540" y="308818"/>
                    <a:pt x="120777" y="287816"/>
                  </a:cubicBezTo>
                  <a:lnTo>
                    <a:pt x="120777" y="283282"/>
                  </a:lnTo>
                  <a:lnTo>
                    <a:pt x="118847" y="283892"/>
                  </a:lnTo>
                  <a:cubicBezTo>
                    <a:pt x="119444" y="285251"/>
                    <a:pt x="120104" y="286534"/>
                    <a:pt x="120777" y="287816"/>
                  </a:cubicBezTo>
                  <a:lnTo>
                    <a:pt x="120777" y="512187"/>
                  </a:lnTo>
                  <a:lnTo>
                    <a:pt x="53658" y="512187"/>
                  </a:lnTo>
                  <a:lnTo>
                    <a:pt x="53658" y="21865"/>
                  </a:lnTo>
                  <a:lnTo>
                    <a:pt x="0" y="5635"/>
                  </a:lnTo>
                  <a:lnTo>
                    <a:pt x="118847" y="5635"/>
                  </a:lnTo>
                  <a:lnTo>
                    <a:pt x="118847" y="52955"/>
                  </a:lnTo>
                  <a:lnTo>
                    <a:pt x="120104" y="52955"/>
                  </a:lnTo>
                  <a:cubicBezTo>
                    <a:pt x="134486" y="22332"/>
                    <a:pt x="155684" y="6654"/>
                    <a:pt x="183167" y="729"/>
                  </a:cubicBezTo>
                  <a:lnTo>
                    <a:pt x="1906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2E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4" name="Shape 131">
              <a:extLst>
                <a:ext uri="{FF2B5EF4-FFF2-40B4-BE49-F238E27FC236}">
                  <a16:creationId xmlns:a16="http://schemas.microsoft.com/office/drawing/2014/main" id="{4F6387EC-7118-4688-AF0A-D40BB26FD566}"/>
                </a:ext>
              </a:extLst>
            </p:cNvPr>
            <p:cNvSpPr/>
            <p:nvPr/>
          </p:nvSpPr>
          <p:spPr>
            <a:xfrm>
              <a:off x="1047007" y="126619"/>
              <a:ext cx="142818" cy="326860"/>
            </a:xfrm>
            <a:custGeom>
              <a:avLst/>
              <a:gdLst/>
              <a:ahLst/>
              <a:cxnLst/>
              <a:rect l="0" t="0" r="0" b="0"/>
              <a:pathLst>
                <a:path w="142818" h="326860">
                  <a:moveTo>
                    <a:pt x="22041" y="0"/>
                  </a:moveTo>
                  <a:cubicBezTo>
                    <a:pt x="89745" y="0"/>
                    <a:pt x="142818" y="47320"/>
                    <a:pt x="142818" y="166713"/>
                  </a:cubicBezTo>
                  <a:cubicBezTo>
                    <a:pt x="142818" y="254864"/>
                    <a:pt x="103194" y="326263"/>
                    <a:pt x="2864" y="326860"/>
                  </a:cubicBezTo>
                  <a:lnTo>
                    <a:pt x="0" y="326637"/>
                  </a:lnTo>
                  <a:lnTo>
                    <a:pt x="0" y="315608"/>
                  </a:lnTo>
                  <a:lnTo>
                    <a:pt x="1594" y="315837"/>
                  </a:lnTo>
                  <a:cubicBezTo>
                    <a:pt x="53322" y="315837"/>
                    <a:pt x="73768" y="259461"/>
                    <a:pt x="73768" y="166713"/>
                  </a:cubicBezTo>
                  <a:cubicBezTo>
                    <a:pt x="73768" y="83617"/>
                    <a:pt x="61653" y="20079"/>
                    <a:pt x="1594" y="20079"/>
                  </a:cubicBezTo>
                  <a:lnTo>
                    <a:pt x="0" y="20389"/>
                  </a:lnTo>
                  <a:lnTo>
                    <a:pt x="0" y="2138"/>
                  </a:lnTo>
                  <a:lnTo>
                    <a:pt x="220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2E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5" name="Shape 132">
              <a:extLst>
                <a:ext uri="{FF2B5EF4-FFF2-40B4-BE49-F238E27FC236}">
                  <a16:creationId xmlns:a16="http://schemas.microsoft.com/office/drawing/2014/main" id="{B6EDEB05-9607-42F6-8498-F977246ED57C}"/>
                </a:ext>
              </a:extLst>
            </p:cNvPr>
            <p:cNvSpPr/>
            <p:nvPr/>
          </p:nvSpPr>
          <p:spPr>
            <a:xfrm>
              <a:off x="373272" y="133322"/>
              <a:ext cx="461277" cy="331165"/>
            </a:xfrm>
            <a:custGeom>
              <a:avLst/>
              <a:gdLst/>
              <a:ahLst/>
              <a:cxnLst/>
              <a:rect l="0" t="0" r="0" b="0"/>
              <a:pathLst>
                <a:path w="461277" h="331165">
                  <a:moveTo>
                    <a:pt x="271323" y="0"/>
                  </a:moveTo>
                  <a:cubicBezTo>
                    <a:pt x="309893" y="0"/>
                    <a:pt x="313855" y="40221"/>
                    <a:pt x="304432" y="64643"/>
                  </a:cubicBezTo>
                  <a:cubicBezTo>
                    <a:pt x="336715" y="31534"/>
                    <a:pt x="369062" y="0"/>
                    <a:pt x="407721" y="0"/>
                  </a:cubicBezTo>
                  <a:cubicBezTo>
                    <a:pt x="442405" y="0"/>
                    <a:pt x="461277" y="39408"/>
                    <a:pt x="448691" y="65469"/>
                  </a:cubicBezTo>
                  <a:lnTo>
                    <a:pt x="350863" y="271234"/>
                  </a:lnTo>
                  <a:cubicBezTo>
                    <a:pt x="342252" y="289369"/>
                    <a:pt x="348539" y="314604"/>
                    <a:pt x="370649" y="314604"/>
                  </a:cubicBezTo>
                  <a:cubicBezTo>
                    <a:pt x="397459" y="314604"/>
                    <a:pt x="408470" y="297231"/>
                    <a:pt x="427419" y="278346"/>
                  </a:cubicBezTo>
                  <a:lnTo>
                    <a:pt x="433718" y="284645"/>
                  </a:lnTo>
                  <a:cubicBezTo>
                    <a:pt x="411620" y="310642"/>
                    <a:pt x="388772" y="331165"/>
                    <a:pt x="359549" y="331165"/>
                  </a:cubicBezTo>
                  <a:cubicBezTo>
                    <a:pt x="320980" y="331165"/>
                    <a:pt x="296482" y="295656"/>
                    <a:pt x="309143" y="265697"/>
                  </a:cubicBezTo>
                  <a:lnTo>
                    <a:pt x="399034" y="56782"/>
                  </a:lnTo>
                  <a:cubicBezTo>
                    <a:pt x="404571" y="44120"/>
                    <a:pt x="397459" y="19698"/>
                    <a:pt x="384048" y="19698"/>
                  </a:cubicBezTo>
                  <a:cubicBezTo>
                    <a:pt x="343002" y="19698"/>
                    <a:pt x="290195" y="125387"/>
                    <a:pt x="271323" y="157670"/>
                  </a:cubicBezTo>
                  <a:lnTo>
                    <a:pt x="174308" y="326441"/>
                  </a:lnTo>
                  <a:lnTo>
                    <a:pt x="149822" y="326441"/>
                  </a:lnTo>
                  <a:lnTo>
                    <a:pt x="261062" y="47346"/>
                  </a:lnTo>
                  <a:cubicBezTo>
                    <a:pt x="265773" y="36258"/>
                    <a:pt x="261810" y="19698"/>
                    <a:pt x="247650" y="19698"/>
                  </a:cubicBezTo>
                  <a:cubicBezTo>
                    <a:pt x="211315" y="19698"/>
                    <a:pt x="150647" y="122999"/>
                    <a:pt x="132512" y="156108"/>
                  </a:cubicBezTo>
                  <a:lnTo>
                    <a:pt x="39484" y="326441"/>
                  </a:lnTo>
                  <a:lnTo>
                    <a:pt x="0" y="326441"/>
                  </a:lnTo>
                  <a:lnTo>
                    <a:pt x="113564" y="60744"/>
                  </a:lnTo>
                  <a:cubicBezTo>
                    <a:pt x="120676" y="44120"/>
                    <a:pt x="111239" y="18948"/>
                    <a:pt x="93040" y="18948"/>
                  </a:cubicBezTo>
                  <a:cubicBezTo>
                    <a:pt x="67869" y="18948"/>
                    <a:pt x="45771" y="42545"/>
                    <a:pt x="35509" y="63818"/>
                  </a:cubicBezTo>
                  <a:lnTo>
                    <a:pt x="29972" y="57531"/>
                  </a:lnTo>
                  <a:cubicBezTo>
                    <a:pt x="44945" y="25247"/>
                    <a:pt x="79705" y="1575"/>
                    <a:pt x="114389" y="1575"/>
                  </a:cubicBezTo>
                  <a:cubicBezTo>
                    <a:pt x="150647" y="1575"/>
                    <a:pt x="177457" y="29134"/>
                    <a:pt x="174308" y="66218"/>
                  </a:cubicBezTo>
                  <a:cubicBezTo>
                    <a:pt x="199479" y="34684"/>
                    <a:pt x="230264" y="0"/>
                    <a:pt x="27132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2E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6" name="Shape 133">
              <a:extLst>
                <a:ext uri="{FF2B5EF4-FFF2-40B4-BE49-F238E27FC236}">
                  <a16:creationId xmlns:a16="http://schemas.microsoft.com/office/drawing/2014/main" id="{F4EA8470-D9F9-46E0-B6B3-A776A581302F}"/>
                </a:ext>
              </a:extLst>
            </p:cNvPr>
            <p:cNvSpPr/>
            <p:nvPr/>
          </p:nvSpPr>
          <p:spPr>
            <a:xfrm>
              <a:off x="204748" y="118157"/>
              <a:ext cx="138227" cy="357632"/>
            </a:xfrm>
            <a:custGeom>
              <a:avLst/>
              <a:gdLst/>
              <a:ahLst/>
              <a:cxnLst/>
              <a:rect l="0" t="0" r="0" b="0"/>
              <a:pathLst>
                <a:path w="138227" h="357632">
                  <a:moveTo>
                    <a:pt x="14593" y="0"/>
                  </a:moveTo>
                  <a:lnTo>
                    <a:pt x="138227" y="112802"/>
                  </a:lnTo>
                  <a:lnTo>
                    <a:pt x="0" y="357632"/>
                  </a:lnTo>
                  <a:lnTo>
                    <a:pt x="57315" y="110490"/>
                  </a:lnTo>
                  <a:lnTo>
                    <a:pt x="145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7" name="Shape 134">
              <a:extLst>
                <a:ext uri="{FF2B5EF4-FFF2-40B4-BE49-F238E27FC236}">
                  <a16:creationId xmlns:a16="http://schemas.microsoft.com/office/drawing/2014/main" id="{8C2A81C4-AB9F-42A1-AB7A-A6077FC125CF}"/>
                </a:ext>
              </a:extLst>
            </p:cNvPr>
            <p:cNvSpPr/>
            <p:nvPr/>
          </p:nvSpPr>
          <p:spPr>
            <a:xfrm>
              <a:off x="0" y="117797"/>
              <a:ext cx="219339" cy="227559"/>
            </a:xfrm>
            <a:custGeom>
              <a:avLst/>
              <a:gdLst/>
              <a:ahLst/>
              <a:cxnLst/>
              <a:rect l="0" t="0" r="0" b="0"/>
              <a:pathLst>
                <a:path w="219339" h="227559">
                  <a:moveTo>
                    <a:pt x="219339" y="0"/>
                  </a:moveTo>
                  <a:lnTo>
                    <a:pt x="187246" y="227559"/>
                  </a:lnTo>
                  <a:lnTo>
                    <a:pt x="0" y="218948"/>
                  </a:lnTo>
                  <a:lnTo>
                    <a:pt x="0" y="218947"/>
                  </a:lnTo>
                  <a:lnTo>
                    <a:pt x="150086" y="179184"/>
                  </a:lnTo>
                  <a:lnTo>
                    <a:pt x="2193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8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8" name="Rectangle 135">
              <a:extLst>
                <a:ext uri="{FF2B5EF4-FFF2-40B4-BE49-F238E27FC236}">
                  <a16:creationId xmlns:a16="http://schemas.microsoft.com/office/drawing/2014/main" id="{1BE8F71E-1D80-4847-B128-DE960B8945D6}"/>
                </a:ext>
              </a:extLst>
            </p:cNvPr>
            <p:cNvSpPr/>
            <p:nvPr/>
          </p:nvSpPr>
          <p:spPr>
            <a:xfrm>
              <a:off x="96774" y="522388"/>
              <a:ext cx="1779442" cy="1657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 b="1" dirty="0">
                  <a:solidFill>
                    <a:srgbClr val="2A2E63"/>
                  </a:solidFill>
                  <a:effectLst/>
                  <a:latin typeface="Perpetua Titling MT" panose="02020502060505020804" pitchFamily="18" charset="0"/>
                  <a:ea typeface="Perpetua Titling MT" panose="02020502060505020804" pitchFamily="18" charset="0"/>
                  <a:cs typeface="Perpetua Titling MT" panose="02020502060505020804" pitchFamily="18" charset="0"/>
                </a:rPr>
                <a:t>EUROPE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Shape 136">
              <a:extLst>
                <a:ext uri="{FF2B5EF4-FFF2-40B4-BE49-F238E27FC236}">
                  <a16:creationId xmlns:a16="http://schemas.microsoft.com/office/drawing/2014/main" id="{DAEED9BC-E6BB-40A9-943E-D9A20080C120}"/>
                </a:ext>
              </a:extLst>
            </p:cNvPr>
            <p:cNvSpPr/>
            <p:nvPr/>
          </p:nvSpPr>
          <p:spPr>
            <a:xfrm>
              <a:off x="909978" y="521484"/>
              <a:ext cx="61976" cy="97028"/>
            </a:xfrm>
            <a:custGeom>
              <a:avLst/>
              <a:gdLst/>
              <a:ahLst/>
              <a:cxnLst/>
              <a:rect l="0" t="0" r="0" b="0"/>
              <a:pathLst>
                <a:path w="61976" h="97028">
                  <a:moveTo>
                    <a:pt x="0" y="0"/>
                  </a:moveTo>
                  <a:cubicBezTo>
                    <a:pt x="9792" y="0"/>
                    <a:pt x="18517" y="1295"/>
                    <a:pt x="26188" y="3810"/>
                  </a:cubicBezTo>
                  <a:cubicBezTo>
                    <a:pt x="33846" y="6338"/>
                    <a:pt x="40361" y="9830"/>
                    <a:pt x="45720" y="14300"/>
                  </a:cubicBezTo>
                  <a:cubicBezTo>
                    <a:pt x="51067" y="18783"/>
                    <a:pt x="55118" y="23965"/>
                    <a:pt x="57862" y="29832"/>
                  </a:cubicBezTo>
                  <a:cubicBezTo>
                    <a:pt x="60605" y="35713"/>
                    <a:pt x="61976" y="41961"/>
                    <a:pt x="61976" y="48590"/>
                  </a:cubicBezTo>
                  <a:cubicBezTo>
                    <a:pt x="61976" y="55169"/>
                    <a:pt x="60643" y="61366"/>
                    <a:pt x="57976" y="67183"/>
                  </a:cubicBezTo>
                  <a:cubicBezTo>
                    <a:pt x="55321" y="72987"/>
                    <a:pt x="51410" y="78130"/>
                    <a:pt x="46241" y="82614"/>
                  </a:cubicBezTo>
                  <a:cubicBezTo>
                    <a:pt x="41072" y="87084"/>
                    <a:pt x="34582" y="90615"/>
                    <a:pt x="26746" y="93205"/>
                  </a:cubicBezTo>
                  <a:cubicBezTo>
                    <a:pt x="18924" y="95783"/>
                    <a:pt x="10071" y="97028"/>
                    <a:pt x="165" y="97028"/>
                  </a:cubicBezTo>
                  <a:cubicBezTo>
                    <a:pt x="115" y="97028"/>
                    <a:pt x="51" y="97015"/>
                    <a:pt x="0" y="97015"/>
                  </a:cubicBezTo>
                  <a:lnTo>
                    <a:pt x="0" y="91757"/>
                  </a:lnTo>
                  <a:cubicBezTo>
                    <a:pt x="115" y="91757"/>
                    <a:pt x="204" y="91783"/>
                    <a:pt x="318" y="91783"/>
                  </a:cubicBezTo>
                  <a:cubicBezTo>
                    <a:pt x="14580" y="91783"/>
                    <a:pt x="23711" y="87185"/>
                    <a:pt x="27725" y="77991"/>
                  </a:cubicBezTo>
                  <a:cubicBezTo>
                    <a:pt x="31725" y="68808"/>
                    <a:pt x="33731" y="59436"/>
                    <a:pt x="33731" y="49885"/>
                  </a:cubicBezTo>
                  <a:cubicBezTo>
                    <a:pt x="33731" y="42431"/>
                    <a:pt x="32919" y="35458"/>
                    <a:pt x="31306" y="28969"/>
                  </a:cubicBezTo>
                  <a:cubicBezTo>
                    <a:pt x="29693" y="22466"/>
                    <a:pt x="26404" y="16904"/>
                    <a:pt x="21425" y="12268"/>
                  </a:cubicBezTo>
                  <a:cubicBezTo>
                    <a:pt x="16447" y="7645"/>
                    <a:pt x="9373" y="5270"/>
                    <a:pt x="292" y="5270"/>
                  </a:cubicBezTo>
                  <a:cubicBezTo>
                    <a:pt x="178" y="5270"/>
                    <a:pt x="115" y="5283"/>
                    <a:pt x="0" y="5283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80" name="Group 207416">
            <a:extLst>
              <a:ext uri="{FF2B5EF4-FFF2-40B4-BE49-F238E27FC236}">
                <a16:creationId xmlns:a16="http://schemas.microsoft.com/office/drawing/2014/main" id="{568472CD-A111-4E30-8434-A4806569EE17}"/>
              </a:ext>
            </a:extLst>
          </p:cNvPr>
          <p:cNvGrpSpPr/>
          <p:nvPr/>
        </p:nvGrpSpPr>
        <p:grpSpPr>
          <a:xfrm>
            <a:off x="2274294" y="3838960"/>
            <a:ext cx="2125401" cy="1056817"/>
            <a:chOff x="0" y="0"/>
            <a:chExt cx="4709160" cy="2959608"/>
          </a:xfrm>
        </p:grpSpPr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3AF386C1-A1A4-4132-BD54-A676CF500343}"/>
                </a:ext>
              </a:extLst>
            </p:cNvPr>
            <p:cNvSpPr/>
            <p:nvPr/>
          </p:nvSpPr>
          <p:spPr>
            <a:xfrm>
              <a:off x="715061" y="358729"/>
              <a:ext cx="33000" cy="1799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dirty="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7">
              <a:extLst>
                <a:ext uri="{FF2B5EF4-FFF2-40B4-BE49-F238E27FC236}">
                  <a16:creationId xmlns:a16="http://schemas.microsoft.com/office/drawing/2014/main" id="{8D6EECCE-1A29-49B4-B7F9-5BC119FA1D55}"/>
                </a:ext>
              </a:extLst>
            </p:cNvPr>
            <p:cNvSpPr/>
            <p:nvPr/>
          </p:nvSpPr>
          <p:spPr>
            <a:xfrm>
              <a:off x="3777361" y="358729"/>
              <a:ext cx="33000" cy="1799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dirty="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3" name="Picture 286684">
              <a:extLst>
                <a:ext uri="{FF2B5EF4-FFF2-40B4-BE49-F238E27FC236}">
                  <a16:creationId xmlns:a16="http://schemas.microsoft.com/office/drawing/2014/main" id="{49D5EFD7-15C9-4257-AC39-CBB421F6B6F1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709160" cy="2959608"/>
            </a:xfrm>
            <a:prstGeom prst="rect">
              <a:avLst/>
            </a:prstGeom>
          </p:spPr>
        </p:pic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376DFEDB-B4A8-455E-8104-ABF1277F16EC}"/>
                </a:ext>
              </a:extLst>
            </p:cNvPr>
            <p:cNvSpPr/>
            <p:nvPr/>
          </p:nvSpPr>
          <p:spPr>
            <a:xfrm>
              <a:off x="719633" y="81541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15">
              <a:extLst>
                <a:ext uri="{FF2B5EF4-FFF2-40B4-BE49-F238E27FC236}">
                  <a16:creationId xmlns:a16="http://schemas.microsoft.com/office/drawing/2014/main" id="{8DE52A48-A344-4296-9715-DA6114FA4A29}"/>
                </a:ext>
              </a:extLst>
            </p:cNvPr>
            <p:cNvSpPr/>
            <p:nvPr/>
          </p:nvSpPr>
          <p:spPr>
            <a:xfrm>
              <a:off x="2548763" y="796690"/>
              <a:ext cx="40881" cy="2229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6" name="Google Shape;165;p24">
            <a:extLst>
              <a:ext uri="{FF2B5EF4-FFF2-40B4-BE49-F238E27FC236}">
                <a16:creationId xmlns:a16="http://schemas.microsoft.com/office/drawing/2014/main" id="{C93C5FA6-EE3C-4F61-8B93-011868B13F9A}"/>
              </a:ext>
            </a:extLst>
          </p:cNvPr>
          <p:cNvSpPr txBox="1">
            <a:spLocks/>
          </p:cNvSpPr>
          <p:nvPr/>
        </p:nvSpPr>
        <p:spPr>
          <a:xfrm>
            <a:off x="5309040" y="3853757"/>
            <a:ext cx="3791378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0" indent="0"/>
            <a:r>
              <a:rPr lang="en-GB" sz="1600" b="1" dirty="0"/>
              <a:t>Centre for Economic Strategy</a:t>
            </a:r>
            <a:endParaRPr lang="en-GB" sz="1600" dirty="0"/>
          </a:p>
        </p:txBody>
      </p:sp>
      <p:sp>
        <p:nvSpPr>
          <p:cNvPr id="87" name="Google Shape;164;p24">
            <a:extLst>
              <a:ext uri="{FF2B5EF4-FFF2-40B4-BE49-F238E27FC236}">
                <a16:creationId xmlns:a16="http://schemas.microsoft.com/office/drawing/2014/main" id="{5D831748-5421-4323-A8FB-C6D99B71B60C}"/>
              </a:ext>
            </a:extLst>
          </p:cNvPr>
          <p:cNvSpPr txBox="1">
            <a:spLocks/>
          </p:cNvSpPr>
          <p:nvPr/>
        </p:nvSpPr>
        <p:spPr>
          <a:xfrm>
            <a:off x="6791438" y="4249826"/>
            <a:ext cx="22938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2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en-GB" dirty="0"/>
              <a:t>https://ces.org.ua/en//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tacts and information for Ukrainian refugees in Moldova, Romania and  Poland - AFEW">
            <a:extLst>
              <a:ext uri="{FF2B5EF4-FFF2-40B4-BE49-F238E27FC236}">
                <a16:creationId xmlns:a16="http://schemas.microsoft.com/office/drawing/2014/main" id="{3CA5E3F4-5DCA-4317-B408-1C36CCDE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04" y="49619"/>
            <a:ext cx="4457465" cy="25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" name="Google Shape;405;p32"/>
          <p:cNvSpPr/>
          <p:nvPr/>
        </p:nvSpPr>
        <p:spPr>
          <a:xfrm>
            <a:off x="-32904" y="2553241"/>
            <a:ext cx="1404291" cy="2590257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xfrm>
            <a:off x="4614100" y="2472866"/>
            <a:ext cx="3816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REFUGEES FROM UKRAINE: </a:t>
            </a:r>
            <a:br>
              <a:rPr lang="en-US" sz="2800" dirty="0"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PUTTING THE NUMBERS IN PERSPECTIVE</a:t>
            </a:r>
            <a:endParaRPr lang="ru-RU" sz="2800" dirty="0">
              <a:effectLst/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8" name="Google Shape;408;p32"/>
          <p:cNvSpPr txBox="1">
            <a:spLocks noGrp="1"/>
          </p:cNvSpPr>
          <p:nvPr>
            <p:ph type="title" idx="2"/>
          </p:nvPr>
        </p:nvSpPr>
        <p:spPr>
          <a:xfrm>
            <a:off x="2198025" y="2553241"/>
            <a:ext cx="2452500" cy="12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09" name="Google Shape;409;p32"/>
          <p:cNvSpPr/>
          <p:nvPr/>
        </p:nvSpPr>
        <p:spPr>
          <a:xfrm>
            <a:off x="2368225" y="3999675"/>
            <a:ext cx="22347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3483CD-377B-477D-B31B-DC3EA0BAE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Google Shape;405;p32">
            <a:extLst>
              <a:ext uri="{FF2B5EF4-FFF2-40B4-BE49-F238E27FC236}">
                <a16:creationId xmlns:a16="http://schemas.microsoft.com/office/drawing/2014/main" id="{00B0BA43-1514-4313-B39B-806422D3ED28}"/>
              </a:ext>
            </a:extLst>
          </p:cNvPr>
          <p:cNvSpPr/>
          <p:nvPr/>
        </p:nvSpPr>
        <p:spPr>
          <a:xfrm>
            <a:off x="-35715" y="0"/>
            <a:ext cx="4460276" cy="2553241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95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 txBox="1">
            <a:spLocks noGrp="1"/>
          </p:cNvSpPr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PEOPLE FORCED TO FLEE</a:t>
            </a:r>
            <a:endParaRPr dirty="0"/>
          </a:p>
        </p:txBody>
      </p:sp>
      <p:sp>
        <p:nvSpPr>
          <p:cNvPr id="372" name="Google Shape;372;p31"/>
          <p:cNvSpPr txBox="1"/>
          <p:nvPr/>
        </p:nvSpPr>
        <p:spPr>
          <a:xfrm>
            <a:off x="4373696" y="337283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Refugees from Ukraine recorded in Europe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(as of Mar 2024)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>
            <a:off x="4373696" y="1054498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Refugees from Ukraine recorded beyond Europe (as of Mar 2024)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4373696" y="1786831"/>
            <a:ext cx="3744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Refugees from Ukraine recorded globally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(as of Mar 2024)</a:t>
            </a:r>
            <a:endParaRPr sz="12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31"/>
          <p:cNvSpPr txBox="1"/>
          <p:nvPr/>
        </p:nvSpPr>
        <p:spPr>
          <a:xfrm>
            <a:off x="1999635" y="959251"/>
            <a:ext cx="13608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503,100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2200025" y="314900"/>
            <a:ext cx="13608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5,982,900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1"/>
          <p:cNvSpPr txBox="1"/>
          <p:nvPr/>
        </p:nvSpPr>
        <p:spPr>
          <a:xfrm>
            <a:off x="2200025" y="1685725"/>
            <a:ext cx="13608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6,486,000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00BCCC-3F4D-4365-9E34-35DFB459CC69}"/>
              </a:ext>
            </a:extLst>
          </p:cNvPr>
          <p:cNvSpPr/>
          <p:nvPr/>
        </p:nvSpPr>
        <p:spPr>
          <a:xfrm>
            <a:off x="3560826" y="2387489"/>
            <a:ext cx="5565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80828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details: UNHCR Operational Data Portal </a:t>
            </a:r>
            <a:r>
              <a:rPr lang="en-US" sz="1200" i="1" u="sng" dirty="0">
                <a:solidFill>
                  <a:srgbClr val="0071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Ukraine Refugee Situation</a:t>
            </a:r>
            <a:endParaRPr lang="ru-RU" sz="1200" i="1" dirty="0"/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D3FC8910-C79E-458D-87CD-E63A10FFBB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00025" y="2664488"/>
            <a:ext cx="6926294" cy="25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0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krainian refugees - New Eastern Europe">
            <a:extLst>
              <a:ext uri="{FF2B5EF4-FFF2-40B4-BE49-F238E27FC236}">
                <a16:creationId xmlns:a16="http://schemas.microsoft.com/office/drawing/2014/main" id="{4E7954A5-1B3E-464D-9B82-5373DE51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" name="Google Shape;488;p36"/>
          <p:cNvSpPr/>
          <p:nvPr/>
        </p:nvSpPr>
        <p:spPr>
          <a:xfrm>
            <a:off x="0" y="-42300"/>
            <a:ext cx="9188400" cy="5185800"/>
          </a:xfrm>
          <a:prstGeom prst="rect">
            <a:avLst/>
          </a:prstGeom>
          <a:solidFill>
            <a:srgbClr val="073763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9" name="Google Shape;489;p36"/>
          <p:cNvSpPr txBox="1">
            <a:spLocks noGrp="1"/>
          </p:cNvSpPr>
          <p:nvPr>
            <p:ph type="title"/>
          </p:nvPr>
        </p:nvSpPr>
        <p:spPr>
          <a:xfrm>
            <a:off x="899208" y="12966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5,982,900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618600" y="3485800"/>
            <a:ext cx="15813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600" dirty="0"/>
              <a:t>The distribution of refugees has changed significantly over the past year</a:t>
            </a:r>
            <a:endParaRPr sz="1600" dirty="0"/>
          </a:p>
        </p:txBody>
      </p:sp>
      <p:grpSp>
        <p:nvGrpSpPr>
          <p:cNvPr id="66" name="Group 208055">
            <a:extLst>
              <a:ext uri="{FF2B5EF4-FFF2-40B4-BE49-F238E27FC236}">
                <a16:creationId xmlns:a16="http://schemas.microsoft.com/office/drawing/2014/main" id="{5B4E79E6-B0D6-42A3-BC07-1E18263B1C13}"/>
              </a:ext>
            </a:extLst>
          </p:cNvPr>
          <p:cNvGrpSpPr/>
          <p:nvPr/>
        </p:nvGrpSpPr>
        <p:grpSpPr>
          <a:xfrm>
            <a:off x="2402006" y="495777"/>
            <a:ext cx="6123394" cy="3830563"/>
            <a:chOff x="0" y="0"/>
            <a:chExt cx="6100001" cy="3350195"/>
          </a:xfrm>
        </p:grpSpPr>
        <p:sp>
          <p:nvSpPr>
            <p:cNvPr id="67" name="Rectangle 1680">
              <a:extLst>
                <a:ext uri="{FF2B5EF4-FFF2-40B4-BE49-F238E27FC236}">
                  <a16:creationId xmlns:a16="http://schemas.microsoft.com/office/drawing/2014/main" id="{BED379AE-C70C-4CD5-9BE6-D9934185FD45}"/>
                </a:ext>
              </a:extLst>
            </p:cNvPr>
            <p:cNvSpPr/>
            <p:nvPr/>
          </p:nvSpPr>
          <p:spPr>
            <a:xfrm>
              <a:off x="6059120" y="2879745"/>
              <a:ext cx="40881" cy="2229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Rectangle 1681">
              <a:extLst>
                <a:ext uri="{FF2B5EF4-FFF2-40B4-BE49-F238E27FC236}">
                  <a16:creationId xmlns:a16="http://schemas.microsoft.com/office/drawing/2014/main" id="{A6CB8CB4-23DA-4966-B65D-9A1502960250}"/>
                </a:ext>
              </a:extLst>
            </p:cNvPr>
            <p:cNvSpPr/>
            <p:nvPr/>
          </p:nvSpPr>
          <p:spPr>
            <a:xfrm>
              <a:off x="0" y="3170256"/>
              <a:ext cx="1094442" cy="1799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dirty="0" err="1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</a:t>
              </a: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ru-RU" sz="800" spc="15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</a:t>
              </a:r>
              <a:r>
                <a:rPr lang="ru-RU" sz="800" spc="15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1682">
              <a:extLst>
                <a:ext uri="{FF2B5EF4-FFF2-40B4-BE49-F238E27FC236}">
                  <a16:creationId xmlns:a16="http://schemas.microsoft.com/office/drawing/2014/main" id="{2A56691D-4072-40D6-8711-D1193D414B82}"/>
                </a:ext>
              </a:extLst>
            </p:cNvPr>
            <p:cNvSpPr/>
            <p:nvPr/>
          </p:nvSpPr>
          <p:spPr>
            <a:xfrm>
              <a:off x="822909" y="3170256"/>
              <a:ext cx="1170899" cy="1799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Service</a:t>
              </a:r>
              <a:r>
                <a:rPr lang="ru-RU" sz="800" spc="15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Statistics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1683">
              <a:extLst>
                <a:ext uri="{FF2B5EF4-FFF2-40B4-BE49-F238E27FC236}">
                  <a16:creationId xmlns:a16="http://schemas.microsoft.com/office/drawing/2014/main" id="{C49DCB59-4245-4DBD-93B7-6B0033C619A4}"/>
                </a:ext>
              </a:extLst>
            </p:cNvPr>
            <p:cNvSpPr/>
            <p:nvPr/>
          </p:nvSpPr>
          <p:spPr>
            <a:xfrm>
              <a:off x="1704162" y="3171742"/>
              <a:ext cx="45375" cy="11279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5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684">
              <a:extLst>
                <a:ext uri="{FF2B5EF4-FFF2-40B4-BE49-F238E27FC236}">
                  <a16:creationId xmlns:a16="http://schemas.microsoft.com/office/drawing/2014/main" id="{FB76613D-AEF1-4D90-9858-92FA3EC677AF}"/>
                </a:ext>
              </a:extLst>
            </p:cNvPr>
            <p:cNvSpPr/>
            <p:nvPr/>
          </p:nvSpPr>
          <p:spPr>
            <a:xfrm>
              <a:off x="1737690" y="3170256"/>
              <a:ext cx="33000" cy="1799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Shape 1711">
              <a:extLst>
                <a:ext uri="{FF2B5EF4-FFF2-40B4-BE49-F238E27FC236}">
                  <a16:creationId xmlns:a16="http://schemas.microsoft.com/office/drawing/2014/main" id="{EB4C072C-5DAC-4138-896E-03EB5EA4496D}"/>
                </a:ext>
              </a:extLst>
            </p:cNvPr>
            <p:cNvSpPr/>
            <p:nvPr/>
          </p:nvSpPr>
          <p:spPr>
            <a:xfrm>
              <a:off x="469646" y="2135124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1712">
              <a:extLst>
                <a:ext uri="{FF2B5EF4-FFF2-40B4-BE49-F238E27FC236}">
                  <a16:creationId xmlns:a16="http://schemas.microsoft.com/office/drawing/2014/main" id="{070503DF-F3AE-4727-822F-A57415892D5C}"/>
                </a:ext>
              </a:extLst>
            </p:cNvPr>
            <p:cNvSpPr/>
            <p:nvPr/>
          </p:nvSpPr>
          <p:spPr>
            <a:xfrm>
              <a:off x="469646" y="1885188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1713">
              <a:extLst>
                <a:ext uri="{FF2B5EF4-FFF2-40B4-BE49-F238E27FC236}">
                  <a16:creationId xmlns:a16="http://schemas.microsoft.com/office/drawing/2014/main" id="{DAA5FF6C-9B66-4768-8D4E-C7391322681F}"/>
                </a:ext>
              </a:extLst>
            </p:cNvPr>
            <p:cNvSpPr/>
            <p:nvPr/>
          </p:nvSpPr>
          <p:spPr>
            <a:xfrm>
              <a:off x="469646" y="1636776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1714">
              <a:extLst>
                <a:ext uri="{FF2B5EF4-FFF2-40B4-BE49-F238E27FC236}">
                  <a16:creationId xmlns:a16="http://schemas.microsoft.com/office/drawing/2014/main" id="{F8B645BE-DEBD-4B0D-BC85-889F4E0A01F1}"/>
                </a:ext>
              </a:extLst>
            </p:cNvPr>
            <p:cNvSpPr/>
            <p:nvPr/>
          </p:nvSpPr>
          <p:spPr>
            <a:xfrm>
              <a:off x="469646" y="1386840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1715">
              <a:extLst>
                <a:ext uri="{FF2B5EF4-FFF2-40B4-BE49-F238E27FC236}">
                  <a16:creationId xmlns:a16="http://schemas.microsoft.com/office/drawing/2014/main" id="{A59112E3-3536-46AB-B8C2-1AA5AEF7EAF6}"/>
                </a:ext>
              </a:extLst>
            </p:cNvPr>
            <p:cNvSpPr/>
            <p:nvPr/>
          </p:nvSpPr>
          <p:spPr>
            <a:xfrm>
              <a:off x="469646" y="1136904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1716">
              <a:extLst>
                <a:ext uri="{FF2B5EF4-FFF2-40B4-BE49-F238E27FC236}">
                  <a16:creationId xmlns:a16="http://schemas.microsoft.com/office/drawing/2014/main" id="{BAC2D264-6E2B-4411-B2A9-FDD0C4E9FED0}"/>
                </a:ext>
              </a:extLst>
            </p:cNvPr>
            <p:cNvSpPr/>
            <p:nvPr/>
          </p:nvSpPr>
          <p:spPr>
            <a:xfrm>
              <a:off x="469646" y="888492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1717">
              <a:extLst>
                <a:ext uri="{FF2B5EF4-FFF2-40B4-BE49-F238E27FC236}">
                  <a16:creationId xmlns:a16="http://schemas.microsoft.com/office/drawing/2014/main" id="{063EF7CB-9C63-4C14-AA39-66EA2D3CAD5A}"/>
                </a:ext>
              </a:extLst>
            </p:cNvPr>
            <p:cNvSpPr/>
            <p:nvPr/>
          </p:nvSpPr>
          <p:spPr>
            <a:xfrm>
              <a:off x="469646" y="638556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1718">
              <a:extLst>
                <a:ext uri="{FF2B5EF4-FFF2-40B4-BE49-F238E27FC236}">
                  <a16:creationId xmlns:a16="http://schemas.microsoft.com/office/drawing/2014/main" id="{890A46C2-A95B-46BD-917A-74269B7FB7CA}"/>
                </a:ext>
              </a:extLst>
            </p:cNvPr>
            <p:cNvSpPr/>
            <p:nvPr/>
          </p:nvSpPr>
          <p:spPr>
            <a:xfrm>
              <a:off x="469646" y="388620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1719">
              <a:extLst>
                <a:ext uri="{FF2B5EF4-FFF2-40B4-BE49-F238E27FC236}">
                  <a16:creationId xmlns:a16="http://schemas.microsoft.com/office/drawing/2014/main" id="{BF365CED-0C15-407F-8C89-99BF8424F3AE}"/>
                </a:ext>
              </a:extLst>
            </p:cNvPr>
            <p:cNvSpPr/>
            <p:nvPr/>
          </p:nvSpPr>
          <p:spPr>
            <a:xfrm>
              <a:off x="469646" y="139700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1720">
              <a:extLst>
                <a:ext uri="{FF2B5EF4-FFF2-40B4-BE49-F238E27FC236}">
                  <a16:creationId xmlns:a16="http://schemas.microsoft.com/office/drawing/2014/main" id="{0B107D8B-01EE-4BA7-BD62-4778C463B018}"/>
                </a:ext>
              </a:extLst>
            </p:cNvPr>
            <p:cNvSpPr/>
            <p:nvPr/>
          </p:nvSpPr>
          <p:spPr>
            <a:xfrm>
              <a:off x="469646" y="1830197"/>
              <a:ext cx="5232476" cy="554610"/>
            </a:xfrm>
            <a:custGeom>
              <a:avLst/>
              <a:gdLst/>
              <a:ahLst/>
              <a:cxnLst/>
              <a:rect l="0" t="0" r="0" b="0"/>
              <a:pathLst>
                <a:path w="5232476" h="554610">
                  <a:moveTo>
                    <a:pt x="5232476" y="0"/>
                  </a:moveTo>
                  <a:lnTo>
                    <a:pt x="5232476" y="554610"/>
                  </a:lnTo>
                  <a:lnTo>
                    <a:pt x="0" y="554610"/>
                  </a:lnTo>
                  <a:lnTo>
                    <a:pt x="0" y="147955"/>
                  </a:lnTo>
                  <a:lnTo>
                    <a:pt x="654761" y="118999"/>
                  </a:lnTo>
                  <a:lnTo>
                    <a:pt x="1308557" y="90043"/>
                  </a:lnTo>
                  <a:lnTo>
                    <a:pt x="1962353" y="71755"/>
                  </a:lnTo>
                  <a:lnTo>
                    <a:pt x="2616150" y="53467"/>
                  </a:lnTo>
                  <a:lnTo>
                    <a:pt x="3269945" y="38227"/>
                  </a:lnTo>
                  <a:lnTo>
                    <a:pt x="3923741" y="21463"/>
                  </a:lnTo>
                  <a:lnTo>
                    <a:pt x="4579062" y="10795"/>
                  </a:lnTo>
                  <a:lnTo>
                    <a:pt x="523247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B9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1721">
              <a:extLst>
                <a:ext uri="{FF2B5EF4-FFF2-40B4-BE49-F238E27FC236}">
                  <a16:creationId xmlns:a16="http://schemas.microsoft.com/office/drawing/2014/main" id="{9D7F65A4-E113-4A06-B306-6911F9AACDBB}"/>
                </a:ext>
              </a:extLst>
            </p:cNvPr>
            <p:cNvSpPr/>
            <p:nvPr/>
          </p:nvSpPr>
          <p:spPr>
            <a:xfrm>
              <a:off x="469646" y="1295019"/>
              <a:ext cx="5232476" cy="683895"/>
            </a:xfrm>
            <a:custGeom>
              <a:avLst/>
              <a:gdLst/>
              <a:ahLst/>
              <a:cxnLst/>
              <a:rect l="0" t="0" r="0" b="0"/>
              <a:pathLst>
                <a:path w="5232476" h="683895">
                  <a:moveTo>
                    <a:pt x="0" y="0"/>
                  </a:moveTo>
                  <a:lnTo>
                    <a:pt x="654761" y="146686"/>
                  </a:lnTo>
                  <a:lnTo>
                    <a:pt x="1308557" y="154305"/>
                  </a:lnTo>
                  <a:lnTo>
                    <a:pt x="1962353" y="126874"/>
                  </a:lnTo>
                  <a:lnTo>
                    <a:pt x="2616150" y="102490"/>
                  </a:lnTo>
                  <a:lnTo>
                    <a:pt x="3269945" y="78105"/>
                  </a:lnTo>
                  <a:lnTo>
                    <a:pt x="3923741" y="58293"/>
                  </a:lnTo>
                  <a:lnTo>
                    <a:pt x="4579062" y="49149"/>
                  </a:lnTo>
                  <a:lnTo>
                    <a:pt x="5232476" y="40005"/>
                  </a:lnTo>
                  <a:lnTo>
                    <a:pt x="5232476" y="535305"/>
                  </a:lnTo>
                  <a:lnTo>
                    <a:pt x="4579062" y="545974"/>
                  </a:lnTo>
                  <a:lnTo>
                    <a:pt x="3923741" y="556641"/>
                  </a:lnTo>
                  <a:lnTo>
                    <a:pt x="3269945" y="573405"/>
                  </a:lnTo>
                  <a:lnTo>
                    <a:pt x="2616150" y="588645"/>
                  </a:lnTo>
                  <a:lnTo>
                    <a:pt x="1962353" y="606934"/>
                  </a:lnTo>
                  <a:lnTo>
                    <a:pt x="1308557" y="625222"/>
                  </a:lnTo>
                  <a:lnTo>
                    <a:pt x="654761" y="654177"/>
                  </a:lnTo>
                  <a:lnTo>
                    <a:pt x="0" y="6838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0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1722">
              <a:extLst>
                <a:ext uri="{FF2B5EF4-FFF2-40B4-BE49-F238E27FC236}">
                  <a16:creationId xmlns:a16="http://schemas.microsoft.com/office/drawing/2014/main" id="{54FD6BB2-3885-4528-91C8-587AB5DC9A43}"/>
                </a:ext>
              </a:extLst>
            </p:cNvPr>
            <p:cNvSpPr/>
            <p:nvPr/>
          </p:nvSpPr>
          <p:spPr>
            <a:xfrm>
              <a:off x="469646" y="1091185"/>
              <a:ext cx="5232476" cy="357758"/>
            </a:xfrm>
            <a:custGeom>
              <a:avLst/>
              <a:gdLst/>
              <a:ahLst/>
              <a:cxnLst/>
              <a:rect l="0" t="0" r="0" b="0"/>
              <a:pathLst>
                <a:path w="5232476" h="357758">
                  <a:moveTo>
                    <a:pt x="0" y="0"/>
                  </a:moveTo>
                  <a:lnTo>
                    <a:pt x="654761" y="141732"/>
                  </a:lnTo>
                  <a:lnTo>
                    <a:pt x="1308557" y="146303"/>
                  </a:lnTo>
                  <a:lnTo>
                    <a:pt x="1962353" y="115824"/>
                  </a:lnTo>
                  <a:lnTo>
                    <a:pt x="2616150" y="86868"/>
                  </a:lnTo>
                  <a:lnTo>
                    <a:pt x="3269945" y="57911"/>
                  </a:lnTo>
                  <a:lnTo>
                    <a:pt x="3923741" y="100583"/>
                  </a:lnTo>
                  <a:lnTo>
                    <a:pt x="4579062" y="88392"/>
                  </a:lnTo>
                  <a:lnTo>
                    <a:pt x="5232476" y="74676"/>
                  </a:lnTo>
                  <a:lnTo>
                    <a:pt x="5232476" y="243839"/>
                  </a:lnTo>
                  <a:lnTo>
                    <a:pt x="4579062" y="252983"/>
                  </a:lnTo>
                  <a:lnTo>
                    <a:pt x="3923741" y="262127"/>
                  </a:lnTo>
                  <a:lnTo>
                    <a:pt x="3269945" y="281939"/>
                  </a:lnTo>
                  <a:lnTo>
                    <a:pt x="2616150" y="306324"/>
                  </a:lnTo>
                  <a:lnTo>
                    <a:pt x="1962353" y="330708"/>
                  </a:lnTo>
                  <a:lnTo>
                    <a:pt x="1308557" y="357758"/>
                  </a:lnTo>
                  <a:lnTo>
                    <a:pt x="654761" y="350520"/>
                  </a:lnTo>
                  <a:lnTo>
                    <a:pt x="0" y="2042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C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1723">
              <a:extLst>
                <a:ext uri="{FF2B5EF4-FFF2-40B4-BE49-F238E27FC236}">
                  <a16:creationId xmlns:a16="http://schemas.microsoft.com/office/drawing/2014/main" id="{2BC66190-5626-4167-B416-FB89205B036D}"/>
                </a:ext>
              </a:extLst>
            </p:cNvPr>
            <p:cNvSpPr/>
            <p:nvPr/>
          </p:nvSpPr>
          <p:spPr>
            <a:xfrm>
              <a:off x="469646" y="1018413"/>
              <a:ext cx="5232476" cy="218440"/>
            </a:xfrm>
            <a:custGeom>
              <a:avLst/>
              <a:gdLst/>
              <a:ahLst/>
              <a:cxnLst/>
              <a:rect l="0" t="0" r="0" b="0"/>
              <a:pathLst>
                <a:path w="5232476" h="218440">
                  <a:moveTo>
                    <a:pt x="0" y="0"/>
                  </a:moveTo>
                  <a:lnTo>
                    <a:pt x="654761" y="138303"/>
                  </a:lnTo>
                  <a:lnTo>
                    <a:pt x="1308557" y="139827"/>
                  </a:lnTo>
                  <a:lnTo>
                    <a:pt x="1962353" y="107823"/>
                  </a:lnTo>
                  <a:lnTo>
                    <a:pt x="2616150" y="75819"/>
                  </a:lnTo>
                  <a:lnTo>
                    <a:pt x="3269945" y="46863"/>
                  </a:lnTo>
                  <a:lnTo>
                    <a:pt x="3923741" y="86487"/>
                  </a:lnTo>
                  <a:lnTo>
                    <a:pt x="4579062" y="72772"/>
                  </a:lnTo>
                  <a:lnTo>
                    <a:pt x="5232476" y="59055"/>
                  </a:lnTo>
                  <a:lnTo>
                    <a:pt x="5232476" y="147448"/>
                  </a:lnTo>
                  <a:lnTo>
                    <a:pt x="4579062" y="161163"/>
                  </a:lnTo>
                  <a:lnTo>
                    <a:pt x="3923741" y="173355"/>
                  </a:lnTo>
                  <a:lnTo>
                    <a:pt x="3269945" y="130683"/>
                  </a:lnTo>
                  <a:lnTo>
                    <a:pt x="2616150" y="159639"/>
                  </a:lnTo>
                  <a:lnTo>
                    <a:pt x="1962353" y="188595"/>
                  </a:lnTo>
                  <a:lnTo>
                    <a:pt x="1308557" y="218440"/>
                  </a:lnTo>
                  <a:lnTo>
                    <a:pt x="654761" y="214503"/>
                  </a:lnTo>
                  <a:lnTo>
                    <a:pt x="0" y="7277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DA06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1724">
              <a:extLst>
                <a:ext uri="{FF2B5EF4-FFF2-40B4-BE49-F238E27FC236}">
                  <a16:creationId xmlns:a16="http://schemas.microsoft.com/office/drawing/2014/main" id="{D4FF0E8C-2FFA-4B9F-9207-F4C077BC5940}"/>
                </a:ext>
              </a:extLst>
            </p:cNvPr>
            <p:cNvSpPr/>
            <p:nvPr/>
          </p:nvSpPr>
          <p:spPr>
            <a:xfrm>
              <a:off x="469646" y="954532"/>
              <a:ext cx="5232476" cy="204343"/>
            </a:xfrm>
            <a:custGeom>
              <a:avLst/>
              <a:gdLst/>
              <a:ahLst/>
              <a:cxnLst/>
              <a:rect l="0" t="0" r="0" b="0"/>
              <a:pathLst>
                <a:path w="5232476" h="204343">
                  <a:moveTo>
                    <a:pt x="0" y="0"/>
                  </a:moveTo>
                  <a:lnTo>
                    <a:pt x="654761" y="135128"/>
                  </a:lnTo>
                  <a:lnTo>
                    <a:pt x="1308557" y="133603"/>
                  </a:lnTo>
                  <a:lnTo>
                    <a:pt x="1962353" y="98552"/>
                  </a:lnTo>
                  <a:lnTo>
                    <a:pt x="2616150" y="68072"/>
                  </a:lnTo>
                  <a:lnTo>
                    <a:pt x="3269945" y="36068"/>
                  </a:lnTo>
                  <a:lnTo>
                    <a:pt x="3923741" y="72644"/>
                  </a:lnTo>
                  <a:lnTo>
                    <a:pt x="4579062" y="58928"/>
                  </a:lnTo>
                  <a:lnTo>
                    <a:pt x="5232476" y="43687"/>
                  </a:lnTo>
                  <a:lnTo>
                    <a:pt x="5232476" y="122935"/>
                  </a:lnTo>
                  <a:lnTo>
                    <a:pt x="4579062" y="136652"/>
                  </a:lnTo>
                  <a:lnTo>
                    <a:pt x="3923741" y="150368"/>
                  </a:lnTo>
                  <a:lnTo>
                    <a:pt x="3269945" y="110744"/>
                  </a:lnTo>
                  <a:lnTo>
                    <a:pt x="2616150" y="139700"/>
                  </a:lnTo>
                  <a:lnTo>
                    <a:pt x="1962353" y="171703"/>
                  </a:lnTo>
                  <a:lnTo>
                    <a:pt x="1308557" y="204343"/>
                  </a:lnTo>
                  <a:lnTo>
                    <a:pt x="654761" y="202184"/>
                  </a:lnTo>
                  <a:lnTo>
                    <a:pt x="0" y="635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4B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1725">
              <a:extLst>
                <a:ext uri="{FF2B5EF4-FFF2-40B4-BE49-F238E27FC236}">
                  <a16:creationId xmlns:a16="http://schemas.microsoft.com/office/drawing/2014/main" id="{C56055AF-5CEB-4F0C-BB22-157DC795EF96}"/>
                </a:ext>
              </a:extLst>
            </p:cNvPr>
            <p:cNvSpPr/>
            <p:nvPr/>
          </p:nvSpPr>
          <p:spPr>
            <a:xfrm>
              <a:off x="469646" y="887349"/>
              <a:ext cx="5232476" cy="201549"/>
            </a:xfrm>
            <a:custGeom>
              <a:avLst/>
              <a:gdLst/>
              <a:ahLst/>
              <a:cxnLst/>
              <a:rect l="0" t="0" r="0" b="0"/>
              <a:pathLst>
                <a:path w="5232476" h="201549">
                  <a:moveTo>
                    <a:pt x="0" y="0"/>
                  </a:moveTo>
                  <a:lnTo>
                    <a:pt x="654761" y="130684"/>
                  </a:lnTo>
                  <a:lnTo>
                    <a:pt x="1308557" y="127636"/>
                  </a:lnTo>
                  <a:lnTo>
                    <a:pt x="1962353" y="92584"/>
                  </a:lnTo>
                  <a:lnTo>
                    <a:pt x="2616150" y="59055"/>
                  </a:lnTo>
                  <a:lnTo>
                    <a:pt x="3269945" y="28575"/>
                  </a:lnTo>
                  <a:lnTo>
                    <a:pt x="3923741" y="63627"/>
                  </a:lnTo>
                  <a:lnTo>
                    <a:pt x="4579062" y="48387"/>
                  </a:lnTo>
                  <a:lnTo>
                    <a:pt x="5232476" y="31623"/>
                  </a:lnTo>
                  <a:lnTo>
                    <a:pt x="5232476" y="110871"/>
                  </a:lnTo>
                  <a:lnTo>
                    <a:pt x="4579062" y="126112"/>
                  </a:lnTo>
                  <a:lnTo>
                    <a:pt x="3923741" y="139827"/>
                  </a:lnTo>
                  <a:lnTo>
                    <a:pt x="3269945" y="103251"/>
                  </a:lnTo>
                  <a:lnTo>
                    <a:pt x="2616150" y="135255"/>
                  </a:lnTo>
                  <a:lnTo>
                    <a:pt x="1962353" y="165736"/>
                  </a:lnTo>
                  <a:lnTo>
                    <a:pt x="1308557" y="200787"/>
                  </a:lnTo>
                  <a:lnTo>
                    <a:pt x="654761" y="201549"/>
                  </a:lnTo>
                  <a:lnTo>
                    <a:pt x="0" y="666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17DC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1726">
              <a:extLst>
                <a:ext uri="{FF2B5EF4-FFF2-40B4-BE49-F238E27FC236}">
                  <a16:creationId xmlns:a16="http://schemas.microsoft.com/office/drawing/2014/main" id="{5D678E3A-A0DF-49F9-B38B-4F0B91F7C30D}"/>
                </a:ext>
              </a:extLst>
            </p:cNvPr>
            <p:cNvSpPr/>
            <p:nvPr/>
          </p:nvSpPr>
          <p:spPr>
            <a:xfrm>
              <a:off x="469646" y="322326"/>
              <a:ext cx="5232476" cy="695706"/>
            </a:xfrm>
            <a:custGeom>
              <a:avLst/>
              <a:gdLst/>
              <a:ahLst/>
              <a:cxnLst/>
              <a:rect l="0" t="0" r="0" b="0"/>
              <a:pathLst>
                <a:path w="5232476" h="695706">
                  <a:moveTo>
                    <a:pt x="5232476" y="0"/>
                  </a:moveTo>
                  <a:lnTo>
                    <a:pt x="5232476" y="596646"/>
                  </a:lnTo>
                  <a:lnTo>
                    <a:pt x="4579062" y="613410"/>
                  </a:lnTo>
                  <a:lnTo>
                    <a:pt x="3923741" y="628650"/>
                  </a:lnTo>
                  <a:lnTo>
                    <a:pt x="3269945" y="593598"/>
                  </a:lnTo>
                  <a:lnTo>
                    <a:pt x="2616150" y="624078"/>
                  </a:lnTo>
                  <a:lnTo>
                    <a:pt x="1962353" y="657606"/>
                  </a:lnTo>
                  <a:lnTo>
                    <a:pt x="1308557" y="692659"/>
                  </a:lnTo>
                  <a:lnTo>
                    <a:pt x="654761" y="695706"/>
                  </a:lnTo>
                  <a:lnTo>
                    <a:pt x="0" y="564642"/>
                  </a:lnTo>
                  <a:lnTo>
                    <a:pt x="0" y="73914"/>
                  </a:lnTo>
                  <a:lnTo>
                    <a:pt x="654761" y="185166"/>
                  </a:lnTo>
                  <a:lnTo>
                    <a:pt x="1308557" y="159258"/>
                  </a:lnTo>
                  <a:lnTo>
                    <a:pt x="1962353" y="104394"/>
                  </a:lnTo>
                  <a:lnTo>
                    <a:pt x="2616150" y="55626"/>
                  </a:lnTo>
                  <a:lnTo>
                    <a:pt x="3269945" y="11430"/>
                  </a:lnTo>
                  <a:lnTo>
                    <a:pt x="3923741" y="55626"/>
                  </a:lnTo>
                  <a:lnTo>
                    <a:pt x="4579062" y="29718"/>
                  </a:lnTo>
                  <a:lnTo>
                    <a:pt x="523247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6F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1727">
              <a:extLst>
                <a:ext uri="{FF2B5EF4-FFF2-40B4-BE49-F238E27FC236}">
                  <a16:creationId xmlns:a16="http://schemas.microsoft.com/office/drawing/2014/main" id="{B839F493-F55E-4817-80A3-630DCD97DD6E}"/>
                </a:ext>
              </a:extLst>
            </p:cNvPr>
            <p:cNvSpPr/>
            <p:nvPr/>
          </p:nvSpPr>
          <p:spPr>
            <a:xfrm>
              <a:off x="469646" y="2384806"/>
              <a:ext cx="5232476" cy="0"/>
            </a:xfrm>
            <a:custGeom>
              <a:avLst/>
              <a:gdLst/>
              <a:ahLst/>
              <a:cxnLst/>
              <a:rect l="0" t="0" r="0" b="0"/>
              <a:pathLst>
                <a:path w="5232476">
                  <a:moveTo>
                    <a:pt x="0" y="0"/>
                  </a:moveTo>
                  <a:lnTo>
                    <a:pt x="5232476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1728">
              <a:extLst>
                <a:ext uri="{FF2B5EF4-FFF2-40B4-BE49-F238E27FC236}">
                  <a16:creationId xmlns:a16="http://schemas.microsoft.com/office/drawing/2014/main" id="{F07FDC07-0A6B-443A-BF01-015ADD13C144}"/>
                </a:ext>
              </a:extLst>
            </p:cNvPr>
            <p:cNvSpPr/>
            <p:nvPr/>
          </p:nvSpPr>
          <p:spPr>
            <a:xfrm>
              <a:off x="469646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1729">
              <a:extLst>
                <a:ext uri="{FF2B5EF4-FFF2-40B4-BE49-F238E27FC236}">
                  <a16:creationId xmlns:a16="http://schemas.microsoft.com/office/drawing/2014/main" id="{B433C121-7DDD-4383-BFA6-3C09EE3E7C99}"/>
                </a:ext>
              </a:extLst>
            </p:cNvPr>
            <p:cNvSpPr/>
            <p:nvPr/>
          </p:nvSpPr>
          <p:spPr>
            <a:xfrm>
              <a:off x="1124407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1730">
              <a:extLst>
                <a:ext uri="{FF2B5EF4-FFF2-40B4-BE49-F238E27FC236}">
                  <a16:creationId xmlns:a16="http://schemas.microsoft.com/office/drawing/2014/main" id="{9C4BB63C-0259-4424-B4DA-A1A8625FBD87}"/>
                </a:ext>
              </a:extLst>
            </p:cNvPr>
            <p:cNvSpPr/>
            <p:nvPr/>
          </p:nvSpPr>
          <p:spPr>
            <a:xfrm>
              <a:off x="1778203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1731">
              <a:extLst>
                <a:ext uri="{FF2B5EF4-FFF2-40B4-BE49-F238E27FC236}">
                  <a16:creationId xmlns:a16="http://schemas.microsoft.com/office/drawing/2014/main" id="{7DEB0FE5-4301-4AEA-87C6-01DCC54BDD9E}"/>
                </a:ext>
              </a:extLst>
            </p:cNvPr>
            <p:cNvSpPr/>
            <p:nvPr/>
          </p:nvSpPr>
          <p:spPr>
            <a:xfrm>
              <a:off x="2431999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1732">
              <a:extLst>
                <a:ext uri="{FF2B5EF4-FFF2-40B4-BE49-F238E27FC236}">
                  <a16:creationId xmlns:a16="http://schemas.microsoft.com/office/drawing/2014/main" id="{EBC17BDF-571E-41D8-A315-F2DCF3CB4804}"/>
                </a:ext>
              </a:extLst>
            </p:cNvPr>
            <p:cNvSpPr/>
            <p:nvPr/>
          </p:nvSpPr>
          <p:spPr>
            <a:xfrm>
              <a:off x="3085795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1733">
              <a:extLst>
                <a:ext uri="{FF2B5EF4-FFF2-40B4-BE49-F238E27FC236}">
                  <a16:creationId xmlns:a16="http://schemas.microsoft.com/office/drawing/2014/main" id="{D5DE6CBC-22AC-413F-9B2D-4F0A4DB2328E}"/>
                </a:ext>
              </a:extLst>
            </p:cNvPr>
            <p:cNvSpPr/>
            <p:nvPr/>
          </p:nvSpPr>
          <p:spPr>
            <a:xfrm>
              <a:off x="3739591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1734">
              <a:extLst>
                <a:ext uri="{FF2B5EF4-FFF2-40B4-BE49-F238E27FC236}">
                  <a16:creationId xmlns:a16="http://schemas.microsoft.com/office/drawing/2014/main" id="{2073D17C-0209-42A8-8ED2-91F799F72D05}"/>
                </a:ext>
              </a:extLst>
            </p:cNvPr>
            <p:cNvSpPr/>
            <p:nvPr/>
          </p:nvSpPr>
          <p:spPr>
            <a:xfrm>
              <a:off x="4393388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1735">
              <a:extLst>
                <a:ext uri="{FF2B5EF4-FFF2-40B4-BE49-F238E27FC236}">
                  <a16:creationId xmlns:a16="http://schemas.microsoft.com/office/drawing/2014/main" id="{4A8FA024-3717-47AD-AED9-93E22B5A0E4E}"/>
                </a:ext>
              </a:extLst>
            </p:cNvPr>
            <p:cNvSpPr/>
            <p:nvPr/>
          </p:nvSpPr>
          <p:spPr>
            <a:xfrm>
              <a:off x="5048708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1736">
              <a:extLst>
                <a:ext uri="{FF2B5EF4-FFF2-40B4-BE49-F238E27FC236}">
                  <a16:creationId xmlns:a16="http://schemas.microsoft.com/office/drawing/2014/main" id="{08F52A5F-1529-4659-AAA8-41BE7169C919}"/>
                </a:ext>
              </a:extLst>
            </p:cNvPr>
            <p:cNvSpPr/>
            <p:nvPr/>
          </p:nvSpPr>
          <p:spPr>
            <a:xfrm>
              <a:off x="5702122" y="2384806"/>
              <a:ext cx="0" cy="39624"/>
            </a:xfrm>
            <a:custGeom>
              <a:avLst/>
              <a:gdLst/>
              <a:ahLst/>
              <a:cxnLst/>
              <a:rect l="0" t="0" r="0" b="0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Rectangle 1737">
              <a:extLst>
                <a:ext uri="{FF2B5EF4-FFF2-40B4-BE49-F238E27FC236}">
                  <a16:creationId xmlns:a16="http://schemas.microsoft.com/office/drawing/2014/main" id="{C2BA4B8C-A4D3-4091-8605-FB26B9086A6D}"/>
                </a:ext>
              </a:extLst>
            </p:cNvPr>
            <p:cNvSpPr/>
            <p:nvPr/>
          </p:nvSpPr>
          <p:spPr>
            <a:xfrm>
              <a:off x="542239" y="2107552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814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1738">
              <a:extLst>
                <a:ext uri="{FF2B5EF4-FFF2-40B4-BE49-F238E27FC236}">
                  <a16:creationId xmlns:a16="http://schemas.microsoft.com/office/drawing/2014/main" id="{A11DF76B-BA03-42BF-A342-DE5438B19D84}"/>
                </a:ext>
              </a:extLst>
            </p:cNvPr>
            <p:cNvSpPr/>
            <p:nvPr/>
          </p:nvSpPr>
          <p:spPr>
            <a:xfrm>
              <a:off x="1032967" y="2092313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874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1739">
              <a:extLst>
                <a:ext uri="{FF2B5EF4-FFF2-40B4-BE49-F238E27FC236}">
                  <a16:creationId xmlns:a16="http://schemas.microsoft.com/office/drawing/2014/main" id="{C3D5C9C4-5457-4896-BB98-419A5CD83343}"/>
                </a:ext>
              </a:extLst>
            </p:cNvPr>
            <p:cNvSpPr/>
            <p:nvPr/>
          </p:nvSpPr>
          <p:spPr>
            <a:xfrm>
              <a:off x="1687017" y="2077962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932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740">
              <a:extLst>
                <a:ext uri="{FF2B5EF4-FFF2-40B4-BE49-F238E27FC236}">
                  <a16:creationId xmlns:a16="http://schemas.microsoft.com/office/drawing/2014/main" id="{CBF636DA-FE1E-4F1F-92AA-37ACB4EFC8F9}"/>
                </a:ext>
              </a:extLst>
            </p:cNvPr>
            <p:cNvSpPr/>
            <p:nvPr/>
          </p:nvSpPr>
          <p:spPr>
            <a:xfrm>
              <a:off x="2341194" y="2068501"/>
              <a:ext cx="243396" cy="2019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968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1741">
              <a:extLst>
                <a:ext uri="{FF2B5EF4-FFF2-40B4-BE49-F238E27FC236}">
                  <a16:creationId xmlns:a16="http://schemas.microsoft.com/office/drawing/2014/main" id="{BE7F3374-015D-4156-9958-1AA1FB1BCDB2}"/>
                </a:ext>
              </a:extLst>
            </p:cNvPr>
            <p:cNvSpPr/>
            <p:nvPr/>
          </p:nvSpPr>
          <p:spPr>
            <a:xfrm>
              <a:off x="2951429" y="2059674"/>
              <a:ext cx="81026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1742">
              <a:extLst>
                <a:ext uri="{FF2B5EF4-FFF2-40B4-BE49-F238E27FC236}">
                  <a16:creationId xmlns:a16="http://schemas.microsoft.com/office/drawing/2014/main" id="{6FE7FD66-2EF2-4FF4-AD19-914FA241A1EE}"/>
                </a:ext>
              </a:extLst>
            </p:cNvPr>
            <p:cNvSpPr/>
            <p:nvPr/>
          </p:nvSpPr>
          <p:spPr>
            <a:xfrm>
              <a:off x="3039821" y="2059674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005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1743">
              <a:extLst>
                <a:ext uri="{FF2B5EF4-FFF2-40B4-BE49-F238E27FC236}">
                  <a16:creationId xmlns:a16="http://schemas.microsoft.com/office/drawing/2014/main" id="{7F4DBE69-E564-491C-ADF3-7D1417CA32B3}"/>
                </a:ext>
              </a:extLst>
            </p:cNvPr>
            <p:cNvSpPr/>
            <p:nvPr/>
          </p:nvSpPr>
          <p:spPr>
            <a:xfrm>
              <a:off x="3605479" y="2052307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744">
              <a:extLst>
                <a:ext uri="{FF2B5EF4-FFF2-40B4-BE49-F238E27FC236}">
                  <a16:creationId xmlns:a16="http://schemas.microsoft.com/office/drawing/2014/main" id="{569B97CC-331D-42F0-83D0-F32C39B13253}"/>
                </a:ext>
              </a:extLst>
            </p:cNvPr>
            <p:cNvSpPr/>
            <p:nvPr/>
          </p:nvSpPr>
          <p:spPr>
            <a:xfrm>
              <a:off x="3693871" y="2052307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035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745">
              <a:extLst>
                <a:ext uri="{FF2B5EF4-FFF2-40B4-BE49-F238E27FC236}">
                  <a16:creationId xmlns:a16="http://schemas.microsoft.com/office/drawing/2014/main" id="{61A7D538-61A8-420A-918D-E62263218F8F}"/>
                </a:ext>
              </a:extLst>
            </p:cNvPr>
            <p:cNvSpPr/>
            <p:nvPr/>
          </p:nvSpPr>
          <p:spPr>
            <a:xfrm>
              <a:off x="4259529" y="2044052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746">
              <a:extLst>
                <a:ext uri="{FF2B5EF4-FFF2-40B4-BE49-F238E27FC236}">
                  <a16:creationId xmlns:a16="http://schemas.microsoft.com/office/drawing/2014/main" id="{DDEA856D-6F6D-4DE5-A347-F942CAE03157}"/>
                </a:ext>
              </a:extLst>
            </p:cNvPr>
            <p:cNvSpPr/>
            <p:nvPr/>
          </p:nvSpPr>
          <p:spPr>
            <a:xfrm>
              <a:off x="4347921" y="2044052"/>
              <a:ext cx="243991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068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747">
              <a:extLst>
                <a:ext uri="{FF2B5EF4-FFF2-40B4-BE49-F238E27FC236}">
                  <a16:creationId xmlns:a16="http://schemas.microsoft.com/office/drawing/2014/main" id="{93E46B6B-2A1E-4272-8E2A-8B2BBFB8C752}"/>
                </a:ext>
              </a:extLst>
            </p:cNvPr>
            <p:cNvSpPr/>
            <p:nvPr/>
          </p:nvSpPr>
          <p:spPr>
            <a:xfrm>
              <a:off x="4913960" y="2038338"/>
              <a:ext cx="81026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748">
              <a:extLst>
                <a:ext uri="{FF2B5EF4-FFF2-40B4-BE49-F238E27FC236}">
                  <a16:creationId xmlns:a16="http://schemas.microsoft.com/office/drawing/2014/main" id="{98B33DAB-329F-4CD8-8935-5587D52DD241}"/>
                </a:ext>
              </a:extLst>
            </p:cNvPr>
            <p:cNvSpPr/>
            <p:nvPr/>
          </p:nvSpPr>
          <p:spPr>
            <a:xfrm>
              <a:off x="5002352" y="2038338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090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749">
              <a:extLst>
                <a:ext uri="{FF2B5EF4-FFF2-40B4-BE49-F238E27FC236}">
                  <a16:creationId xmlns:a16="http://schemas.microsoft.com/office/drawing/2014/main" id="{5251DDD8-9220-4050-850D-DFF1451B41E7}"/>
                </a:ext>
              </a:extLst>
            </p:cNvPr>
            <p:cNvSpPr/>
            <p:nvPr/>
          </p:nvSpPr>
          <p:spPr>
            <a:xfrm>
              <a:off x="5366970" y="2033130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750">
              <a:extLst>
                <a:ext uri="{FF2B5EF4-FFF2-40B4-BE49-F238E27FC236}">
                  <a16:creationId xmlns:a16="http://schemas.microsoft.com/office/drawing/2014/main" id="{305F9759-DA0C-4E03-B2AB-B2C78D3FC36B}"/>
                </a:ext>
              </a:extLst>
            </p:cNvPr>
            <p:cNvSpPr/>
            <p:nvPr/>
          </p:nvSpPr>
          <p:spPr>
            <a:xfrm>
              <a:off x="5455361" y="2033130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751">
              <a:extLst>
                <a:ext uri="{FF2B5EF4-FFF2-40B4-BE49-F238E27FC236}">
                  <a16:creationId xmlns:a16="http://schemas.microsoft.com/office/drawing/2014/main" id="{7290645B-2536-4AFD-8326-248523C01BBD}"/>
                </a:ext>
              </a:extLst>
            </p:cNvPr>
            <p:cNvSpPr/>
            <p:nvPr/>
          </p:nvSpPr>
          <p:spPr>
            <a:xfrm>
              <a:off x="498043" y="1621650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1752">
              <a:extLst>
                <a:ext uri="{FF2B5EF4-FFF2-40B4-BE49-F238E27FC236}">
                  <a16:creationId xmlns:a16="http://schemas.microsoft.com/office/drawing/2014/main" id="{A32D5EF9-26BF-45AF-83E6-4E02B97EF3A0}"/>
                </a:ext>
              </a:extLst>
            </p:cNvPr>
            <p:cNvSpPr/>
            <p:nvPr/>
          </p:nvSpPr>
          <p:spPr>
            <a:xfrm>
              <a:off x="586435" y="1621650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371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753">
              <a:extLst>
                <a:ext uri="{FF2B5EF4-FFF2-40B4-BE49-F238E27FC236}">
                  <a16:creationId xmlns:a16="http://schemas.microsoft.com/office/drawing/2014/main" id="{BBD18380-76AB-43EB-9F70-59584E177599}"/>
                </a:ext>
              </a:extLst>
            </p:cNvPr>
            <p:cNvSpPr/>
            <p:nvPr/>
          </p:nvSpPr>
          <p:spPr>
            <a:xfrm>
              <a:off x="988771" y="1620762"/>
              <a:ext cx="81026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1754">
              <a:extLst>
                <a:ext uri="{FF2B5EF4-FFF2-40B4-BE49-F238E27FC236}">
                  <a16:creationId xmlns:a16="http://schemas.microsoft.com/office/drawing/2014/main" id="{A4105111-CDF1-4507-96AE-AFB37B6A32F9}"/>
                </a:ext>
              </a:extLst>
            </p:cNvPr>
            <p:cNvSpPr/>
            <p:nvPr/>
          </p:nvSpPr>
          <p:spPr>
            <a:xfrm>
              <a:off x="1077163" y="1620762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017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1755">
              <a:extLst>
                <a:ext uri="{FF2B5EF4-FFF2-40B4-BE49-F238E27FC236}">
                  <a16:creationId xmlns:a16="http://schemas.microsoft.com/office/drawing/2014/main" id="{98A8B50C-8782-4572-AA73-4E7F9F799DC7}"/>
                </a:ext>
              </a:extLst>
            </p:cNvPr>
            <p:cNvSpPr/>
            <p:nvPr/>
          </p:nvSpPr>
          <p:spPr>
            <a:xfrm>
              <a:off x="1687017" y="1610093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944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1756">
              <a:extLst>
                <a:ext uri="{FF2B5EF4-FFF2-40B4-BE49-F238E27FC236}">
                  <a16:creationId xmlns:a16="http://schemas.microsoft.com/office/drawing/2014/main" id="{75A7C5C6-60FC-483B-98AA-ECA98797C56E}"/>
                </a:ext>
              </a:extLst>
            </p:cNvPr>
            <p:cNvSpPr/>
            <p:nvPr/>
          </p:nvSpPr>
          <p:spPr>
            <a:xfrm>
              <a:off x="2341194" y="1587488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961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1757">
              <a:extLst>
                <a:ext uri="{FF2B5EF4-FFF2-40B4-BE49-F238E27FC236}">
                  <a16:creationId xmlns:a16="http://schemas.microsoft.com/office/drawing/2014/main" id="{4CB7360B-FB4E-41E9-87D1-156E338CFCF5}"/>
                </a:ext>
              </a:extLst>
            </p:cNvPr>
            <p:cNvSpPr/>
            <p:nvPr/>
          </p:nvSpPr>
          <p:spPr>
            <a:xfrm>
              <a:off x="2995625" y="1565897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974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758">
              <a:extLst>
                <a:ext uri="{FF2B5EF4-FFF2-40B4-BE49-F238E27FC236}">
                  <a16:creationId xmlns:a16="http://schemas.microsoft.com/office/drawing/2014/main" id="{7107A045-C3DC-46B0-B408-85E343B9AAA3}"/>
                </a:ext>
              </a:extLst>
            </p:cNvPr>
            <p:cNvSpPr/>
            <p:nvPr/>
          </p:nvSpPr>
          <p:spPr>
            <a:xfrm>
              <a:off x="3649675" y="1546086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994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759">
              <a:extLst>
                <a:ext uri="{FF2B5EF4-FFF2-40B4-BE49-F238E27FC236}">
                  <a16:creationId xmlns:a16="http://schemas.microsoft.com/office/drawing/2014/main" id="{B28CADBB-B485-4B4B-A097-4A52DB4E5A86}"/>
                </a:ext>
              </a:extLst>
            </p:cNvPr>
            <p:cNvSpPr/>
            <p:nvPr/>
          </p:nvSpPr>
          <p:spPr>
            <a:xfrm>
              <a:off x="4259529" y="1528051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1760">
              <a:extLst>
                <a:ext uri="{FF2B5EF4-FFF2-40B4-BE49-F238E27FC236}">
                  <a16:creationId xmlns:a16="http://schemas.microsoft.com/office/drawing/2014/main" id="{3D47C287-C19A-4617-8E1C-1AB08CE81047}"/>
                </a:ext>
              </a:extLst>
            </p:cNvPr>
            <p:cNvSpPr/>
            <p:nvPr/>
          </p:nvSpPr>
          <p:spPr>
            <a:xfrm>
              <a:off x="4347921" y="1528051"/>
              <a:ext cx="243991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761">
              <a:extLst>
                <a:ext uri="{FF2B5EF4-FFF2-40B4-BE49-F238E27FC236}">
                  <a16:creationId xmlns:a16="http://schemas.microsoft.com/office/drawing/2014/main" id="{66C1B504-E4F2-41D6-99CC-E9968C2BC54E}"/>
                </a:ext>
              </a:extLst>
            </p:cNvPr>
            <p:cNvSpPr/>
            <p:nvPr/>
          </p:nvSpPr>
          <p:spPr>
            <a:xfrm>
              <a:off x="4958157" y="1518018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995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Rectangle 1762">
              <a:extLst>
                <a:ext uri="{FF2B5EF4-FFF2-40B4-BE49-F238E27FC236}">
                  <a16:creationId xmlns:a16="http://schemas.microsoft.com/office/drawing/2014/main" id="{AA4C024C-0E3C-4E47-AFA6-825F2F3B6938}"/>
                </a:ext>
              </a:extLst>
            </p:cNvPr>
            <p:cNvSpPr/>
            <p:nvPr/>
          </p:nvSpPr>
          <p:spPr>
            <a:xfrm>
              <a:off x="5473903" y="1508240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991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1763">
              <a:extLst>
                <a:ext uri="{FF2B5EF4-FFF2-40B4-BE49-F238E27FC236}">
                  <a16:creationId xmlns:a16="http://schemas.microsoft.com/office/drawing/2014/main" id="{58CAEFA2-46F9-459B-BD89-AA7F70F76FDF}"/>
                </a:ext>
              </a:extLst>
            </p:cNvPr>
            <p:cNvSpPr/>
            <p:nvPr/>
          </p:nvSpPr>
          <p:spPr>
            <a:xfrm>
              <a:off x="491947" y="567296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984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Rectangle 1764">
              <a:extLst>
                <a:ext uri="{FF2B5EF4-FFF2-40B4-BE49-F238E27FC236}">
                  <a16:creationId xmlns:a16="http://schemas.microsoft.com/office/drawing/2014/main" id="{E443592E-0A6B-4C1E-9AF3-17C2B473F055}"/>
                </a:ext>
              </a:extLst>
            </p:cNvPr>
            <p:cNvSpPr/>
            <p:nvPr/>
          </p:nvSpPr>
          <p:spPr>
            <a:xfrm>
              <a:off x="988771" y="688073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1765">
              <a:extLst>
                <a:ext uri="{FF2B5EF4-FFF2-40B4-BE49-F238E27FC236}">
                  <a16:creationId xmlns:a16="http://schemas.microsoft.com/office/drawing/2014/main" id="{62DE970B-82CD-48F6-830F-4F39FBF95E19}"/>
                </a:ext>
              </a:extLst>
            </p:cNvPr>
            <p:cNvSpPr/>
            <p:nvPr/>
          </p:nvSpPr>
          <p:spPr>
            <a:xfrm>
              <a:off x="1077163" y="688073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024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ectangle 1766">
              <a:extLst>
                <a:ext uri="{FF2B5EF4-FFF2-40B4-BE49-F238E27FC236}">
                  <a16:creationId xmlns:a16="http://schemas.microsoft.com/office/drawing/2014/main" id="{1F640010-58DC-4550-84FB-A65F31ACF058}"/>
                </a:ext>
              </a:extLst>
            </p:cNvPr>
            <p:cNvSpPr/>
            <p:nvPr/>
          </p:nvSpPr>
          <p:spPr>
            <a:xfrm>
              <a:off x="1642821" y="673468"/>
              <a:ext cx="81026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1767">
              <a:extLst>
                <a:ext uri="{FF2B5EF4-FFF2-40B4-BE49-F238E27FC236}">
                  <a16:creationId xmlns:a16="http://schemas.microsoft.com/office/drawing/2014/main" id="{4F5E7EDA-2514-4246-97CD-8AB3029EAFB8}"/>
                </a:ext>
              </a:extLst>
            </p:cNvPr>
            <p:cNvSpPr/>
            <p:nvPr/>
          </p:nvSpPr>
          <p:spPr>
            <a:xfrm>
              <a:off x="1731213" y="673468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071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Rectangle 1768">
              <a:extLst>
                <a:ext uri="{FF2B5EF4-FFF2-40B4-BE49-F238E27FC236}">
                  <a16:creationId xmlns:a16="http://schemas.microsoft.com/office/drawing/2014/main" id="{B3D4BAD3-D9C0-4CCB-A1AB-7277563ECC51}"/>
                </a:ext>
              </a:extLst>
            </p:cNvPr>
            <p:cNvSpPr/>
            <p:nvPr/>
          </p:nvSpPr>
          <p:spPr>
            <a:xfrm>
              <a:off x="2296998" y="628256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Rectangle 1769">
              <a:extLst>
                <a:ext uri="{FF2B5EF4-FFF2-40B4-BE49-F238E27FC236}">
                  <a16:creationId xmlns:a16="http://schemas.microsoft.com/office/drawing/2014/main" id="{51A7C5D6-0D91-4AAF-8553-CF7B7B7EDFE9}"/>
                </a:ext>
              </a:extLst>
            </p:cNvPr>
            <p:cNvSpPr/>
            <p:nvPr/>
          </p:nvSpPr>
          <p:spPr>
            <a:xfrm>
              <a:off x="2385390" y="628256"/>
              <a:ext cx="24399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1770">
              <a:extLst>
                <a:ext uri="{FF2B5EF4-FFF2-40B4-BE49-F238E27FC236}">
                  <a16:creationId xmlns:a16="http://schemas.microsoft.com/office/drawing/2014/main" id="{67D51CEA-1ED5-4DE3-B2E8-EFB1AB92256E}"/>
                </a:ext>
              </a:extLst>
            </p:cNvPr>
            <p:cNvSpPr/>
            <p:nvPr/>
          </p:nvSpPr>
          <p:spPr>
            <a:xfrm>
              <a:off x="2951429" y="587743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1771">
              <a:extLst>
                <a:ext uri="{FF2B5EF4-FFF2-40B4-BE49-F238E27FC236}">
                  <a16:creationId xmlns:a16="http://schemas.microsoft.com/office/drawing/2014/main" id="{E8047803-AE3E-4BF6-83E1-6C071238DE01}"/>
                </a:ext>
              </a:extLst>
            </p:cNvPr>
            <p:cNvSpPr/>
            <p:nvPr/>
          </p:nvSpPr>
          <p:spPr>
            <a:xfrm>
              <a:off x="3039821" y="587743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772">
              <a:extLst>
                <a:ext uri="{FF2B5EF4-FFF2-40B4-BE49-F238E27FC236}">
                  <a16:creationId xmlns:a16="http://schemas.microsoft.com/office/drawing/2014/main" id="{10A869D6-2C08-4DC0-8854-07AD5CCB8BBD}"/>
                </a:ext>
              </a:extLst>
            </p:cNvPr>
            <p:cNvSpPr/>
            <p:nvPr/>
          </p:nvSpPr>
          <p:spPr>
            <a:xfrm>
              <a:off x="3605479" y="549643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1773">
              <a:extLst>
                <a:ext uri="{FF2B5EF4-FFF2-40B4-BE49-F238E27FC236}">
                  <a16:creationId xmlns:a16="http://schemas.microsoft.com/office/drawing/2014/main" id="{72BF5A7B-5EA9-4304-80BC-55264E2E7E5D}"/>
                </a:ext>
              </a:extLst>
            </p:cNvPr>
            <p:cNvSpPr/>
            <p:nvPr/>
          </p:nvSpPr>
          <p:spPr>
            <a:xfrm>
              <a:off x="3693871" y="549643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167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Rectangle 1774">
              <a:extLst>
                <a:ext uri="{FF2B5EF4-FFF2-40B4-BE49-F238E27FC236}">
                  <a16:creationId xmlns:a16="http://schemas.microsoft.com/office/drawing/2014/main" id="{D2EB5D96-3DCF-496F-A7F0-43B1EE1FDBDA}"/>
                </a:ext>
              </a:extLst>
            </p:cNvPr>
            <p:cNvSpPr/>
            <p:nvPr/>
          </p:nvSpPr>
          <p:spPr>
            <a:xfrm>
              <a:off x="4259529" y="589648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775">
              <a:extLst>
                <a:ext uri="{FF2B5EF4-FFF2-40B4-BE49-F238E27FC236}">
                  <a16:creationId xmlns:a16="http://schemas.microsoft.com/office/drawing/2014/main" id="{D0B9BB39-89AB-4E2E-BEA8-E64B2B5421BF}"/>
                </a:ext>
              </a:extLst>
            </p:cNvPr>
            <p:cNvSpPr/>
            <p:nvPr/>
          </p:nvSpPr>
          <p:spPr>
            <a:xfrm>
              <a:off x="4347921" y="589648"/>
              <a:ext cx="243991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148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776">
              <a:extLst>
                <a:ext uri="{FF2B5EF4-FFF2-40B4-BE49-F238E27FC236}">
                  <a16:creationId xmlns:a16="http://schemas.microsoft.com/office/drawing/2014/main" id="{C8431A98-4BE1-4C28-9475-EE0CCF4389C2}"/>
                </a:ext>
              </a:extLst>
            </p:cNvPr>
            <p:cNvSpPr/>
            <p:nvPr/>
          </p:nvSpPr>
          <p:spPr>
            <a:xfrm>
              <a:off x="4913960" y="568885"/>
              <a:ext cx="81242" cy="20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777">
              <a:extLst>
                <a:ext uri="{FF2B5EF4-FFF2-40B4-BE49-F238E27FC236}">
                  <a16:creationId xmlns:a16="http://schemas.microsoft.com/office/drawing/2014/main" id="{56D3E596-59F5-413D-80B1-E55C8A396C3F}"/>
                </a:ext>
              </a:extLst>
            </p:cNvPr>
            <p:cNvSpPr/>
            <p:nvPr/>
          </p:nvSpPr>
          <p:spPr>
            <a:xfrm>
              <a:off x="5002352" y="568885"/>
              <a:ext cx="243396" cy="20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778">
              <a:extLst>
                <a:ext uri="{FF2B5EF4-FFF2-40B4-BE49-F238E27FC236}">
                  <a16:creationId xmlns:a16="http://schemas.microsoft.com/office/drawing/2014/main" id="{B4031392-B22D-4264-AB8D-F0A03EB789E2}"/>
                </a:ext>
              </a:extLst>
            </p:cNvPr>
            <p:cNvSpPr/>
            <p:nvPr/>
          </p:nvSpPr>
          <p:spPr>
            <a:xfrm>
              <a:off x="5404689" y="522592"/>
              <a:ext cx="81026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1779">
              <a:extLst>
                <a:ext uri="{FF2B5EF4-FFF2-40B4-BE49-F238E27FC236}">
                  <a16:creationId xmlns:a16="http://schemas.microsoft.com/office/drawing/2014/main" id="{D2342C89-AC20-4141-A95C-055F304D41D2}"/>
                </a:ext>
              </a:extLst>
            </p:cNvPr>
            <p:cNvSpPr/>
            <p:nvPr/>
          </p:nvSpPr>
          <p:spPr>
            <a:xfrm>
              <a:off x="5493080" y="522592"/>
              <a:ext cx="243180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197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Rectangle 1780">
              <a:extLst>
                <a:ext uri="{FF2B5EF4-FFF2-40B4-BE49-F238E27FC236}">
                  <a16:creationId xmlns:a16="http://schemas.microsoft.com/office/drawing/2014/main" id="{4F30A6C4-E74D-416C-BEB4-22E9299973B1}"/>
                </a:ext>
              </a:extLst>
            </p:cNvPr>
            <p:cNvSpPr/>
            <p:nvPr/>
          </p:nvSpPr>
          <p:spPr>
            <a:xfrm>
              <a:off x="293827" y="2301101"/>
              <a:ext cx="81026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Rectangle 1781">
              <a:extLst>
                <a:ext uri="{FF2B5EF4-FFF2-40B4-BE49-F238E27FC236}">
                  <a16:creationId xmlns:a16="http://schemas.microsoft.com/office/drawing/2014/main" id="{0C0CC155-9798-412E-81F4-A6A206C09817}"/>
                </a:ext>
              </a:extLst>
            </p:cNvPr>
            <p:cNvSpPr/>
            <p:nvPr/>
          </p:nvSpPr>
          <p:spPr>
            <a:xfrm>
              <a:off x="171907" y="2051673"/>
              <a:ext cx="243180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1782">
              <a:extLst>
                <a:ext uri="{FF2B5EF4-FFF2-40B4-BE49-F238E27FC236}">
                  <a16:creationId xmlns:a16="http://schemas.microsoft.com/office/drawing/2014/main" id="{C4A60AE7-1406-478C-8AF2-F24A996895BD}"/>
                </a:ext>
              </a:extLst>
            </p:cNvPr>
            <p:cNvSpPr/>
            <p:nvPr/>
          </p:nvSpPr>
          <p:spPr>
            <a:xfrm>
              <a:off x="83210" y="1802117"/>
              <a:ext cx="361045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1783">
              <a:extLst>
                <a:ext uri="{FF2B5EF4-FFF2-40B4-BE49-F238E27FC236}">
                  <a16:creationId xmlns:a16="http://schemas.microsoft.com/office/drawing/2014/main" id="{4BF8A5C9-E09D-4BF7-805C-2E016746F898}"/>
                </a:ext>
              </a:extLst>
            </p:cNvPr>
            <p:cNvSpPr/>
            <p:nvPr/>
          </p:nvSpPr>
          <p:spPr>
            <a:xfrm>
              <a:off x="83210" y="1552436"/>
              <a:ext cx="361045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Rectangle 1784">
              <a:extLst>
                <a:ext uri="{FF2B5EF4-FFF2-40B4-BE49-F238E27FC236}">
                  <a16:creationId xmlns:a16="http://schemas.microsoft.com/office/drawing/2014/main" id="{8FCE9310-4A24-4520-BE61-70ED051D570E}"/>
                </a:ext>
              </a:extLst>
            </p:cNvPr>
            <p:cNvSpPr/>
            <p:nvPr/>
          </p:nvSpPr>
          <p:spPr>
            <a:xfrm>
              <a:off x="83210" y="1303134"/>
              <a:ext cx="361045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1785">
              <a:extLst>
                <a:ext uri="{FF2B5EF4-FFF2-40B4-BE49-F238E27FC236}">
                  <a16:creationId xmlns:a16="http://schemas.microsoft.com/office/drawing/2014/main" id="{30F2A900-238E-40F3-A11C-A9F43B0FE6F3}"/>
                </a:ext>
              </a:extLst>
            </p:cNvPr>
            <p:cNvSpPr/>
            <p:nvPr/>
          </p:nvSpPr>
          <p:spPr>
            <a:xfrm>
              <a:off x="83210" y="1053452"/>
              <a:ext cx="361045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Rectangle 1786">
              <a:extLst>
                <a:ext uri="{FF2B5EF4-FFF2-40B4-BE49-F238E27FC236}">
                  <a16:creationId xmlns:a16="http://schemas.microsoft.com/office/drawing/2014/main" id="{D6B5E9B7-95B6-4018-AA89-C20C9B961B95}"/>
                </a:ext>
              </a:extLst>
            </p:cNvPr>
            <p:cNvSpPr/>
            <p:nvPr/>
          </p:nvSpPr>
          <p:spPr>
            <a:xfrm>
              <a:off x="83210" y="804151"/>
              <a:ext cx="361045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Rectangle 1787">
              <a:extLst>
                <a:ext uri="{FF2B5EF4-FFF2-40B4-BE49-F238E27FC236}">
                  <a16:creationId xmlns:a16="http://schemas.microsoft.com/office/drawing/2014/main" id="{47DE4624-9895-4986-B2A8-6C72F072850C}"/>
                </a:ext>
              </a:extLst>
            </p:cNvPr>
            <p:cNvSpPr/>
            <p:nvPr/>
          </p:nvSpPr>
          <p:spPr>
            <a:xfrm>
              <a:off x="83210" y="554596"/>
              <a:ext cx="361045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788">
              <a:extLst>
                <a:ext uri="{FF2B5EF4-FFF2-40B4-BE49-F238E27FC236}">
                  <a16:creationId xmlns:a16="http://schemas.microsoft.com/office/drawing/2014/main" id="{5BE29289-794B-484B-BD5D-CD6CDF176891}"/>
                </a:ext>
              </a:extLst>
            </p:cNvPr>
            <p:cNvSpPr/>
            <p:nvPr/>
          </p:nvSpPr>
          <p:spPr>
            <a:xfrm>
              <a:off x="83210" y="305168"/>
              <a:ext cx="361045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Rectangle 1789">
              <a:extLst>
                <a:ext uri="{FF2B5EF4-FFF2-40B4-BE49-F238E27FC236}">
                  <a16:creationId xmlns:a16="http://schemas.microsoft.com/office/drawing/2014/main" id="{7BDCB623-61C4-4C43-8085-FFBE14199534}"/>
                </a:ext>
              </a:extLst>
            </p:cNvPr>
            <p:cNvSpPr/>
            <p:nvPr/>
          </p:nvSpPr>
          <p:spPr>
            <a:xfrm>
              <a:off x="83210" y="55613"/>
              <a:ext cx="361045" cy="201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ru-RU" sz="900" spc="1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Rectangle 1790">
              <a:extLst>
                <a:ext uri="{FF2B5EF4-FFF2-40B4-BE49-F238E27FC236}">
                  <a16:creationId xmlns:a16="http://schemas.microsoft.com/office/drawing/2014/main" id="{37E9383F-DCA3-4CE3-8B89-F4BAF1712C73}"/>
                </a:ext>
              </a:extLst>
            </p:cNvPr>
            <p:cNvSpPr/>
            <p:nvPr/>
          </p:nvSpPr>
          <p:spPr>
            <a:xfrm>
              <a:off x="263042" y="2465312"/>
              <a:ext cx="55106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2022-09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Rectangle 1791">
              <a:extLst>
                <a:ext uri="{FF2B5EF4-FFF2-40B4-BE49-F238E27FC236}">
                  <a16:creationId xmlns:a16="http://schemas.microsoft.com/office/drawing/2014/main" id="{7010F296-A220-4922-958D-E400953FAE29}"/>
                </a:ext>
              </a:extLst>
            </p:cNvPr>
            <p:cNvSpPr/>
            <p:nvPr/>
          </p:nvSpPr>
          <p:spPr>
            <a:xfrm>
              <a:off x="917143" y="2465312"/>
              <a:ext cx="55106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2022-10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1792">
              <a:extLst>
                <a:ext uri="{FF2B5EF4-FFF2-40B4-BE49-F238E27FC236}">
                  <a16:creationId xmlns:a16="http://schemas.microsoft.com/office/drawing/2014/main" id="{73BADB27-A2BF-4887-975D-11773E37FAE7}"/>
                </a:ext>
              </a:extLst>
            </p:cNvPr>
            <p:cNvSpPr/>
            <p:nvPr/>
          </p:nvSpPr>
          <p:spPr>
            <a:xfrm>
              <a:off x="1571193" y="2465312"/>
              <a:ext cx="55106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2022-11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1793">
              <a:extLst>
                <a:ext uri="{FF2B5EF4-FFF2-40B4-BE49-F238E27FC236}">
                  <a16:creationId xmlns:a16="http://schemas.microsoft.com/office/drawing/2014/main" id="{29D02DAE-A6C1-42A4-AD01-314642D05E8B}"/>
                </a:ext>
              </a:extLst>
            </p:cNvPr>
            <p:cNvSpPr/>
            <p:nvPr/>
          </p:nvSpPr>
          <p:spPr>
            <a:xfrm>
              <a:off x="2225624" y="2465312"/>
              <a:ext cx="55106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2022-12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Rectangle 1794">
              <a:extLst>
                <a:ext uri="{FF2B5EF4-FFF2-40B4-BE49-F238E27FC236}">
                  <a16:creationId xmlns:a16="http://schemas.microsoft.com/office/drawing/2014/main" id="{19314E3A-8143-435E-983F-1E7B738CC8FB}"/>
                </a:ext>
              </a:extLst>
            </p:cNvPr>
            <p:cNvSpPr/>
            <p:nvPr/>
          </p:nvSpPr>
          <p:spPr>
            <a:xfrm>
              <a:off x="2879801" y="2465312"/>
              <a:ext cx="55106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2023-01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1795">
              <a:extLst>
                <a:ext uri="{FF2B5EF4-FFF2-40B4-BE49-F238E27FC236}">
                  <a16:creationId xmlns:a16="http://schemas.microsoft.com/office/drawing/2014/main" id="{79826E00-B602-493B-9D3E-39E125C622CB}"/>
                </a:ext>
              </a:extLst>
            </p:cNvPr>
            <p:cNvSpPr/>
            <p:nvPr/>
          </p:nvSpPr>
          <p:spPr>
            <a:xfrm>
              <a:off x="3533851" y="2465312"/>
              <a:ext cx="55106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2023-02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Rectangle 1796">
              <a:extLst>
                <a:ext uri="{FF2B5EF4-FFF2-40B4-BE49-F238E27FC236}">
                  <a16:creationId xmlns:a16="http://schemas.microsoft.com/office/drawing/2014/main" id="{0B5E0F89-7849-47A5-B2A6-59134D5E99E9}"/>
                </a:ext>
              </a:extLst>
            </p:cNvPr>
            <p:cNvSpPr/>
            <p:nvPr/>
          </p:nvSpPr>
          <p:spPr>
            <a:xfrm>
              <a:off x="4188282" y="2465312"/>
              <a:ext cx="55106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2023-03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Rectangle 1797">
              <a:extLst>
                <a:ext uri="{FF2B5EF4-FFF2-40B4-BE49-F238E27FC236}">
                  <a16:creationId xmlns:a16="http://schemas.microsoft.com/office/drawing/2014/main" id="{B0162F14-CE49-4E3E-9F03-07B6DD6F04B3}"/>
                </a:ext>
              </a:extLst>
            </p:cNvPr>
            <p:cNvSpPr/>
            <p:nvPr/>
          </p:nvSpPr>
          <p:spPr>
            <a:xfrm>
              <a:off x="4842333" y="2465312"/>
              <a:ext cx="55106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2023-04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Rectangle 1798">
              <a:extLst>
                <a:ext uri="{FF2B5EF4-FFF2-40B4-BE49-F238E27FC236}">
                  <a16:creationId xmlns:a16="http://schemas.microsoft.com/office/drawing/2014/main" id="{8BE80283-CF4F-4556-8383-B401C2BC167C}"/>
                </a:ext>
              </a:extLst>
            </p:cNvPr>
            <p:cNvSpPr/>
            <p:nvPr/>
          </p:nvSpPr>
          <p:spPr>
            <a:xfrm>
              <a:off x="5496509" y="2465312"/>
              <a:ext cx="551068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2023-05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Shape 292419">
              <a:extLst>
                <a:ext uri="{FF2B5EF4-FFF2-40B4-BE49-F238E27FC236}">
                  <a16:creationId xmlns:a16="http://schemas.microsoft.com/office/drawing/2014/main" id="{6BBBE10F-1DD5-4A90-99CD-D9BDE1BE5331}"/>
                </a:ext>
              </a:extLst>
            </p:cNvPr>
            <p:cNvSpPr/>
            <p:nvPr/>
          </p:nvSpPr>
          <p:spPr>
            <a:xfrm>
              <a:off x="1079957" y="2777029"/>
              <a:ext cx="68152" cy="68152"/>
            </a:xfrm>
            <a:custGeom>
              <a:avLst/>
              <a:gdLst/>
              <a:ahLst/>
              <a:cxnLst/>
              <a:rect l="0" t="0" r="0" b="0"/>
              <a:pathLst>
                <a:path w="68152" h="68152">
                  <a:moveTo>
                    <a:pt x="0" y="0"/>
                  </a:moveTo>
                  <a:lnTo>
                    <a:pt x="68152" y="0"/>
                  </a:lnTo>
                  <a:lnTo>
                    <a:pt x="68152" y="68152"/>
                  </a:lnTo>
                  <a:lnTo>
                    <a:pt x="0" y="681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B9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1" name="Rectangle 1800">
              <a:extLst>
                <a:ext uri="{FF2B5EF4-FFF2-40B4-BE49-F238E27FC236}">
                  <a16:creationId xmlns:a16="http://schemas.microsoft.com/office/drawing/2014/main" id="{5AB1F37B-092F-43CA-8A57-5770016E8273}"/>
                </a:ext>
              </a:extLst>
            </p:cNvPr>
            <p:cNvSpPr/>
            <p:nvPr/>
          </p:nvSpPr>
          <p:spPr>
            <a:xfrm>
              <a:off x="1177747" y="2727440"/>
              <a:ext cx="615525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spc="5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Germany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Shape 292422">
              <a:extLst>
                <a:ext uri="{FF2B5EF4-FFF2-40B4-BE49-F238E27FC236}">
                  <a16:creationId xmlns:a16="http://schemas.microsoft.com/office/drawing/2014/main" id="{0C66B54D-3425-4AE2-B3BE-87380C0F065D}"/>
                </a:ext>
              </a:extLst>
            </p:cNvPr>
            <p:cNvSpPr/>
            <p:nvPr/>
          </p:nvSpPr>
          <p:spPr>
            <a:xfrm>
              <a:off x="1764614" y="2777029"/>
              <a:ext cx="68152" cy="68152"/>
            </a:xfrm>
            <a:custGeom>
              <a:avLst/>
              <a:gdLst/>
              <a:ahLst/>
              <a:cxnLst/>
              <a:rect l="0" t="0" r="0" b="0"/>
              <a:pathLst>
                <a:path w="68152" h="68152">
                  <a:moveTo>
                    <a:pt x="0" y="0"/>
                  </a:moveTo>
                  <a:lnTo>
                    <a:pt x="68152" y="0"/>
                  </a:lnTo>
                  <a:lnTo>
                    <a:pt x="68152" y="68152"/>
                  </a:lnTo>
                  <a:lnTo>
                    <a:pt x="0" y="681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0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3" name="Rectangle 1802">
              <a:extLst>
                <a:ext uri="{FF2B5EF4-FFF2-40B4-BE49-F238E27FC236}">
                  <a16:creationId xmlns:a16="http://schemas.microsoft.com/office/drawing/2014/main" id="{242ECBA6-01FC-4EE3-B17D-1901F3DFB39D}"/>
                </a:ext>
              </a:extLst>
            </p:cNvPr>
            <p:cNvSpPr/>
            <p:nvPr/>
          </p:nvSpPr>
          <p:spPr>
            <a:xfrm>
              <a:off x="1862658" y="2727440"/>
              <a:ext cx="471259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Poland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Shape 292425">
              <a:extLst>
                <a:ext uri="{FF2B5EF4-FFF2-40B4-BE49-F238E27FC236}">
                  <a16:creationId xmlns:a16="http://schemas.microsoft.com/office/drawing/2014/main" id="{06F5FB5D-8FEF-4B8E-8804-B7E8F76D398C}"/>
                </a:ext>
              </a:extLst>
            </p:cNvPr>
            <p:cNvSpPr/>
            <p:nvPr/>
          </p:nvSpPr>
          <p:spPr>
            <a:xfrm>
              <a:off x="2342210" y="2777029"/>
              <a:ext cx="68152" cy="68152"/>
            </a:xfrm>
            <a:custGeom>
              <a:avLst/>
              <a:gdLst/>
              <a:ahLst/>
              <a:cxnLst/>
              <a:rect l="0" t="0" r="0" b="0"/>
              <a:pathLst>
                <a:path w="68152" h="68152">
                  <a:moveTo>
                    <a:pt x="0" y="0"/>
                  </a:moveTo>
                  <a:lnTo>
                    <a:pt x="68152" y="0"/>
                  </a:lnTo>
                  <a:lnTo>
                    <a:pt x="68152" y="68152"/>
                  </a:lnTo>
                  <a:lnTo>
                    <a:pt x="0" y="681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C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5" name="Rectangle 1804">
              <a:extLst>
                <a:ext uri="{FF2B5EF4-FFF2-40B4-BE49-F238E27FC236}">
                  <a16:creationId xmlns:a16="http://schemas.microsoft.com/office/drawing/2014/main" id="{3A17DF2C-C880-4958-B698-64321BFDBC34}"/>
                </a:ext>
              </a:extLst>
            </p:cNvPr>
            <p:cNvSpPr/>
            <p:nvPr/>
          </p:nvSpPr>
          <p:spPr>
            <a:xfrm>
              <a:off x="2440254" y="2727440"/>
              <a:ext cx="530546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Czechia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Shape 292428">
              <a:extLst>
                <a:ext uri="{FF2B5EF4-FFF2-40B4-BE49-F238E27FC236}">
                  <a16:creationId xmlns:a16="http://schemas.microsoft.com/office/drawing/2014/main" id="{919A07BE-BFF4-456A-AAAB-A12B76E3F2A4}"/>
                </a:ext>
              </a:extLst>
            </p:cNvPr>
            <p:cNvSpPr/>
            <p:nvPr/>
          </p:nvSpPr>
          <p:spPr>
            <a:xfrm>
              <a:off x="2964256" y="2777029"/>
              <a:ext cx="68152" cy="68152"/>
            </a:xfrm>
            <a:custGeom>
              <a:avLst/>
              <a:gdLst/>
              <a:ahLst/>
              <a:cxnLst/>
              <a:rect l="0" t="0" r="0" b="0"/>
              <a:pathLst>
                <a:path w="68152" h="68152">
                  <a:moveTo>
                    <a:pt x="0" y="0"/>
                  </a:moveTo>
                  <a:lnTo>
                    <a:pt x="68152" y="0"/>
                  </a:lnTo>
                  <a:lnTo>
                    <a:pt x="68152" y="68152"/>
                  </a:lnTo>
                  <a:lnTo>
                    <a:pt x="0" y="681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DA06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7" name="Rectangle 1806">
              <a:extLst>
                <a:ext uri="{FF2B5EF4-FFF2-40B4-BE49-F238E27FC236}">
                  <a16:creationId xmlns:a16="http://schemas.microsoft.com/office/drawing/2014/main" id="{AEFDB051-7D74-4BB2-87E5-5A47DDF801E7}"/>
                </a:ext>
              </a:extLst>
            </p:cNvPr>
            <p:cNvSpPr/>
            <p:nvPr/>
          </p:nvSpPr>
          <p:spPr>
            <a:xfrm>
              <a:off x="3062681" y="2727440"/>
              <a:ext cx="380048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Spain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Shape 292431">
              <a:extLst>
                <a:ext uri="{FF2B5EF4-FFF2-40B4-BE49-F238E27FC236}">
                  <a16:creationId xmlns:a16="http://schemas.microsoft.com/office/drawing/2014/main" id="{0565AFDF-A395-4FCC-830B-49127BF0F1DE}"/>
                </a:ext>
              </a:extLst>
            </p:cNvPr>
            <p:cNvSpPr/>
            <p:nvPr/>
          </p:nvSpPr>
          <p:spPr>
            <a:xfrm>
              <a:off x="3473018" y="2777029"/>
              <a:ext cx="68152" cy="68152"/>
            </a:xfrm>
            <a:custGeom>
              <a:avLst/>
              <a:gdLst/>
              <a:ahLst/>
              <a:cxnLst/>
              <a:rect l="0" t="0" r="0" b="0"/>
              <a:pathLst>
                <a:path w="68152" h="68152">
                  <a:moveTo>
                    <a:pt x="0" y="0"/>
                  </a:moveTo>
                  <a:lnTo>
                    <a:pt x="68152" y="0"/>
                  </a:lnTo>
                  <a:lnTo>
                    <a:pt x="68152" y="68152"/>
                  </a:lnTo>
                  <a:lnTo>
                    <a:pt x="0" y="681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4B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9" name="Rectangle 1808">
              <a:extLst>
                <a:ext uri="{FF2B5EF4-FFF2-40B4-BE49-F238E27FC236}">
                  <a16:creationId xmlns:a16="http://schemas.microsoft.com/office/drawing/2014/main" id="{76A65822-FAD5-4B16-9AB3-DFF786E1028F}"/>
                </a:ext>
              </a:extLst>
            </p:cNvPr>
            <p:cNvSpPr/>
            <p:nvPr/>
          </p:nvSpPr>
          <p:spPr>
            <a:xfrm>
              <a:off x="3571316" y="2727440"/>
              <a:ext cx="309663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Shape 292434">
              <a:extLst>
                <a:ext uri="{FF2B5EF4-FFF2-40B4-BE49-F238E27FC236}">
                  <a16:creationId xmlns:a16="http://schemas.microsoft.com/office/drawing/2014/main" id="{7F858457-79E4-48B5-B293-F6A7C00E3970}"/>
                </a:ext>
              </a:extLst>
            </p:cNvPr>
            <p:cNvSpPr/>
            <p:nvPr/>
          </p:nvSpPr>
          <p:spPr>
            <a:xfrm>
              <a:off x="3928313" y="2777029"/>
              <a:ext cx="68152" cy="68152"/>
            </a:xfrm>
            <a:custGeom>
              <a:avLst/>
              <a:gdLst/>
              <a:ahLst/>
              <a:cxnLst/>
              <a:rect l="0" t="0" r="0" b="0"/>
              <a:pathLst>
                <a:path w="68152" h="68152">
                  <a:moveTo>
                    <a:pt x="0" y="0"/>
                  </a:moveTo>
                  <a:lnTo>
                    <a:pt x="68152" y="0"/>
                  </a:lnTo>
                  <a:lnTo>
                    <a:pt x="68152" y="68152"/>
                  </a:lnTo>
                  <a:lnTo>
                    <a:pt x="0" y="681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17DC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1" name="Rectangle 1810">
              <a:extLst>
                <a:ext uri="{FF2B5EF4-FFF2-40B4-BE49-F238E27FC236}">
                  <a16:creationId xmlns:a16="http://schemas.microsoft.com/office/drawing/2014/main" id="{6D39149E-82A8-4AE6-977C-89786C15F089}"/>
                </a:ext>
              </a:extLst>
            </p:cNvPr>
            <p:cNvSpPr/>
            <p:nvPr/>
          </p:nvSpPr>
          <p:spPr>
            <a:xfrm>
              <a:off x="4026738" y="2727440"/>
              <a:ext cx="562774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Bulgaria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Shape 292437">
              <a:extLst>
                <a:ext uri="{FF2B5EF4-FFF2-40B4-BE49-F238E27FC236}">
                  <a16:creationId xmlns:a16="http://schemas.microsoft.com/office/drawing/2014/main" id="{68654BB1-820D-4970-AAA6-339F95F3F7B4}"/>
                </a:ext>
              </a:extLst>
            </p:cNvPr>
            <p:cNvSpPr/>
            <p:nvPr/>
          </p:nvSpPr>
          <p:spPr>
            <a:xfrm>
              <a:off x="4575252" y="2777029"/>
              <a:ext cx="68152" cy="68152"/>
            </a:xfrm>
            <a:custGeom>
              <a:avLst/>
              <a:gdLst/>
              <a:ahLst/>
              <a:cxnLst/>
              <a:rect l="0" t="0" r="0" b="0"/>
              <a:pathLst>
                <a:path w="68152" h="68152">
                  <a:moveTo>
                    <a:pt x="0" y="0"/>
                  </a:moveTo>
                  <a:lnTo>
                    <a:pt x="68152" y="0"/>
                  </a:lnTo>
                  <a:lnTo>
                    <a:pt x="68152" y="68152"/>
                  </a:lnTo>
                  <a:lnTo>
                    <a:pt x="0" y="681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6F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3" name="Rectangle 1812">
              <a:extLst>
                <a:ext uri="{FF2B5EF4-FFF2-40B4-BE49-F238E27FC236}">
                  <a16:creationId xmlns:a16="http://schemas.microsoft.com/office/drawing/2014/main" id="{E3DBFDD3-F36E-4653-9B74-1674E782BFEF}"/>
                </a:ext>
              </a:extLst>
            </p:cNvPr>
            <p:cNvSpPr/>
            <p:nvPr/>
          </p:nvSpPr>
          <p:spPr>
            <a:xfrm>
              <a:off x="4673803" y="2727440"/>
              <a:ext cx="458337" cy="2014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6D6D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Others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Shape 1813">
              <a:extLst>
                <a:ext uri="{FF2B5EF4-FFF2-40B4-BE49-F238E27FC236}">
                  <a16:creationId xmlns:a16="http://schemas.microsoft.com/office/drawing/2014/main" id="{5CBD98EB-1DBF-446B-A5ED-19E5518DAB66}"/>
                </a:ext>
              </a:extLst>
            </p:cNvPr>
            <p:cNvSpPr/>
            <p:nvPr/>
          </p:nvSpPr>
          <p:spPr>
            <a:xfrm>
              <a:off x="457" y="0"/>
              <a:ext cx="6048375" cy="3000375"/>
            </a:xfrm>
            <a:custGeom>
              <a:avLst/>
              <a:gdLst/>
              <a:ahLst/>
              <a:cxnLst/>
              <a:rect l="0" t="0" r="0" b="0"/>
              <a:pathLst>
                <a:path w="6048375" h="3000375">
                  <a:moveTo>
                    <a:pt x="0" y="3000375"/>
                  </a:moveTo>
                  <a:lnTo>
                    <a:pt x="6048375" y="3000375"/>
                  </a:lnTo>
                  <a:lnTo>
                    <a:pt x="6048375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DDDDD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base"/>
            <a:r>
              <a:rPr lang="en-US" dirty="0"/>
              <a:t>Which EU countries do Ukrainian refugees choose?</a:t>
            </a:r>
            <a:br>
              <a:rPr lang="ru-RU" dirty="0"/>
            </a:br>
            <a:r>
              <a:rPr lang="en-US" dirty="0"/>
              <a:t> </a:t>
            </a:r>
            <a:endParaRPr lang="ru-RU" dirty="0"/>
          </a:p>
        </p:txBody>
      </p:sp>
      <p:sp>
        <p:nvSpPr>
          <p:cNvPr id="320" name="Google Shape;320;p30"/>
          <p:cNvSpPr/>
          <p:nvPr/>
        </p:nvSpPr>
        <p:spPr>
          <a:xfrm>
            <a:off x="2384125" y="540025"/>
            <a:ext cx="60798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 txBox="1"/>
          <p:nvPr/>
        </p:nvSpPr>
        <p:spPr>
          <a:xfrm>
            <a:off x="2415710" y="624072"/>
            <a:ext cx="12351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Germany </a:t>
            </a:r>
            <a:endParaRPr sz="13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3846223" y="621417"/>
            <a:ext cx="12345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Poland</a:t>
            </a:r>
            <a:endParaRPr sz="13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5126675" y="707645"/>
            <a:ext cx="1713542" cy="22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GB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Czech Republic</a:t>
            </a:r>
          </a:p>
        </p:txBody>
      </p:sp>
      <p:sp>
        <p:nvSpPr>
          <p:cNvPr id="324" name="Google Shape;324;p30"/>
          <p:cNvSpPr txBox="1"/>
          <p:nvPr/>
        </p:nvSpPr>
        <p:spPr>
          <a:xfrm>
            <a:off x="6845073" y="621416"/>
            <a:ext cx="1618851" cy="47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Estonia, Spain, Italy, Bulgaria</a:t>
            </a:r>
            <a:endParaRPr sz="13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 flipH="1">
            <a:off x="2415710" y="800520"/>
            <a:ext cx="15534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1,235,960 </a:t>
            </a:r>
            <a:endParaRPr sz="10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0"/>
          <p:cNvSpPr txBox="1"/>
          <p:nvPr/>
        </p:nvSpPr>
        <p:spPr>
          <a:xfrm flipH="1">
            <a:off x="6845074" y="812800"/>
            <a:ext cx="1554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0"/>
          <p:cNvSpPr txBox="1"/>
          <p:nvPr/>
        </p:nvSpPr>
        <p:spPr>
          <a:xfrm flipH="1">
            <a:off x="3851156" y="800975"/>
            <a:ext cx="1554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955,110 </a:t>
            </a:r>
            <a:endParaRPr sz="10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0"/>
          <p:cNvSpPr txBox="1"/>
          <p:nvPr/>
        </p:nvSpPr>
        <p:spPr>
          <a:xfrm flipH="1">
            <a:off x="5131531" y="800975"/>
            <a:ext cx="1554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369,330 </a:t>
            </a:r>
            <a:endParaRPr sz="10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9" name="Google Shape;329;p30"/>
          <p:cNvCxnSpPr>
            <a:cxnSpLocks/>
          </p:cNvCxnSpPr>
          <p:nvPr/>
        </p:nvCxnSpPr>
        <p:spPr>
          <a:xfrm>
            <a:off x="3150432" y="1764525"/>
            <a:ext cx="502600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30"/>
          <p:cNvSpPr txBox="1"/>
          <p:nvPr/>
        </p:nvSpPr>
        <p:spPr>
          <a:xfrm flipH="1">
            <a:off x="3234997" y="1828031"/>
            <a:ext cx="1549653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Germany</a:t>
            </a:r>
            <a:endParaRPr sz="18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3309424" y="1408450"/>
            <a:ext cx="1262575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28,9%</a:t>
            </a:r>
            <a:endParaRPr sz="2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0"/>
          <p:cNvSpPr txBox="1"/>
          <p:nvPr/>
        </p:nvSpPr>
        <p:spPr>
          <a:xfrm flipH="1">
            <a:off x="3309431" y="3039825"/>
            <a:ext cx="1183493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GB" sz="1600" b="1" dirty="0" err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oland</a:t>
            </a:r>
            <a:endParaRPr sz="16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0"/>
          <p:cNvSpPr txBox="1"/>
          <p:nvPr/>
        </p:nvSpPr>
        <p:spPr>
          <a:xfrm>
            <a:off x="3309425" y="2705325"/>
            <a:ext cx="11835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22,3%</a:t>
            </a:r>
            <a:endParaRPr sz="2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0"/>
          <p:cNvSpPr txBox="1"/>
          <p:nvPr/>
        </p:nvSpPr>
        <p:spPr>
          <a:xfrm flipH="1">
            <a:off x="3234997" y="4385274"/>
            <a:ext cx="1817243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Czech Republic</a:t>
            </a:r>
            <a:endParaRPr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0"/>
          <p:cNvSpPr txBox="1"/>
          <p:nvPr/>
        </p:nvSpPr>
        <p:spPr>
          <a:xfrm>
            <a:off x="3309425" y="3968700"/>
            <a:ext cx="8655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8,6%</a:t>
            </a:r>
            <a:endParaRPr sz="2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7" name="Google Shape;347;p30"/>
          <p:cNvCxnSpPr>
            <a:cxnSpLocks/>
          </p:cNvCxnSpPr>
          <p:nvPr/>
        </p:nvCxnSpPr>
        <p:spPr>
          <a:xfrm flipV="1">
            <a:off x="3150432" y="3009825"/>
            <a:ext cx="3824526" cy="133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30"/>
          <p:cNvCxnSpPr>
            <a:cxnSpLocks/>
          </p:cNvCxnSpPr>
          <p:nvPr/>
        </p:nvCxnSpPr>
        <p:spPr>
          <a:xfrm flipV="1">
            <a:off x="3150432" y="4268499"/>
            <a:ext cx="1559791" cy="470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30"/>
          <p:cNvSpPr/>
          <p:nvPr/>
        </p:nvSpPr>
        <p:spPr>
          <a:xfrm rot="5400000">
            <a:off x="3547625" y="843328"/>
            <a:ext cx="555000" cy="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"/>
          <p:cNvSpPr/>
          <p:nvPr/>
        </p:nvSpPr>
        <p:spPr>
          <a:xfrm rot="5400000">
            <a:off x="4828625" y="843328"/>
            <a:ext cx="555000" cy="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"/>
          <p:cNvSpPr/>
          <p:nvPr/>
        </p:nvSpPr>
        <p:spPr>
          <a:xfrm rot="5400000">
            <a:off x="6547025" y="843328"/>
            <a:ext cx="555000" cy="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Germany - Wikipedia">
            <a:extLst>
              <a:ext uri="{FF2B5EF4-FFF2-40B4-BE49-F238E27FC236}">
                <a16:creationId xmlns:a16="http://schemas.microsoft.com/office/drawing/2014/main" id="{CBBB4898-60F8-4114-B34A-B3426571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98" y="1524405"/>
            <a:ext cx="868177" cy="5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and - Wikipedia">
            <a:extLst>
              <a:ext uri="{FF2B5EF4-FFF2-40B4-BE49-F238E27FC236}">
                <a16:creationId xmlns:a16="http://schemas.microsoft.com/office/drawing/2014/main" id="{9F563C43-FEB7-41E6-BDED-7F846072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25" y="2700743"/>
            <a:ext cx="835806" cy="5209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98C3082-1958-4D30-BDAE-5D30C5D6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49876" y="3954512"/>
            <a:ext cx="770055" cy="5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kraine refugees: UK Government scheme offering hosts £350 a month labelled  'a gimmick' over visa restrictions">
            <a:extLst>
              <a:ext uri="{FF2B5EF4-FFF2-40B4-BE49-F238E27FC236}">
                <a16:creationId xmlns:a16="http://schemas.microsoft.com/office/drawing/2014/main" id="{935F3962-2553-49E3-81A1-734B1704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" y="40188"/>
            <a:ext cx="4396206" cy="24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" name="Google Shape;405;p32"/>
          <p:cNvSpPr/>
          <p:nvPr/>
        </p:nvSpPr>
        <p:spPr>
          <a:xfrm>
            <a:off x="11175" y="0"/>
            <a:ext cx="4385733" cy="5143500"/>
          </a:xfrm>
          <a:prstGeom prst="rect">
            <a:avLst/>
          </a:prstGeom>
          <a:solidFill>
            <a:srgbClr val="073763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xfrm>
            <a:off x="4614100" y="2472866"/>
            <a:ext cx="3816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Montserrat Black"/>
                <a:ea typeface="Montserrat Black"/>
                <a:cs typeface="Montserrat Black"/>
                <a:sym typeface="Montserrat Black"/>
              </a:rPr>
              <a:t>UKRAINIAN REFUGEES PROFILE</a:t>
            </a:r>
          </a:p>
        </p:txBody>
      </p:sp>
      <p:sp>
        <p:nvSpPr>
          <p:cNvPr id="408" name="Google Shape;408;p32"/>
          <p:cNvSpPr txBox="1">
            <a:spLocks noGrp="1"/>
          </p:cNvSpPr>
          <p:nvPr>
            <p:ph type="title" idx="2"/>
          </p:nvPr>
        </p:nvSpPr>
        <p:spPr>
          <a:xfrm>
            <a:off x="2198025" y="2553241"/>
            <a:ext cx="2452500" cy="12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2</a:t>
            </a:r>
            <a:endParaRPr dirty="0"/>
          </a:p>
        </p:txBody>
      </p:sp>
      <p:sp>
        <p:nvSpPr>
          <p:cNvPr id="409" name="Google Shape;409;p32"/>
          <p:cNvSpPr/>
          <p:nvPr/>
        </p:nvSpPr>
        <p:spPr>
          <a:xfrm>
            <a:off x="2368225" y="3999675"/>
            <a:ext cx="22347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6852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Business Meeting by Slidesgo">
  <a:themeElements>
    <a:clrScheme name="Simple Light">
      <a:dk1>
        <a:srgbClr val="000000"/>
      </a:dk1>
      <a:lt1>
        <a:srgbClr val="FFFFFF"/>
      </a:lt1>
      <a:dk2>
        <a:srgbClr val="FF6B03"/>
      </a:dk2>
      <a:lt2>
        <a:srgbClr val="073763"/>
      </a:lt2>
      <a:accent1>
        <a:srgbClr val="9FC5E8"/>
      </a:accent1>
      <a:accent2>
        <a:srgbClr val="F9CB9C"/>
      </a:accent2>
      <a:accent3>
        <a:srgbClr val="CFE2F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836</Words>
  <Application>Microsoft Office PowerPoint</Application>
  <PresentationFormat>Экран (16:9)</PresentationFormat>
  <Paragraphs>246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Segoe UI</vt:lpstr>
      <vt:lpstr>Montserrat Medium</vt:lpstr>
      <vt:lpstr>Montserrat ExtraBold</vt:lpstr>
      <vt:lpstr>Perpetua Titling MT</vt:lpstr>
      <vt:lpstr>Aharoni</vt:lpstr>
      <vt:lpstr>Montserrat Black</vt:lpstr>
      <vt:lpstr>Osnova Pro</vt:lpstr>
      <vt:lpstr>Times New Roman</vt:lpstr>
      <vt:lpstr>Calibri</vt:lpstr>
      <vt:lpstr>Arial</vt:lpstr>
      <vt:lpstr>Montserrat</vt:lpstr>
      <vt:lpstr>Simple Business Meeting by Slidesgo</vt:lpstr>
      <vt:lpstr>ACCESS TO LABOUR MARKETS AND EMPLOYMENT IN EUROPE FOR  UKRAINIAN REFUGEES</vt:lpstr>
      <vt:lpstr>Key Points</vt:lpstr>
      <vt:lpstr>Informational Resources</vt:lpstr>
      <vt:lpstr>REFUGEES FROM UKRAINE:  PUTTING THE NUMBERS IN PERSPECTIVE</vt:lpstr>
      <vt:lpstr>PEOPLE FORCED TO FLEE</vt:lpstr>
      <vt:lpstr>5,982,900</vt:lpstr>
      <vt:lpstr>The distribution of refugees has changed significantly over the past year</vt:lpstr>
      <vt:lpstr>Which EU countries do Ukrainian refugees choose?  </vt:lpstr>
      <vt:lpstr>UKRAINIAN REFUGEES PROFILE</vt:lpstr>
      <vt:lpstr>Demographic structure of Ukrainian refugees </vt:lpstr>
      <vt:lpstr>THE UKRAINIAN REFUGEE’S PROFILE ON THE EU LABOUR MARKET</vt:lpstr>
      <vt:lpstr>STEPS TAKEN BY EU COUNTRIES TO FACILITATE THE ACCESS OF UKRAINIAN REFUGEES TO THE LABOUR MARKET</vt:lpstr>
      <vt:lpstr>STEPS THE EU COUNTRIES TAKING TO FACILITATE UKRAINIAN CITIZENS ENTERING THE EUROPEAN UNION’S LABOUR MARKET</vt:lpstr>
      <vt:lpstr>Ukrainians in Europe: how many refugees have found work abroad</vt:lpstr>
      <vt:lpstr>What kinds of jobs do they hold?</vt:lpstr>
      <vt:lpstr>CHALLENGES OF INTEGRATING INTO THE LABOUR MARKET FOR UKRAINIAN REFUGEES</vt:lpstr>
      <vt:lpstr>Challenges faced by the refugees </vt:lpstr>
      <vt:lpstr>Challenges faced by the refugees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Meeting</dc:title>
  <dc:creator>Acer</dc:creator>
  <cp:lastModifiedBy>VTEI-Lenovo-2021</cp:lastModifiedBy>
  <cp:revision>37</cp:revision>
  <dcterms:modified xsi:type="dcterms:W3CDTF">2024-04-16T09:34:27Z</dcterms:modified>
</cp:coreProperties>
</file>